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5143500" type="screen16x9"/>
  <p:notesSz cx="6858000" cy="9144000"/>
  <p:embeddedFontLst>
    <p:embeddedFont>
      <p:font typeface="Curlz MT" panose="04040404050702020202" pitchFamily="82" charset="0"/>
      <p:regular r:id="rId21"/>
    </p:embeddedFont>
    <p:embeddedFont>
      <p:font typeface="Maven Pro" panose="020B0604020202020204" charset="-18"/>
      <p:regular r:id="rId22"/>
      <p:bold r:id="rId23"/>
    </p:embeddedFont>
    <p:embeddedFont>
      <p:font typeface="TH SarabunPSK" panose="020B0604020202020204" charset="-34"/>
      <p:regular r:id="rId24"/>
      <p:bold r:id="rId25"/>
      <p:italic r:id="rId26"/>
      <p:boldItalic r:id="rId27"/>
    </p:embeddedFont>
    <p:embeddedFont>
      <p:font typeface="Tempus Sans ITC" panose="04020404030D07020202" pitchFamily="82" charset="0"/>
      <p:regular r:id="rId28"/>
    </p:embeddedFont>
    <p:embeddedFont>
      <p:font typeface="Agency FB" panose="020B0503020202020204" pitchFamily="34" charset="0"/>
      <p:regular r:id="rId29"/>
      <p:bold r:id="rId30"/>
    </p:embeddedFont>
    <p:embeddedFont>
      <p:font typeface="Yu Gothic UI Semilight" panose="020B0400000000000000" pitchFamily="34" charset="-128"/>
      <p:regular r:id="rId31"/>
    </p:embeddedFont>
    <p:embeddedFont>
      <p:font typeface="Sylfaen" panose="010A0502050306030303" pitchFamily="18" charset="0"/>
      <p:regular r:id="rId32"/>
    </p:embeddedFont>
    <p:embeddedFont>
      <p:font typeface="The Hand Black" panose="020B0604020202020204" charset="0"/>
      <p:bold r:id="rId33"/>
    </p:embeddedFont>
    <p:embeddedFont>
      <p:font typeface="Nunito" panose="020B0604020202020204" charset="-18"/>
      <p:regular r:id="rId34"/>
      <p:bold r:id="rId35"/>
      <p:italic r:id="rId36"/>
      <p:boldItalic r:id="rId37"/>
    </p:embeddedFont>
    <p:embeddedFont>
      <p:font typeface="Algerian" panose="04020705040A02060702" pitchFamily="82" charset="0"/>
      <p:regular r:id="rId38"/>
    </p:embeddedFont>
    <p:embeddedFont>
      <p:font typeface="Viner Hand ITC" panose="03070502030502020203" pitchFamily="66" charset="0"/>
      <p:regular r:id="rId39"/>
    </p:embeddedFont>
    <p:embeddedFont>
      <p:font typeface="The Serif Hand Extrablack" panose="020B0604020202020204" charset="0"/>
      <p:bold r:id="rId40"/>
    </p:embeddedFont>
    <p:embeddedFont>
      <p:font typeface="Tw Cen MT Condensed" panose="020B0606020104020203" pitchFamily="34" charset="-18"/>
      <p:regular r:id="rId41"/>
      <p:bold r:id="rId42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461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6.fntdata"/><Relationship Id="rId39" Type="http://schemas.openxmlformats.org/officeDocument/2006/relationships/font" Target="fonts/font19.fntdata"/><Relationship Id="rId3" Type="http://schemas.openxmlformats.org/officeDocument/2006/relationships/slide" Target="slides/slide2.xml"/><Relationship Id="rId21" Type="http://schemas.openxmlformats.org/officeDocument/2006/relationships/font" Target="fonts/font1.fntdata"/><Relationship Id="rId34" Type="http://schemas.openxmlformats.org/officeDocument/2006/relationships/font" Target="fonts/font14.fntdata"/><Relationship Id="rId42" Type="http://schemas.openxmlformats.org/officeDocument/2006/relationships/font" Target="fonts/font2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5.fntdata"/><Relationship Id="rId33" Type="http://schemas.openxmlformats.org/officeDocument/2006/relationships/font" Target="fonts/font13.fntdata"/><Relationship Id="rId38" Type="http://schemas.openxmlformats.org/officeDocument/2006/relationships/font" Target="fonts/font18.fntdata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font" Target="fonts/font9.fntdata"/><Relationship Id="rId41" Type="http://schemas.openxmlformats.org/officeDocument/2006/relationships/font" Target="fonts/font21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4.fntdata"/><Relationship Id="rId32" Type="http://schemas.openxmlformats.org/officeDocument/2006/relationships/font" Target="fonts/font12.fntdata"/><Relationship Id="rId37" Type="http://schemas.openxmlformats.org/officeDocument/2006/relationships/font" Target="fonts/font17.fntdata"/><Relationship Id="rId40" Type="http://schemas.openxmlformats.org/officeDocument/2006/relationships/font" Target="fonts/font20.fntdata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3.fntdata"/><Relationship Id="rId28" Type="http://schemas.openxmlformats.org/officeDocument/2006/relationships/font" Target="fonts/font8.fntdata"/><Relationship Id="rId36" Type="http://schemas.openxmlformats.org/officeDocument/2006/relationships/font" Target="fonts/font16.fntdata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font" Target="fonts/font11.fntdata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2.fntdata"/><Relationship Id="rId27" Type="http://schemas.openxmlformats.org/officeDocument/2006/relationships/font" Target="fonts/font7.fntdata"/><Relationship Id="rId30" Type="http://schemas.openxmlformats.org/officeDocument/2006/relationships/font" Target="fonts/font10.fntdata"/><Relationship Id="rId35" Type="http://schemas.openxmlformats.org/officeDocument/2006/relationships/font" Target="fonts/font15.fntdata"/><Relationship Id="rId43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6" name="Google Shape;326;ga1684640a9_0_2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7" name="Google Shape;327;ga1684640a9_0_2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2" name="Google Shape;332;ga3535ac805_0_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3" name="Google Shape;333;ga3535ac805_0_1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a3535ac805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a3535ac805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" name="Google Shape;344;ga36043d979_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5" name="Google Shape;345;ga36043d979_0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Google Shape;350;ga36043d979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1" name="Google Shape;351;ga36043d979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" name="Google Shape;356;ga36043d979_0_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7" name="Google Shape;357;ga36043d979_0_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" name="Google Shape;362;ga36043d979_0_4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3" name="Google Shape;363;ga36043d979_0_4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Google Shape;368;ga36043d979_0_4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69" name="Google Shape;369;ga36043d979_0_4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" name="Google Shape;374;ga36043d979_0_5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75" name="Google Shape;375;ga36043d979_0_5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540102c880_0_2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540102c880_0_2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g540102c880_0_67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7" name="Google Shape;287;g540102c880_0_67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Google Shape;292;g540102c880_0_68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3" name="Google Shape;293;g540102c880_0_68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8" name="Google Shape;298;g540102c880_0_66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99" name="Google Shape;299;g540102c880_0_66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3" name="Google Shape;303;g540102c880_0_68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4" name="Google Shape;304;g540102c880_0_68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g540102c880_0_69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0" name="Google Shape;310;g540102c880_0_69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a1684640a9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6" name="Google Shape;316;ga1684640a9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Google Shape;321;ga1684640a9_0_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2" name="Google Shape;322;ga1684640a9_0_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chemeClr val="accent3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name="adj1" fmla="val 8244818"/>
                  <a:gd name="adj2" fmla="val 16246175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name="adj1" fmla="val 8801158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name="adj1" fmla="val 1255410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name="adj1" fmla="val 19376841"/>
                <a:gd name="adj2" fmla="val 16200000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2"/>
          <p:cNvSpPr txBox="1">
            <a:spLocks noGrp="1"/>
          </p:cNvSpPr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7" name="Google Shape;47;p2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48" name="Google Shape;48;p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bg>
      <p:bgPr>
        <a:solidFill>
          <a:schemeClr val="accent3"/>
        </a:solidFill>
        <a:effectLst/>
      </p:bgPr>
    </p:bg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268" name="Google Shape;268;p11"/>
          <p:cNvSpPr txBox="1">
            <a:spLocks noGrp="1"/>
          </p:cNvSpPr>
          <p:nvPr>
            <p:ph type="title" hasCustomPrompt="1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>
            <a:spLocks noGrp="1"/>
          </p:cNvSpPr>
          <p:nvPr>
            <p:ph type="body" idx="1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marL="914400" lvl="1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marL="1371600" lvl="2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marL="1828800" lvl="3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marL="2286000" lvl="4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marL="2743200" lvl="5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marL="3200400" lvl="6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marL="3657600" lvl="7" indent="-29845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marL="4114800" lvl="8" indent="-29845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270" name="Google Shape;270;p1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bg>
      <p:bgPr>
        <a:solidFill>
          <a:schemeClr val="dk1"/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name="adj1" fmla="val 50000"/>
                  <a:gd name="adj2" fmla="val 0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82" name="Google Shape;82;p3"/>
          <p:cNvSpPr txBox="1">
            <a:spLocks noGrp="1"/>
          </p:cNvSpPr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83" name="Google Shape;83;p3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8" name="Google Shape;88;p4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89" name="Google Shape;89;p4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0" name="Google Shape;90;p4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5" name="Google Shape;95;p5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5"/>
          <p:cNvSpPr txBox="1">
            <a:spLocks noGrp="1"/>
          </p:cNvSpPr>
          <p:nvPr>
            <p:ph type="body" idx="1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7" name="Google Shape;97;p5"/>
          <p:cNvSpPr txBox="1">
            <a:spLocks noGrp="1"/>
          </p:cNvSpPr>
          <p:nvPr>
            <p:ph type="body" idx="2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98" name="Google Shape;98;p5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3" name="Google Shape;103;p6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04" name="Google Shape;104;p6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9" name="Google Shape;109;p7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10" name="Google Shape;110;p7"/>
          <p:cNvSpPr txBox="1">
            <a:spLocks noGrp="1"/>
          </p:cNvSpPr>
          <p:nvPr>
            <p:ph type="body" idx="1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11" name="Google Shape;111;p7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chemeClr val="dk1"/>
        </a:solidFill>
        <a:effectLst/>
      </p:bgPr>
    </p:bg>
    <p:spTree>
      <p:nvGrpSpPr>
        <p:cNvPr id="1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name="adj1" fmla="val 19376841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name="adj1" fmla="val 5699893"/>
                  <a:gd name="adj2" fmla="val 12313574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25" name="Google Shape;125;p8"/>
          <p:cNvSpPr txBox="1">
            <a:spLocks noGrp="1"/>
          </p:cNvSpPr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126" name="Google Shape;126;p8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subTitle" idx="1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2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w="9525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134" name="Google Shape;134;p9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name="adj1" fmla="val 10792838"/>
                <a:gd name="adj2" fmla="val 16200000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9" name="Google Shape;139;p10"/>
          <p:cNvSpPr txBox="1">
            <a:spLocks noGrp="1"/>
          </p:cNvSpPr>
          <p:nvPr>
            <p:ph type="body" idx="1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>
            <a:endParaRPr/>
          </a:p>
        </p:txBody>
      </p:sp>
      <p:sp>
        <p:nvSpPr>
          <p:cNvPr id="140" name="Google Shape;140;p10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momentum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sz="2800" b="1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1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marL="914400" lvl="1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marL="1371600" lvl="2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marL="1828800" lvl="3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marL="2286000" lvl="4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marL="2743200" lvl="5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marL="3200400" lvl="6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marL="3657600" lvl="7" indent="-29845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marL="4114800" lvl="8" indent="-29845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c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>
            <a:spLocks noGrp="1"/>
          </p:cNvSpPr>
          <p:nvPr>
            <p:ph type="ctrTitle"/>
          </p:nvPr>
        </p:nvSpPr>
        <p:spPr>
          <a:xfrm>
            <a:off x="538700" y="840800"/>
            <a:ext cx="4936800" cy="2755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4500" i="1">
                <a:latin typeface="Times New Roman"/>
                <a:ea typeface="Times New Roman"/>
                <a:cs typeface="Times New Roman"/>
                <a:sym typeface="Times New Roman"/>
              </a:rPr>
              <a:t>Stereotyp slyšícího člověka v českém znakovém jazyce</a:t>
            </a:r>
            <a:endParaRPr sz="4500" i="1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78" name="Google Shape;278;p13"/>
          <p:cNvSpPr txBox="1">
            <a:spLocks noGrp="1"/>
          </p:cNvSpPr>
          <p:nvPr>
            <p:ph type="subTitle" idx="1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1800">
                <a:latin typeface="Times New Roman"/>
                <a:ea typeface="Times New Roman"/>
                <a:cs typeface="Times New Roman"/>
                <a:sym typeface="Times New Roman"/>
              </a:rPr>
              <a:t>Hana Haľamová, Eva Radilová</a:t>
            </a:r>
            <a:endParaRPr sz="1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Google Shape;329;p22"/>
          <p:cNvSpPr txBox="1"/>
          <p:nvPr/>
        </p:nvSpPr>
        <p:spPr>
          <a:xfrm>
            <a:off x="568425" y="431450"/>
            <a:ext cx="7743600" cy="95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cs" sz="3900" b="1" i="1" dirty="0">
                <a:solidFill>
                  <a:schemeClr val="lt1"/>
                </a:solidFill>
                <a:latin typeface="The Hand Black" panose="020B0604020202020204" pitchFamily="66" charset="0"/>
                <a:ea typeface="Times New Roman"/>
                <a:cs typeface="Times New Roman"/>
                <a:sym typeface="Times New Roman"/>
              </a:rPr>
              <a:t>Artikulace znaku SLYŠÍCÍ</a:t>
            </a:r>
            <a:endParaRPr sz="1200" dirty="0">
              <a:latin typeface="The Hand Black" panose="020B0604020202020204" pitchFamily="66" charset="0"/>
              <a:ea typeface="Nunito"/>
              <a:cs typeface="Nunito"/>
              <a:sym typeface="Nunito"/>
            </a:endParaRPr>
          </a:p>
        </p:txBody>
      </p:sp>
      <p:sp>
        <p:nvSpPr>
          <p:cNvPr id="330" name="Google Shape;330;p22"/>
          <p:cNvSpPr txBox="1"/>
          <p:nvPr/>
        </p:nvSpPr>
        <p:spPr>
          <a:xfrm>
            <a:off x="222025" y="1600975"/>
            <a:ext cx="8232000" cy="30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převážně tvar ruky D + mluvní komponent “Š” nebo “slyšící”</a:t>
            </a:r>
            <a:endParaRPr sz="20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tvar ruky D + natažený ukazováček - negativní konotace</a:t>
            </a:r>
            <a:endParaRPr sz="20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tvar ruky D''' + mluvním komponentem “Š” a artikulovaným dále od hlavy (neslyšící/nedoslýchavé osoby, které se chovají povýšeně)</a:t>
            </a:r>
            <a:endParaRPr sz="20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tvar ruky </a:t>
            </a:r>
            <a:r>
              <a:rPr lang="cs" sz="2000" baseline="-250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</a:t>
            </a:r>
            <a:r>
              <a:rPr lang="cs" sz="20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 + mluvní komponent “Š” - negativní konotace</a:t>
            </a:r>
            <a:endParaRPr sz="20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endParaRPr sz="20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" name="Google Shape;335;p23"/>
          <p:cNvSpPr txBox="1">
            <a:spLocks noGrp="1"/>
          </p:cNvSpPr>
          <p:nvPr>
            <p:ph type="body" idx="1"/>
          </p:nvPr>
        </p:nvSpPr>
        <p:spPr>
          <a:xfrm>
            <a:off x="775800" y="176850"/>
            <a:ext cx="8368200" cy="1514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s" sz="3900" b="1" i="1" dirty="0">
                <a:latin typeface="Curlz MT" panose="04040404050702020202" pitchFamily="82" charset="0"/>
                <a:ea typeface="Times New Roman"/>
                <a:cs typeface="TH SarabunPSK" panose="020B0502040204020203" pitchFamily="34" charset="-34"/>
                <a:sym typeface="Times New Roman"/>
              </a:rPr>
              <a:t>Stereotyp slyšícího podle běžných (mimo uměleckých) textových dat</a:t>
            </a:r>
            <a:endParaRPr sz="3900" dirty="0">
              <a:latin typeface="Curlz MT" panose="04040404050702020202" pitchFamily="82" charset="0"/>
              <a:cs typeface="TH SarabunPSK" panose="020B0502040204020203" pitchFamily="34" charset="-34"/>
            </a:endParaRPr>
          </a:p>
        </p:txBody>
      </p:sp>
      <p:sp>
        <p:nvSpPr>
          <p:cNvPr id="336" name="Google Shape;336;p23"/>
          <p:cNvSpPr txBox="1"/>
          <p:nvPr/>
        </p:nvSpPr>
        <p:spPr>
          <a:xfrm>
            <a:off x="233400" y="1691650"/>
            <a:ext cx="8910600" cy="3383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 b="1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Vztah/postoj k neslyšícím</a:t>
            </a:r>
            <a:endParaRPr sz="2000" b="1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○"/>
            </a:pPr>
            <a:r>
              <a:rPr lang="cs" sz="18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slyšící využívají/zneužívají neslyšící</a:t>
            </a:r>
            <a:endParaRPr sz="18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 b="1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Chování (vlastnosti)</a:t>
            </a:r>
            <a:endParaRPr sz="2000" b="1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○"/>
            </a:pPr>
            <a:r>
              <a:rPr lang="cs" sz="18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Slyšící nerespektují neslyšící, povyšují se nad ně</a:t>
            </a:r>
            <a:endParaRPr sz="18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○"/>
            </a:pPr>
            <a:r>
              <a:rPr lang="cs" sz="18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Slyšící si myslí, že jsou neslyšící hloupí</a:t>
            </a:r>
            <a:endParaRPr sz="18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○"/>
            </a:pPr>
            <a:r>
              <a:rPr lang="cs" sz="18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Slyšící jsou tvrdohlaví/natvrdlí (nerespektují a nepřizpůsobují se neslyšícím), slyšící chtějí neslyšící "předělat" na slyšící</a:t>
            </a:r>
            <a:endParaRPr sz="18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○"/>
            </a:pPr>
            <a:r>
              <a:rPr lang="cs" sz="18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Slyšící diskriminují neslyšící, trestají</a:t>
            </a:r>
            <a:endParaRPr sz="18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4"/>
          <p:cNvSpPr txBox="1"/>
          <p:nvPr/>
        </p:nvSpPr>
        <p:spPr>
          <a:xfrm>
            <a:off x="376650" y="1305700"/>
            <a:ext cx="8390700" cy="383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Vlastnosti</a:t>
            </a:r>
            <a:endParaRPr sz="2000"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○"/>
            </a:pPr>
            <a:r>
              <a:rPr lang="c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Slyšící jsou na vyšší úrovni než neslyšící, všechno umí, zvládnou, jsou jako „bohové“</a:t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○"/>
            </a:pPr>
            <a:r>
              <a:rPr lang="c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slyšící jsou uzavření, mají jiné "hranice", jsou přecitlivělí</a:t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Způsob komunikace</a:t>
            </a:r>
            <a:endParaRPr sz="2000"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○"/>
            </a:pPr>
            <a:r>
              <a:rPr lang="c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Slyšící se v komunikaci s Neslyšícími nesnaží přizpůsobit, slyšící dávají přednost komunikaci se slyšícími</a:t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○"/>
            </a:pPr>
            <a:r>
              <a:rPr lang="c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Slyšící neumí ZJ/znakuje špatně, komicky, neumí používat mimiku atd. „slyšící jsou směšní”</a:t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Způsob života </a:t>
            </a:r>
            <a:endParaRPr sz="2000"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○"/>
            </a:pPr>
            <a:r>
              <a:rPr lang="c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Slyšící mají lepší podmínky, výhody</a:t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42" name="Google Shape;342;p24"/>
          <p:cNvSpPr txBox="1"/>
          <p:nvPr/>
        </p:nvSpPr>
        <p:spPr>
          <a:xfrm>
            <a:off x="-132600" y="-45425"/>
            <a:ext cx="9276600" cy="14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cs" sz="3900" b="1" i="1" dirty="0">
                <a:solidFill>
                  <a:schemeClr val="lt1"/>
                </a:solidFill>
                <a:latin typeface="Curlz MT" panose="04040404050702020202" pitchFamily="82" charset="0"/>
                <a:ea typeface="Times New Roman"/>
                <a:cs typeface="Times New Roman"/>
                <a:sym typeface="Times New Roman"/>
              </a:rPr>
              <a:t>Stereotyp slyšícího podle běžných (mimo uměleckých) textových dat</a:t>
            </a:r>
            <a:endParaRPr sz="1200" dirty="0">
              <a:latin typeface="Curlz MT" panose="04040404050702020202" pitchFamily="82" charset="0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" name="Google Shape;347;p25"/>
          <p:cNvSpPr txBox="1"/>
          <p:nvPr/>
        </p:nvSpPr>
        <p:spPr>
          <a:xfrm>
            <a:off x="256075" y="249800"/>
            <a:ext cx="8447700" cy="148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r>
              <a:rPr lang="cs" sz="3900" b="1" i="1" dirty="0">
                <a:solidFill>
                  <a:schemeClr val="lt1"/>
                </a:solidFill>
                <a:latin typeface="Sylfaen" panose="010A0502050306030303" pitchFamily="18" charset="0"/>
                <a:ea typeface="Times New Roman"/>
                <a:cs typeface="Times New Roman"/>
                <a:sym typeface="Times New Roman"/>
              </a:rPr>
              <a:t>Stereotyp slyšícího v umělecké tvorbě Neslyšících</a:t>
            </a:r>
            <a:endParaRPr sz="1200" dirty="0">
              <a:latin typeface="Sylfaen" panose="010A0502050306030303" pitchFamily="18" charset="0"/>
              <a:ea typeface="Nunito"/>
              <a:cs typeface="Nunito"/>
              <a:sym typeface="Nunito"/>
            </a:endParaRPr>
          </a:p>
        </p:txBody>
      </p:sp>
      <p:sp>
        <p:nvSpPr>
          <p:cNvPr id="348" name="Google Shape;348;p25"/>
          <p:cNvSpPr txBox="1"/>
          <p:nvPr/>
        </p:nvSpPr>
        <p:spPr>
          <a:xfrm>
            <a:off x="381025" y="1737200"/>
            <a:ext cx="8197800" cy="305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Storytelling/Visual Vernacular </a:t>
            </a:r>
            <a:endParaRPr sz="2000"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○"/>
            </a:pPr>
            <a:r>
              <a:rPr lang="c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Charakteristika postoje těla slyšících při projevu</a:t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○"/>
            </a:pPr>
            <a:r>
              <a:rPr lang="c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Charakteristika chování slyšících ve vztahu k neslyšícím</a:t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○"/>
            </a:pPr>
            <a:r>
              <a:rPr lang="c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Charakteristika motoriky při projevu slyšících v ZJ</a:t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○"/>
            </a:pPr>
            <a:r>
              <a:rPr lang="cs" sz="18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Charakteristika specifického chování slyšících</a:t>
            </a:r>
            <a:endParaRPr sz="18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●"/>
            </a:pPr>
            <a:r>
              <a:rPr lang="cs" sz="1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Pohádky</a:t>
            </a:r>
            <a:endParaRPr sz="1800"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●"/>
            </a:pPr>
            <a:r>
              <a:rPr lang="cs" sz="1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Humor</a:t>
            </a:r>
            <a:endParaRPr sz="1800"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●"/>
            </a:pPr>
            <a:r>
              <a:rPr lang="cs" sz="18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Filmy</a:t>
            </a:r>
            <a:endParaRPr sz="1800" b="1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" name="Google Shape;353;p26"/>
          <p:cNvSpPr txBox="1">
            <a:spLocks noGrp="1"/>
          </p:cNvSpPr>
          <p:nvPr>
            <p:ph type="body" idx="1"/>
          </p:nvPr>
        </p:nvSpPr>
        <p:spPr>
          <a:xfrm>
            <a:off x="1059350" y="237050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s" sz="3900" b="1" i="1" dirty="0">
                <a:latin typeface="Tempus Sans ITC" panose="04020404030D07020202" pitchFamily="82" charset="0"/>
                <a:ea typeface="Times New Roman"/>
                <a:cs typeface="Times New Roman"/>
                <a:sym typeface="Times New Roman"/>
              </a:rPr>
              <a:t>Ekvivalenty znaku SLYŠÍCÍ</a:t>
            </a:r>
            <a:endParaRPr dirty="0">
              <a:latin typeface="Tempus Sans ITC" panose="04020404030D07020202" pitchFamily="82" charset="0"/>
            </a:endParaRPr>
          </a:p>
        </p:txBody>
      </p:sp>
      <p:sp>
        <p:nvSpPr>
          <p:cNvPr id="354" name="Google Shape;354;p26"/>
          <p:cNvSpPr txBox="1"/>
          <p:nvPr/>
        </p:nvSpPr>
        <p:spPr>
          <a:xfrm>
            <a:off x="278825" y="1521500"/>
            <a:ext cx="8447700" cy="267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Korejský ekvivalent znaku slyšící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Čínský ekvivalent znaku slyšící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Polský ekvivalent znaku slyšící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Americký ekvivalent znaku slyšící 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0" lvl="0" indent="0" algn="l" rtl="0">
              <a:lnSpc>
                <a:spcPct val="15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Pozn. všechny jazyka mají společné rysy k pojmenování slyšící osoby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" name="Google Shape;359;p27"/>
          <p:cNvSpPr txBox="1">
            <a:spLocks noGrp="1"/>
          </p:cNvSpPr>
          <p:nvPr>
            <p:ph type="body" idx="1"/>
          </p:nvPr>
        </p:nvSpPr>
        <p:spPr>
          <a:xfrm>
            <a:off x="1320475" y="259775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s" sz="3900" b="1" i="1" dirty="0">
                <a:latin typeface="Algerian" panose="04020705040A02060702" pitchFamily="82" charset="0"/>
                <a:ea typeface="Times New Roman"/>
                <a:cs typeface="Aldhabi" panose="020B0604020202020204" pitchFamily="2" charset="-78"/>
                <a:sym typeface="Times New Roman"/>
              </a:rPr>
              <a:t>Posudek vedoucí práce</a:t>
            </a:r>
            <a:endParaRPr dirty="0">
              <a:latin typeface="Algerian" panose="04020705040A02060702" pitchFamily="82" charset="0"/>
              <a:cs typeface="Aldhabi" panose="020B0604020202020204" pitchFamily="2" charset="-78"/>
            </a:endParaRPr>
          </a:p>
        </p:txBody>
      </p:sp>
      <p:sp>
        <p:nvSpPr>
          <p:cNvPr id="360" name="Google Shape;360;p27"/>
          <p:cNvSpPr txBox="1"/>
          <p:nvPr/>
        </p:nvSpPr>
        <p:spPr>
          <a:xfrm>
            <a:off x="387900" y="1370975"/>
            <a:ext cx="8368200" cy="297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Vedoucí práce: doc. PhDr. Irena Vaňková, Csc., Ph.D.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 posudku je diplomantka pochválena, že se jako první pustila do neprozkoumaného terénu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ačkoli vedoucí práce našla drobnější i větší nedostatky, diplomovou práci doporučila k obhajobě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5" name="Google Shape;365;p28"/>
          <p:cNvSpPr txBox="1">
            <a:spLocks noGrp="1"/>
          </p:cNvSpPr>
          <p:nvPr>
            <p:ph type="body" idx="1"/>
          </p:nvPr>
        </p:nvSpPr>
        <p:spPr>
          <a:xfrm>
            <a:off x="1252375" y="305175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s" sz="3900" b="1" i="1" dirty="0">
                <a:latin typeface="Viner Hand ITC" panose="03070502030502020203" pitchFamily="66" charset="0"/>
                <a:ea typeface="Times New Roman"/>
                <a:cs typeface="Times New Roman"/>
                <a:sym typeface="Times New Roman"/>
              </a:rPr>
              <a:t>Posudek oponenta práce</a:t>
            </a:r>
            <a:endParaRPr dirty="0">
              <a:latin typeface="Viner Hand ITC" panose="03070502030502020203" pitchFamily="66" charset="0"/>
            </a:endParaRPr>
          </a:p>
        </p:txBody>
      </p:sp>
      <p:sp>
        <p:nvSpPr>
          <p:cNvPr id="366" name="Google Shape;366;p28"/>
          <p:cNvSpPr txBox="1"/>
          <p:nvPr/>
        </p:nvSpPr>
        <p:spPr>
          <a:xfrm>
            <a:off x="151250" y="1468175"/>
            <a:ext cx="8673000" cy="251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Oponent: prof. PhDr. Alena Macurová, CSc.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ocenění odvahy při výběru tématu - neprozkoumaná oblast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upozornění na nevyrovnanou jazykovou a stylovou podobu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 přes některé nedostatky - práce doporučena k obhajobě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1" name="Google Shape;371;p29"/>
          <p:cNvSpPr txBox="1">
            <a:spLocks noGrp="1"/>
          </p:cNvSpPr>
          <p:nvPr>
            <p:ph type="body" idx="1"/>
          </p:nvPr>
        </p:nvSpPr>
        <p:spPr>
          <a:xfrm>
            <a:off x="1203900" y="232925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s" sz="3900" b="1" i="1" dirty="0">
                <a:latin typeface="TH SarabunPSK" panose="020B0500040200020003" pitchFamily="34" charset="-34"/>
                <a:ea typeface="Times New Roman"/>
                <a:cs typeface="TH SarabunPSK" panose="020B0500040200020003" pitchFamily="34" charset="-34"/>
                <a:sym typeface="Times New Roman"/>
              </a:rPr>
              <a:t>Náš názor na práci</a:t>
            </a:r>
            <a:endParaRPr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72" name="Google Shape;372;p29"/>
          <p:cNvSpPr txBox="1"/>
          <p:nvPr/>
        </p:nvSpPr>
        <p:spPr>
          <a:xfrm>
            <a:off x="248475" y="1419575"/>
            <a:ext cx="8352000" cy="3024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práce byla čtivá a pro nás přínosná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 mnoha stereotypy slyšících v ČZJ jsme se již setkali/slyšely o nich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pohled neslyšících na slyšící nám někdy přišel příliš negativní/jednostranný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toto téma je opravdu hodně obsáhlé a náročné, dalo by se nad ním diskutovat hodiny a hodiny :-) 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určitě doporučujeme k přečtení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Google Shape;377;p30"/>
          <p:cNvSpPr txBox="1">
            <a:spLocks noGrp="1"/>
          </p:cNvSpPr>
          <p:nvPr>
            <p:ph type="body" idx="1"/>
          </p:nvPr>
        </p:nvSpPr>
        <p:spPr>
          <a:xfrm>
            <a:off x="640200" y="1584425"/>
            <a:ext cx="78636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s" sz="5100" b="1" i="1" dirty="0">
                <a:latin typeface="Sylfaen" panose="010A0502050306030303" pitchFamily="18" charset="0"/>
                <a:ea typeface="Times New Roman"/>
                <a:cs typeface="Times New Roman"/>
                <a:sym typeface="Times New Roman"/>
              </a:rPr>
              <a:t>Děkujeme za pozornost!</a:t>
            </a:r>
            <a:endParaRPr sz="2500" dirty="0">
              <a:latin typeface="Sylfaen" panose="010A0502050306030303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>
            <a:spLocks noGrp="1"/>
          </p:cNvSpPr>
          <p:nvPr>
            <p:ph type="title"/>
          </p:nvPr>
        </p:nvSpPr>
        <p:spPr>
          <a:xfrm>
            <a:off x="1388550" y="258375"/>
            <a:ext cx="6366900" cy="1266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3900" i="1" dirty="0">
                <a:latin typeface="Sylfaen" panose="010A0502050306030303" pitchFamily="18" charset="0"/>
                <a:ea typeface="Times New Roman"/>
                <a:cs typeface="Times New Roman"/>
                <a:sym typeface="Times New Roman"/>
              </a:rPr>
              <a:t>Popis bakalářské práce</a:t>
            </a:r>
            <a:r>
              <a:rPr lang="cs" sz="5600" i="1" dirty="0">
                <a:latin typeface="Sylfaen" panose="010A0502050306030303" pitchFamily="18" charset="0"/>
                <a:ea typeface="Times New Roman"/>
                <a:cs typeface="Times New Roman"/>
                <a:sym typeface="Times New Roman"/>
              </a:rPr>
              <a:t> </a:t>
            </a:r>
            <a:endParaRPr sz="4900" i="1" dirty="0">
              <a:latin typeface="Sylfaen" panose="010A0502050306030303" pitchFamily="18" charset="0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84" name="Google Shape;284;p14"/>
          <p:cNvSpPr txBox="1">
            <a:spLocks noGrp="1"/>
          </p:cNvSpPr>
          <p:nvPr>
            <p:ph type="body" idx="1"/>
          </p:nvPr>
        </p:nvSpPr>
        <p:spPr>
          <a:xfrm>
            <a:off x="477625" y="1646875"/>
            <a:ext cx="6800400" cy="2596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61950" algn="l" rtl="0">
              <a:lnSpc>
                <a:spcPct val="150000"/>
              </a:lnSpc>
              <a:spcBef>
                <a:spcPts val="40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Times New Roman"/>
              <a:buChar char="●"/>
            </a:pPr>
            <a:r>
              <a:rPr lang="cs" sz="2000" dirty="0">
                <a:latin typeface="Times New Roman"/>
                <a:ea typeface="Times New Roman"/>
                <a:cs typeface="Times New Roman"/>
                <a:sym typeface="Times New Roman"/>
              </a:rPr>
              <a:t>Autor: Bc. Marie Basovníková</a:t>
            </a: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6195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100"/>
              <a:buFont typeface="Times New Roman"/>
              <a:buChar char="●"/>
            </a:pPr>
            <a:r>
              <a:rPr lang="cs" sz="2000" dirty="0">
                <a:latin typeface="Times New Roman"/>
                <a:ea typeface="Times New Roman"/>
                <a:cs typeface="Times New Roman"/>
                <a:sym typeface="Times New Roman"/>
              </a:rPr>
              <a:t>Vedoucí: doc. PhDr. Irena Vaņková, CSc., Ph.D.</a:t>
            </a: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429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Times New Roman"/>
              <a:buChar char="●"/>
            </a:pPr>
            <a:r>
              <a:rPr lang="cs" sz="2000" dirty="0">
                <a:latin typeface="Times New Roman"/>
                <a:ea typeface="Times New Roman"/>
                <a:cs typeface="Times New Roman"/>
                <a:sym typeface="Times New Roman"/>
              </a:rPr>
              <a:t>Oponent: prof. PhDr. Alena Macurová, CSc</a:t>
            </a:r>
            <a:r>
              <a:rPr lang="cs" sz="1850" dirty="0"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  <a:endParaRPr sz="185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Char char="●"/>
            </a:pPr>
            <a:r>
              <a:rPr lang="cs" sz="2000" dirty="0">
                <a:latin typeface="Times New Roman"/>
                <a:ea typeface="Times New Roman"/>
                <a:cs typeface="Times New Roman"/>
                <a:sym typeface="Times New Roman"/>
              </a:rPr>
              <a:t>Rok obhajoby: 2017</a:t>
            </a: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Char char="●"/>
            </a:pPr>
            <a:r>
              <a:rPr lang="cs" sz="2000" dirty="0">
                <a:latin typeface="Times New Roman"/>
                <a:ea typeface="Times New Roman"/>
                <a:cs typeface="Times New Roman"/>
                <a:sym typeface="Times New Roman"/>
              </a:rPr>
              <a:t>Počet stran: 108</a:t>
            </a: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0" algn="l" rtl="0">
              <a:lnSpc>
                <a:spcPct val="1500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sz="1900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lnSpc>
                <a:spcPct val="150000"/>
              </a:lnSpc>
              <a:spcBef>
                <a:spcPts val="600"/>
              </a:spcBef>
              <a:spcAft>
                <a:spcPts val="1600"/>
              </a:spcAft>
              <a:buNone/>
            </a:pPr>
            <a:endParaRPr sz="1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9" name="Google Shape;289;p15"/>
          <p:cNvSpPr txBox="1">
            <a:spLocks noGrp="1"/>
          </p:cNvSpPr>
          <p:nvPr>
            <p:ph type="body" idx="1"/>
          </p:nvPr>
        </p:nvSpPr>
        <p:spPr>
          <a:xfrm>
            <a:off x="1168200" y="174675"/>
            <a:ext cx="6366900" cy="85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s" sz="3900" b="1" i="1" dirty="0">
                <a:latin typeface="Tempus Sans ITC" panose="04020404030D07020202" pitchFamily="82" charset="0"/>
                <a:ea typeface="Times New Roman"/>
                <a:cs typeface="Times New Roman"/>
                <a:sym typeface="Times New Roman"/>
              </a:rPr>
              <a:t>Cíl práce</a:t>
            </a:r>
            <a:endParaRPr sz="3900" b="1" i="1" dirty="0">
              <a:latin typeface="Tempus Sans ITC" panose="04020404030D07020202" pitchFamily="82" charset="0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0" name="Google Shape;290;p15"/>
          <p:cNvSpPr txBox="1"/>
          <p:nvPr/>
        </p:nvSpPr>
        <p:spPr>
          <a:xfrm>
            <a:off x="789900" y="1028775"/>
            <a:ext cx="7917300" cy="385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přiblížit stereotyp slyšícího v ČZJ na rovině </a:t>
            </a:r>
            <a:r>
              <a:rPr lang="cs" sz="20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lexikální </a:t>
            </a: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(rozbor jednotlivých znaků s pojmem “slyšící”) a </a:t>
            </a:r>
            <a:r>
              <a:rPr lang="cs" sz="20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textové</a:t>
            </a: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: příklady stereotypů jak z běžné komunikace, tak uměleckých žánrů v českém znakovém jazyce.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obohacení o rozbory psaných textů českých Neslyšících a zároveň komentářů slyšících lidí vznesených na adresu Neslyšících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ukázat jednu z možných cest, kterými by se jazykový výzkum mohl v budoucnu ubírat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5" name="Google Shape;295;p16"/>
          <p:cNvSpPr txBox="1">
            <a:spLocks noGrp="1"/>
          </p:cNvSpPr>
          <p:nvPr>
            <p:ph type="body" idx="1"/>
          </p:nvPr>
        </p:nvSpPr>
        <p:spPr>
          <a:xfrm>
            <a:off x="971550" y="514350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s" sz="3900" b="1" i="1" dirty="0">
                <a:latin typeface="The Serif Hand Extrablack" panose="020B0604020202020204" pitchFamily="66" charset="0"/>
                <a:ea typeface="Times New Roman"/>
                <a:cs typeface="Times New Roman"/>
                <a:sym typeface="Times New Roman"/>
              </a:rPr>
              <a:t>Obsah práce</a:t>
            </a:r>
            <a:endParaRPr sz="3900" b="1" i="1" dirty="0">
              <a:latin typeface="The Serif Hand Extrablack" panose="020B0604020202020204" pitchFamily="66" charset="0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96" name="Google Shape;296;p16"/>
          <p:cNvSpPr txBox="1"/>
          <p:nvPr/>
        </p:nvSpPr>
        <p:spPr>
          <a:xfrm>
            <a:off x="971550" y="2057425"/>
            <a:ext cx="7200900" cy="1414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unito"/>
              <a:buChar char="●"/>
            </a:pPr>
            <a:r>
              <a:rPr lang="cs" sz="20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teoretická část</a:t>
            </a:r>
            <a:endParaRPr sz="2000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Nunito"/>
              <a:buChar char="●"/>
            </a:pPr>
            <a:r>
              <a:rPr lang="cs" sz="2000">
                <a:solidFill>
                  <a:schemeClr val="lt1"/>
                </a:solidFill>
                <a:latin typeface="Nunito"/>
                <a:ea typeface="Nunito"/>
                <a:cs typeface="Nunito"/>
                <a:sym typeface="Nunito"/>
              </a:rPr>
              <a:t>praktická část - vlastní výzkum</a:t>
            </a:r>
            <a:endParaRPr sz="2000">
              <a:solidFill>
                <a:schemeClr val="lt1"/>
              </a:solidFill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1" name="Google Shape;301;p17"/>
          <p:cNvSpPr txBox="1"/>
          <p:nvPr/>
        </p:nvSpPr>
        <p:spPr>
          <a:xfrm>
            <a:off x="514350" y="1500125"/>
            <a:ext cx="7660200" cy="2596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 dirty="0">
                <a:solidFill>
                  <a:schemeClr val="lt1"/>
                </a:solidFill>
                <a:latin typeface="Agency FB" panose="020B0503020202020204" pitchFamily="34" charset="0"/>
                <a:ea typeface="Times New Roman"/>
                <a:cs typeface="Aharoni" panose="020B0604020202020204" pitchFamily="2" charset="-79"/>
                <a:sym typeface="Times New Roman"/>
              </a:rPr>
              <a:t>„Po chvíli pozorování neslyšícího na ulici se slyšící muž rozhodl k neslyšícímu přistoupit a zjistit, jestli jsou neslyšící lidé gramotní. Napsal: „Umíte číst?" A podal lísteček neslyšícímu. Neslyšící, který byl znechucen takovou nevědomostí, napsal: „Ne. A vy umíte psát?” (překlad MB) </a:t>
            </a:r>
            <a:endParaRPr sz="2000" dirty="0">
              <a:solidFill>
                <a:schemeClr val="lt1"/>
              </a:solidFill>
              <a:latin typeface="Agency FB" panose="020B0503020202020204" pitchFamily="34" charset="0"/>
              <a:ea typeface="Times New Roman"/>
              <a:cs typeface="Aharoni" panose="020B0604020202020204" pitchFamily="2" charset="-79"/>
              <a:sym typeface="Times New Roman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0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3200400" lvl="0" indent="45720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cs" sz="2000" dirty="0">
                <a:solidFill>
                  <a:schemeClr val="lt1"/>
                </a:solidFill>
                <a:latin typeface="Agency FB" panose="020B0503020202020204" pitchFamily="34" charset="0"/>
                <a:ea typeface="Times New Roman"/>
                <a:cs typeface="Times New Roman"/>
                <a:sym typeface="Times New Roman"/>
              </a:rPr>
              <a:t>Anekdota z komunity Neslyšících</a:t>
            </a:r>
            <a:endParaRPr sz="2000" dirty="0">
              <a:solidFill>
                <a:schemeClr val="lt1"/>
              </a:solidFill>
              <a:latin typeface="Agency FB" panose="020B0503020202020204" pitchFamily="34" charset="0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6" name="Google Shape;306;p18"/>
          <p:cNvSpPr txBox="1">
            <a:spLocks noGrp="1"/>
          </p:cNvSpPr>
          <p:nvPr>
            <p:ph type="body" idx="1"/>
          </p:nvPr>
        </p:nvSpPr>
        <p:spPr>
          <a:xfrm>
            <a:off x="1241650" y="135150"/>
            <a:ext cx="6366900" cy="11112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s" sz="3900" b="1" i="1" dirty="0">
                <a:latin typeface="Yu Gothic UI Semilight" panose="020B0400000000000000" pitchFamily="34" charset="-128"/>
                <a:ea typeface="Yu Gothic UI Semilight" panose="020B0400000000000000" pitchFamily="34" charset="-128"/>
                <a:cs typeface="Times New Roman"/>
                <a:sym typeface="Times New Roman"/>
              </a:rPr>
              <a:t>Kognitivní lingvistika</a:t>
            </a:r>
            <a:endParaRPr sz="3900" b="1" i="1" dirty="0">
              <a:latin typeface="Yu Gothic UI Semilight" panose="020B0400000000000000" pitchFamily="34" charset="-128"/>
              <a:ea typeface="Yu Gothic UI Semilight" panose="020B0400000000000000" pitchFamily="34" charset="-128"/>
              <a:cs typeface="Times New Roman"/>
              <a:sym typeface="Times New Roman"/>
            </a:endParaRPr>
          </a:p>
        </p:txBody>
      </p:sp>
      <p:sp>
        <p:nvSpPr>
          <p:cNvPr id="307" name="Google Shape;307;p18"/>
          <p:cNvSpPr txBox="1"/>
          <p:nvPr/>
        </p:nvSpPr>
        <p:spPr>
          <a:xfrm>
            <a:off x="576700" y="1032675"/>
            <a:ext cx="7696800" cy="3351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dva směry - americký, polský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americká k. l.</a:t>
            </a: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 - autoři G. Lakoff a M. Johnson (mapování)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○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lidské myšlení a prožívání je založeno na tělesné zkušenosti člověka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 b="1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polská k. l. </a:t>
            </a: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- Jerzy Bartmiński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○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zaměření na jedince jako člena jazykového společenství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○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jazykový obraz světa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" name="Google Shape;312;p19"/>
          <p:cNvSpPr txBox="1">
            <a:spLocks noGrp="1"/>
          </p:cNvSpPr>
          <p:nvPr>
            <p:ph type="body" idx="1"/>
          </p:nvPr>
        </p:nvSpPr>
        <p:spPr>
          <a:xfrm>
            <a:off x="1388550" y="300825"/>
            <a:ext cx="6366900" cy="874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s" sz="3900" b="1" i="1" dirty="0">
                <a:latin typeface="Tw Cen MT Condensed" panose="020B0606020104020203" pitchFamily="34" charset="-18"/>
                <a:ea typeface="Times New Roman"/>
                <a:cs typeface="Times New Roman"/>
                <a:sym typeface="Times New Roman"/>
              </a:rPr>
              <a:t>Jazykový obraz světa</a:t>
            </a:r>
            <a:endParaRPr sz="3900" b="1" i="1" dirty="0">
              <a:latin typeface="Tw Cen MT Condensed" panose="020B0606020104020203" pitchFamily="34" charset="-18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3" name="Google Shape;313;p19"/>
          <p:cNvSpPr txBox="1"/>
          <p:nvPr/>
        </p:nvSpPr>
        <p:spPr>
          <a:xfrm>
            <a:off x="747875" y="1343100"/>
            <a:ext cx="7509300" cy="341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 jazyce se odráží naše vnímání světa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vlastnosti (J. Kajfoszem)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○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heterogennost (dialekty, slangy)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○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dynamičnost (z generace na generaci)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○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výběrovost (upřednostnění, upozadění)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○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transcendentnost (metajazyk)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○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axiologičnost (soudy o světě a jeho hodnocení)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914400" lvl="1" indent="-3556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○"/>
            </a:pPr>
            <a:r>
              <a:rPr lang="cs" sz="200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integrálnost a kontextuálnost (pragmatičnost)</a:t>
            </a:r>
            <a:endParaRPr sz="200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" name="Google Shape;318;p20"/>
          <p:cNvSpPr txBox="1">
            <a:spLocks noGrp="1"/>
          </p:cNvSpPr>
          <p:nvPr>
            <p:ph type="body" idx="1"/>
          </p:nvPr>
        </p:nvSpPr>
        <p:spPr>
          <a:xfrm>
            <a:off x="1449850" y="217100"/>
            <a:ext cx="6366900" cy="808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1600"/>
              </a:spcAft>
              <a:buNone/>
            </a:pPr>
            <a:r>
              <a:rPr lang="cs" sz="3900" b="1" i="1" dirty="0">
                <a:latin typeface="Viner Hand ITC" panose="03070502030502020203" pitchFamily="66" charset="0"/>
                <a:ea typeface="Times New Roman"/>
                <a:cs typeface="Times New Roman"/>
                <a:sym typeface="Times New Roman"/>
              </a:rPr>
              <a:t>Stereotypy</a:t>
            </a:r>
            <a:endParaRPr sz="3900" b="1" i="1" dirty="0">
              <a:latin typeface="Viner Hand ITC" panose="03070502030502020203" pitchFamily="66" charset="0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19" name="Google Shape;319;p20"/>
          <p:cNvSpPr txBox="1"/>
          <p:nvPr/>
        </p:nvSpPr>
        <p:spPr>
          <a:xfrm>
            <a:off x="459250" y="1178725"/>
            <a:ext cx="7944900" cy="290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zobecněná vize skutečnosti</a:t>
            </a:r>
            <a:endParaRPr sz="20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jsou stálé, nepodléhají změnám</a:t>
            </a:r>
            <a:endParaRPr sz="20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vjemy sloužící k zobecnění - založeno částečně na pravdě či vůbec</a:t>
            </a:r>
            <a:endParaRPr sz="20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spojeny s hodnocením a emocionálním vztahem nositele stereotypu k věci</a:t>
            </a:r>
            <a:endParaRPr sz="20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Times New Roman"/>
              <a:buChar char="●"/>
            </a:pPr>
            <a:r>
              <a:rPr lang="cs" sz="2000" dirty="0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z jazykového hlediska vykládány různě - jedno slovo/věta</a:t>
            </a:r>
            <a:endParaRPr sz="2000" dirty="0">
              <a:solidFill>
                <a:schemeClr val="lt1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" name="Google Shape;324;p21"/>
          <p:cNvSpPr txBox="1">
            <a:spLocks noGrp="1"/>
          </p:cNvSpPr>
          <p:nvPr>
            <p:ph type="body" idx="1"/>
          </p:nvPr>
        </p:nvSpPr>
        <p:spPr>
          <a:xfrm>
            <a:off x="1082475" y="535900"/>
            <a:ext cx="6366900" cy="4219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Char char="●"/>
            </a:pPr>
            <a:r>
              <a:rPr lang="cs" sz="2000" b="1" dirty="0">
                <a:latin typeface="Times New Roman"/>
                <a:ea typeface="Times New Roman"/>
                <a:cs typeface="Times New Roman"/>
                <a:sym typeface="Times New Roman"/>
              </a:rPr>
              <a:t>heterostereotyp </a:t>
            </a:r>
            <a:r>
              <a:rPr lang="cs" sz="2000" dirty="0">
                <a:latin typeface="Times New Roman"/>
                <a:ea typeface="Times New Roman"/>
                <a:cs typeface="Times New Roman"/>
                <a:sym typeface="Times New Roman"/>
              </a:rPr>
              <a:t>– </a:t>
            </a:r>
            <a:r>
              <a:rPr lang="cs-CZ" sz="2000" dirty="0"/>
              <a:t>stereotyp spojený s jinou skupinou, než do které patří mluvčí (stereotyp Neslyšících, jak vnímají slyšící – </a:t>
            </a:r>
            <a:r>
              <a:rPr lang="cs-CZ" sz="2000"/>
              <a:t>a naopak)</a:t>
            </a:r>
            <a:endParaRPr lang="cs-CZ" sz="2000" dirty="0"/>
          </a:p>
          <a:p>
            <a:pPr marL="457200" lvl="0" indent="-355600" algn="l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Times New Roman"/>
              <a:buChar char="●"/>
            </a:pPr>
            <a:endParaRPr lang="cs-CZ" sz="2000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indent="-355600" algn="l">
              <a:lnSpc>
                <a:spcPct val="150000"/>
              </a:lnSpc>
              <a:spcBef>
                <a:spcPts val="1600"/>
              </a:spcBef>
              <a:buSzPts val="2000"/>
              <a:buFont typeface="Times New Roman"/>
              <a:buChar char="●"/>
            </a:pPr>
            <a:r>
              <a:rPr lang="cs-CZ" sz="2000" b="1" dirty="0" err="1">
                <a:latin typeface="Times New Roman"/>
                <a:ea typeface="Times New Roman"/>
                <a:cs typeface="Times New Roman"/>
                <a:sym typeface="Times New Roman"/>
              </a:rPr>
              <a:t>autostereotyp</a:t>
            </a:r>
            <a:r>
              <a:rPr lang="cs-CZ" sz="2000" b="1" dirty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r>
              <a:rPr lang="cs-CZ" sz="2000" dirty="0">
                <a:latin typeface="Times New Roman"/>
                <a:ea typeface="Times New Roman"/>
                <a:cs typeface="Times New Roman"/>
                <a:sym typeface="Times New Roman"/>
              </a:rPr>
              <a:t>- </a:t>
            </a:r>
            <a:r>
              <a:rPr lang="cs-CZ" sz="2000" dirty="0"/>
              <a:t>stereotyp spojený s vlastní skupinou (stereotyp Neslyšících - jak Neslyšící vnímají Neslyšící)</a:t>
            </a:r>
          </a:p>
          <a:p>
            <a:pPr marL="457200" lvl="0" indent="-355600" algn="l" rtl="0">
              <a:lnSpc>
                <a:spcPct val="150000"/>
              </a:lnSpc>
              <a:spcBef>
                <a:spcPts val="1600"/>
              </a:spcBef>
              <a:spcAft>
                <a:spcPts val="0"/>
              </a:spcAft>
              <a:buSzPts val="2000"/>
              <a:buFont typeface="Times New Roman"/>
              <a:buChar char="●"/>
            </a:pPr>
            <a:endParaRPr sz="2000"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786</Words>
  <Application>Microsoft Office PowerPoint</Application>
  <PresentationFormat>Předvádění na obrazovce (16:9)</PresentationFormat>
  <Paragraphs>96</Paragraphs>
  <Slides>18</Slides>
  <Notes>18</Notes>
  <HiddenSlides>0</HiddenSlides>
  <MMClips>0</MMClips>
  <ScaleCrop>false</ScaleCrop>
  <HeadingPairs>
    <vt:vector size="6" baseType="variant">
      <vt:variant>
        <vt:lpstr>Použitá písma</vt:lpstr>
      </vt:variant>
      <vt:variant>
        <vt:i4>17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36" baseType="lpstr">
      <vt:lpstr>Curlz MT</vt:lpstr>
      <vt:lpstr>Maven Pro</vt:lpstr>
      <vt:lpstr>Times New Roman</vt:lpstr>
      <vt:lpstr>TH SarabunPSK</vt:lpstr>
      <vt:lpstr>Tempus Sans ITC</vt:lpstr>
      <vt:lpstr>Agency FB</vt:lpstr>
      <vt:lpstr>Yu Gothic UI Semilight</vt:lpstr>
      <vt:lpstr>Sylfaen</vt:lpstr>
      <vt:lpstr>The Hand Black</vt:lpstr>
      <vt:lpstr>Arial</vt:lpstr>
      <vt:lpstr>Aldhabi</vt:lpstr>
      <vt:lpstr>Aharoni</vt:lpstr>
      <vt:lpstr>Nunito</vt:lpstr>
      <vt:lpstr>Algerian</vt:lpstr>
      <vt:lpstr>Viner Hand ITC</vt:lpstr>
      <vt:lpstr>The Serif Hand Extrablack</vt:lpstr>
      <vt:lpstr>Tw Cen MT Condensed</vt:lpstr>
      <vt:lpstr>Momentum</vt:lpstr>
      <vt:lpstr>Stereotyp slyšícího člověka v českém znakovém jazyce</vt:lpstr>
      <vt:lpstr>Popis bakalářské práce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Stereotyp slyšícího člověka v českém znakovém jazyce</dc:title>
  <dc:creator>Irena Vaňková</dc:creator>
  <cp:lastModifiedBy>Irena Vaňková</cp:lastModifiedBy>
  <cp:revision>3</cp:revision>
  <dcterms:modified xsi:type="dcterms:W3CDTF">2020-12-13T21:34:54Z</dcterms:modified>
</cp:coreProperties>
</file>