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8" r:id="rId4"/>
    <p:sldId id="264" r:id="rId5"/>
    <p:sldId id="262" r:id="rId6"/>
    <p:sldId id="265" r:id="rId7"/>
    <p:sldId id="266" r:id="rId8"/>
    <p:sldId id="263" r:id="rId9"/>
    <p:sldId id="27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5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61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59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55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20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5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46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65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67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73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14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2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A1B1-A958-44D7-A486-45FEACCFA6A0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AF998-2BE3-4254-9F03-DF6F28D200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76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lingoties.com/dictionary/short" TargetMode="External"/><Relationship Id="rId3" Type="http://schemas.openxmlformats.org/officeDocument/2006/relationships/hyperlink" Target="https://lingoties.com/dictionary/gray" TargetMode="External"/><Relationship Id="rId7" Type="http://schemas.openxmlformats.org/officeDocument/2006/relationships/hyperlink" Target="https://lingoties.com/dictionary/white" TargetMode="External"/><Relationship Id="rId2" Type="http://schemas.openxmlformats.org/officeDocument/2006/relationships/hyperlink" Target="https://lingoties.com/dictionary/bal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ngoties.com/dictionary/red" TargetMode="External"/><Relationship Id="rId5" Type="http://schemas.openxmlformats.org/officeDocument/2006/relationships/hyperlink" Target="https://lingoties.com/dictionary/mustache" TargetMode="External"/><Relationship Id="rId10" Type="http://schemas.openxmlformats.org/officeDocument/2006/relationships/hyperlink" Target="https://lingoties.com/dictionary/tall" TargetMode="External"/><Relationship Id="rId4" Type="http://schemas.openxmlformats.org/officeDocument/2006/relationships/hyperlink" Target="https://lingoties.com/dictionary/middle-aged" TargetMode="External"/><Relationship Id="rId9" Type="http://schemas.openxmlformats.org/officeDocument/2006/relationships/hyperlink" Target="https://lingoties.com/dictionary/brow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Oblečení extra slovní zásoba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25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1848" y="365126"/>
            <a:ext cx="10491952" cy="4546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Několik extra výrazů k vzhledu -</a:t>
            </a:r>
            <a:r>
              <a:rPr lang="fa-IR" dirty="0"/>
              <a:t> ظاهر افراد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086915"/>
              </p:ext>
            </p:extLst>
          </p:nvPr>
        </p:nvGraphicFramePr>
        <p:xfrm>
          <a:off x="1292772" y="1135115"/>
          <a:ext cx="7199588" cy="5276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335"/>
                <a:gridCol w="4987253"/>
              </a:tblGrid>
              <a:tr h="413156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plešatý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کچل</a:t>
                      </a:r>
                      <a:endParaRPr lang="fa-IR" sz="1600" u="sng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13156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Blonďatý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>
                          <a:effectLst/>
                        </a:rPr>
                        <a:t>موی بلوند</a:t>
                      </a:r>
                    </a:p>
                  </a:txBody>
                  <a:tcPr marL="0" marR="0" marT="0" marB="0" anchor="ctr"/>
                </a:tc>
              </a:tr>
              <a:tr h="563191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Vlnité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 / </a:t>
                      </a:r>
                      <a:r>
                        <a:rPr lang="fa-IR" sz="1600" dirty="0" smtClean="0">
                          <a:effectLst/>
                        </a:rPr>
                        <a:t>مجعد</a:t>
                      </a:r>
                    </a:p>
                    <a:p>
                      <a:pPr rtl="1"/>
                      <a:r>
                        <a:rPr lang="fa-IR" sz="1600" dirty="0" smtClean="0">
                          <a:effectLst/>
                        </a:rPr>
                        <a:t>فرفری</a:t>
                      </a:r>
                      <a:endParaRPr lang="fa-IR" sz="16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13156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Postarší (o věku člověka)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>
                          <a:effectLst/>
                        </a:rPr>
                        <a:t>مسن</a:t>
                      </a:r>
                    </a:p>
                  </a:txBody>
                  <a:tcPr marL="0" marR="0" marT="0" marB="0" anchor="ctr"/>
                </a:tc>
              </a:tr>
              <a:tr h="497644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dlouhé</a:t>
                      </a:r>
                      <a:r>
                        <a:rPr lang="cs-CZ" sz="1600" baseline="0" dirty="0" smtClean="0">
                          <a:effectLst/>
                        </a:rPr>
                        <a:t> prošedivělé vlasy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>
                          <a:effectLst/>
                        </a:rPr>
                        <a:t>موی بلند </a:t>
                      </a:r>
                      <a:r>
                        <a:rPr lang="fa-IR" sz="1600">
                          <a:effectLst/>
                          <a:hlinkClick r:id="rId3"/>
                        </a:rPr>
                        <a:t>خاکستری</a:t>
                      </a:r>
                      <a:endParaRPr lang="fa-IR" sz="160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13156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průměrná</a:t>
                      </a:r>
                      <a:r>
                        <a:rPr lang="cs-CZ" sz="1600" baseline="0" dirty="0" smtClean="0">
                          <a:effectLst/>
                        </a:rPr>
                        <a:t> výška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cs-CZ" sz="1600" dirty="0" smtClean="0">
                          <a:effectLst/>
                        </a:rPr>
                        <a:t>     </a:t>
                      </a:r>
                      <a:r>
                        <a:rPr lang="cs-CZ" sz="1600" dirty="0" err="1" smtClean="0">
                          <a:effectLst/>
                        </a:rPr>
                        <a:t>motavaset</a:t>
                      </a:r>
                      <a:r>
                        <a:rPr lang="fa-IR" sz="1600" dirty="0" smtClean="0">
                          <a:effectLst/>
                        </a:rPr>
                        <a:t>قد </a:t>
                      </a:r>
                      <a:r>
                        <a:rPr lang="fa-IR" sz="1600" dirty="0">
                          <a:effectLst/>
                        </a:rPr>
                        <a:t>متوسط</a:t>
                      </a:r>
                    </a:p>
                  </a:txBody>
                  <a:tcPr marL="0" marR="0" marT="0" marB="0" anchor="ctr"/>
                </a:tc>
              </a:tr>
              <a:tr h="413156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středního</a:t>
                      </a:r>
                      <a:r>
                        <a:rPr lang="cs-CZ" sz="1600" baseline="0" dirty="0" smtClean="0">
                          <a:effectLst/>
                        </a:rPr>
                        <a:t> věku 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cs-CZ" sz="1600" dirty="0" smtClean="0">
                          <a:effectLst/>
                          <a:hlinkClick r:id="rId4"/>
                        </a:rPr>
                        <a:t> -      </a:t>
                      </a:r>
                      <a:r>
                        <a:rPr lang="cs-CZ" sz="1600" dirty="0" err="1" smtClean="0">
                          <a:effectLst/>
                          <a:hlinkClick r:id="rId4"/>
                        </a:rPr>
                        <a:t>mijánsál</a:t>
                      </a:r>
                      <a:r>
                        <a:rPr lang="fa-IR" sz="1600" dirty="0" smtClean="0">
                          <a:effectLst/>
                          <a:hlinkClick r:id="rId4"/>
                        </a:rPr>
                        <a:t>میانسال</a:t>
                      </a:r>
                      <a:endParaRPr lang="fa-IR" sz="16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13156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knír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dirty="0">
                          <a:effectLst/>
                          <a:hlinkClick r:id="rId5"/>
                        </a:rPr>
                        <a:t>سبیل</a:t>
                      </a:r>
                      <a:endParaRPr lang="fa-IR" sz="16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13156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zrzavý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u="sng" dirty="0">
                          <a:solidFill>
                            <a:schemeClr val="tx1"/>
                          </a:solidFill>
                          <a:effectLst/>
                        </a:rPr>
                        <a:t>موی </a:t>
                      </a:r>
                      <a:r>
                        <a:rPr lang="fa-IR" sz="1600" u="sng" dirty="0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قرمز</a:t>
                      </a:r>
                      <a:endParaRPr lang="fa-IR" sz="1600" u="sng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13156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krátké</a:t>
                      </a:r>
                      <a:r>
                        <a:rPr lang="cs-CZ" sz="1600" baseline="0" dirty="0" smtClean="0">
                          <a:effectLst/>
                        </a:rPr>
                        <a:t> bílé vousy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dirty="0">
                          <a:effectLst/>
                        </a:rPr>
                        <a:t>ریش </a:t>
                      </a:r>
                      <a:r>
                        <a:rPr lang="fa-IR" sz="1600" dirty="0">
                          <a:effectLst/>
                          <a:hlinkClick r:id="rId7"/>
                        </a:rPr>
                        <a:t>سفید</a:t>
                      </a:r>
                      <a:r>
                        <a:rPr lang="fa-IR" sz="1600" dirty="0">
                          <a:effectLst/>
                        </a:rPr>
                        <a:t> </a:t>
                      </a:r>
                      <a:r>
                        <a:rPr lang="fa-IR" sz="1600" dirty="0">
                          <a:effectLst/>
                          <a:hlinkClick r:id="rId8"/>
                        </a:rPr>
                        <a:t>کوتاه</a:t>
                      </a:r>
                      <a:endParaRPr lang="fa-IR" sz="16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97644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rovné</a:t>
                      </a:r>
                      <a:r>
                        <a:rPr lang="cs-CZ" sz="1600" baseline="0" dirty="0" smtClean="0">
                          <a:effectLst/>
                        </a:rPr>
                        <a:t> hnědé vlasy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dirty="0">
                          <a:effectLst/>
                        </a:rPr>
                        <a:t>موی صاف </a:t>
                      </a:r>
                      <a:r>
                        <a:rPr lang="fa-IR" sz="1600" dirty="0">
                          <a:effectLst/>
                          <a:hlinkClick r:id="rId9"/>
                        </a:rPr>
                        <a:t>قهوه ای</a:t>
                      </a:r>
                      <a:endParaRPr lang="fa-IR" sz="16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13156">
                <a:tc>
                  <a:txBody>
                    <a:bodyPr/>
                    <a:lstStyle/>
                    <a:p>
                      <a:pPr rtl="0"/>
                      <a:r>
                        <a:rPr lang="cs-CZ" sz="1600" dirty="0" smtClean="0">
                          <a:effectLst/>
                        </a:rPr>
                        <a:t>vysoký</a:t>
                      </a:r>
                      <a:endParaRPr lang="cs-CZ" sz="16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dirty="0">
                          <a:effectLst/>
                          <a:hlinkClick r:id="rId10"/>
                        </a:rPr>
                        <a:t>بلند قد</a:t>
                      </a:r>
                      <a:endParaRPr lang="fa-IR" sz="16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969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51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Doplňující slovní zásoba oblékání - </a:t>
            </a:r>
            <a:r>
              <a:rPr lang="fa-IR" dirty="0"/>
              <a:t>پوشاک</a:t>
            </a:r>
            <a:br>
              <a:rPr lang="fa-IR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526643"/>
              </p:ext>
            </p:extLst>
          </p:nvPr>
        </p:nvGraphicFramePr>
        <p:xfrm>
          <a:off x="838200" y="1062038"/>
          <a:ext cx="10515600" cy="677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 </a:t>
                      </a:r>
                      <a:r>
                        <a:rPr lang="fa-IR" dirty="0" smtClean="0"/>
                        <a:t>کمربند </a:t>
                      </a:r>
                      <a:r>
                        <a:rPr lang="cs-CZ" dirty="0" smtClean="0"/>
                        <a:t>               pásek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جلیقه </a:t>
                      </a:r>
                      <a:r>
                        <a:rPr lang="cs-CZ" dirty="0" smtClean="0"/>
                        <a:t>                 vesta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شلوار جین </a:t>
                      </a:r>
                      <a:r>
                        <a:rPr lang="cs-CZ" dirty="0" smtClean="0"/>
                        <a:t>          džíny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دستکش </a:t>
                      </a:r>
                      <a:r>
                        <a:rPr lang="cs-CZ" dirty="0" smtClean="0"/>
                        <a:t>             rukavice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کت و شلوار </a:t>
                      </a:r>
                      <a:r>
                        <a:rPr lang="cs-CZ" dirty="0" smtClean="0"/>
                        <a:t>       pánský</a:t>
                      </a:r>
                      <a:r>
                        <a:rPr lang="cs-CZ" baseline="0" dirty="0" smtClean="0"/>
                        <a:t> oblek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جوراب </a:t>
                      </a:r>
                      <a:r>
                        <a:rPr lang="cs-CZ" dirty="0" smtClean="0"/>
                        <a:t>               ponožky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تی شرت</a:t>
                      </a:r>
                      <a:r>
                        <a:rPr lang="cs-CZ" dirty="0" smtClean="0"/>
                        <a:t>              triko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شورت </a:t>
                      </a:r>
                      <a:r>
                        <a:rPr lang="cs-CZ" dirty="0" smtClean="0"/>
                        <a:t>                kraťasy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لباس شنا (مایو )</a:t>
                      </a:r>
                      <a:r>
                        <a:rPr lang="cs-CZ" dirty="0" smtClean="0"/>
                        <a:t>   plavky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کراوات </a:t>
                      </a:r>
                      <a:r>
                        <a:rPr lang="cs-CZ" dirty="0" smtClean="0"/>
                        <a:t>                 kravata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دستمال </a:t>
                      </a:r>
                      <a:r>
                        <a:rPr lang="cs-CZ" dirty="0" smtClean="0"/>
                        <a:t>           kapesník (i ubrousek,</a:t>
                      </a:r>
                      <a:r>
                        <a:rPr lang="cs-CZ" baseline="0" dirty="0" smtClean="0"/>
                        <a:t> kapesníček papír.)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دکمه </a:t>
                      </a:r>
                      <a:r>
                        <a:rPr lang="cs-CZ" dirty="0" smtClean="0"/>
                        <a:t>               knoflík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زیپ </a:t>
                      </a:r>
                      <a:r>
                        <a:rPr lang="cs-CZ" dirty="0" smtClean="0"/>
                        <a:t>                zip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کفش راحتی </a:t>
                      </a:r>
                      <a:r>
                        <a:rPr lang="cs-CZ" dirty="0" smtClean="0"/>
                        <a:t>    bačkory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لباس خواب / پیژامه</a:t>
                      </a:r>
                      <a:r>
                        <a:rPr lang="cs-CZ" dirty="0" smtClean="0"/>
                        <a:t>   pyžamo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هود (کلاه) </a:t>
                      </a:r>
                      <a:r>
                        <a:rPr lang="cs-CZ" dirty="0" smtClean="0"/>
                        <a:t>     kapuce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چتر </a:t>
                      </a:r>
                      <a:r>
                        <a:rPr lang="cs-CZ" dirty="0" smtClean="0"/>
                        <a:t>                deštník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عینک آفتابی </a:t>
                      </a:r>
                      <a:r>
                        <a:rPr lang="cs-CZ" dirty="0" smtClean="0"/>
                        <a:t>   sluneční brýle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جالباس </a:t>
                      </a:r>
                      <a:r>
                        <a:rPr lang="cs-CZ" dirty="0" smtClean="0"/>
                        <a:t>         věšák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یک جفت پوتین </a:t>
                      </a:r>
                      <a:r>
                        <a:rPr lang="cs-CZ" dirty="0" smtClean="0"/>
                        <a:t>   pár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راحت </a:t>
                      </a:r>
                      <a:r>
                        <a:rPr lang="cs-CZ" dirty="0" smtClean="0"/>
                        <a:t>            pohodlný</a:t>
                      </a:r>
                      <a:endParaRPr lang="fa-IR" dirty="0" smtClean="0"/>
                    </a:p>
                    <a:p>
                      <a:endParaRPr lang="fa-IR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کثیف </a:t>
                      </a:r>
                      <a:r>
                        <a:rPr lang="cs-CZ" dirty="0" smtClean="0"/>
                        <a:t>             špinavý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تمیز </a:t>
                      </a:r>
                      <a:r>
                        <a:rPr lang="cs-CZ" dirty="0" smtClean="0"/>
                        <a:t>               čistý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مچاله کردن </a:t>
                      </a:r>
                      <a:r>
                        <a:rPr lang="cs-CZ" dirty="0" smtClean="0"/>
                        <a:t>     pokrčit, skrčit</a:t>
                      </a:r>
                      <a:endParaRPr lang="fa-IR" dirty="0" smtClean="0"/>
                    </a:p>
                    <a:p>
                      <a:r>
                        <a:rPr lang="cs-CZ" dirty="0" smtClean="0"/>
                        <a:t> </a:t>
                      </a:r>
                      <a:r>
                        <a:rPr lang="fa-IR" dirty="0" smtClean="0"/>
                        <a:t>پشمی </a:t>
                      </a:r>
                      <a:r>
                        <a:rPr lang="cs-CZ" dirty="0" smtClean="0"/>
                        <a:t>     vlněný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ابریشمی</a:t>
                      </a:r>
                      <a:r>
                        <a:rPr lang="cs-CZ" dirty="0" smtClean="0"/>
                        <a:t>    hedvábný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مخملی </a:t>
                      </a:r>
                      <a:r>
                        <a:rPr lang="cs-CZ" dirty="0" smtClean="0"/>
                        <a:t>      sametový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پنبه </a:t>
                      </a:r>
                      <a:r>
                        <a:rPr lang="cs-CZ" dirty="0" smtClean="0"/>
                        <a:t>          bavlna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ظریف </a:t>
                      </a:r>
                      <a:r>
                        <a:rPr lang="cs-CZ" dirty="0" smtClean="0"/>
                        <a:t>       elegantní</a:t>
                      </a:r>
                      <a:endParaRPr lang="fa-IR" dirty="0" smtClean="0"/>
                    </a:p>
                    <a:p>
                      <a:r>
                        <a:rPr lang="fa-IR" dirty="0" smtClean="0"/>
                        <a:t>آستین </a:t>
                      </a:r>
                      <a:r>
                        <a:rPr lang="cs-CZ" dirty="0" smtClean="0"/>
                        <a:t>        rukáv</a:t>
                      </a:r>
                    </a:p>
                    <a:p>
                      <a:r>
                        <a:rPr lang="fa-IR" dirty="0" smtClean="0"/>
                        <a:t>صندل</a:t>
                      </a:r>
                      <a:r>
                        <a:rPr lang="cs-CZ" dirty="0" smtClean="0"/>
                        <a:t>          sandále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پوشاک</a:t>
                      </a:r>
                      <a:r>
                        <a:rPr lang="cs-CZ" dirty="0" smtClean="0"/>
                        <a:t>       oblečení, oděv</a:t>
                      </a:r>
                      <a:endParaRPr lang="fa-IR" dirty="0" smtClean="0"/>
                    </a:p>
                    <a:p>
                      <a:endParaRPr lang="fa-IR" dirty="0" smtClean="0"/>
                    </a:p>
                    <a:p>
                      <a:r>
                        <a:rPr lang="fa-IR" dirty="0" smtClean="0"/>
                        <a:t>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35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7972" y="365126"/>
            <a:ext cx="10365828" cy="5808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Užitečné fráze - </a:t>
            </a:r>
            <a:r>
              <a:rPr lang="fa-IR" b="1" dirty="0"/>
              <a:t>عبارات کاربردی</a:t>
            </a:r>
            <a:br>
              <a:rPr lang="fa-IR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297" y="1166648"/>
            <a:ext cx="10544503" cy="501031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Hodit se k sobě, pasovat (o oblečení) - </a:t>
            </a:r>
            <a:r>
              <a:rPr lang="fa-IR" dirty="0"/>
              <a:t>به چیزی آمدن </a:t>
            </a:r>
            <a:endParaRPr lang="cs-CZ" dirty="0" smtClean="0"/>
          </a:p>
          <a:p>
            <a:pPr marL="0" indent="0">
              <a:buNone/>
            </a:pPr>
            <a:r>
              <a:rPr lang="fa-IR" dirty="0"/>
              <a:t>تو به یک دامن </a:t>
            </a:r>
            <a:r>
              <a:rPr lang="fa-IR" dirty="0">
                <a:solidFill>
                  <a:schemeClr val="accent1"/>
                </a:solidFill>
              </a:rPr>
              <a:t>فلانل </a:t>
            </a:r>
            <a:r>
              <a:rPr lang="fa-IR" dirty="0" smtClean="0"/>
              <a:t>نیاز </a:t>
            </a:r>
            <a:r>
              <a:rPr lang="fa-IR" dirty="0"/>
              <a:t>داری که </a:t>
            </a:r>
            <a:r>
              <a:rPr lang="fa-IR" dirty="0">
                <a:solidFill>
                  <a:srgbClr val="FF0000"/>
                </a:solidFill>
              </a:rPr>
              <a:t>به</a:t>
            </a:r>
            <a:r>
              <a:rPr lang="fa-IR" dirty="0"/>
              <a:t> کت ات </a:t>
            </a:r>
            <a:r>
              <a:rPr lang="fa-IR" dirty="0">
                <a:solidFill>
                  <a:srgbClr val="FF0000"/>
                </a:solidFill>
              </a:rPr>
              <a:t>بیاید</a:t>
            </a:r>
            <a:r>
              <a:rPr lang="fa-IR" dirty="0" smtClean="0"/>
              <a:t>.</a:t>
            </a:r>
            <a:r>
              <a:rPr lang="cs-CZ" dirty="0" smtClean="0"/>
              <a:t>    </a:t>
            </a:r>
            <a:r>
              <a:rPr lang="cs-CZ" dirty="0" smtClean="0">
                <a:solidFill>
                  <a:schemeClr val="accent1"/>
                </a:solidFill>
              </a:rPr>
              <a:t>Flanelový</a:t>
            </a:r>
          </a:p>
          <a:p>
            <a:pPr marL="0" indent="0">
              <a:buNone/>
            </a:pPr>
            <a:r>
              <a:rPr lang="cs-CZ" dirty="0" smtClean="0"/>
              <a:t>Slušet někomu – </a:t>
            </a:r>
            <a:r>
              <a:rPr lang="fa-IR" dirty="0"/>
              <a:t>به کسی آمدن </a:t>
            </a:r>
            <a:endParaRPr lang="cs-CZ" dirty="0" smtClean="0"/>
          </a:p>
          <a:p>
            <a:pPr marL="0" indent="0">
              <a:buNone/>
            </a:pPr>
            <a:r>
              <a:rPr lang="fa-IR" dirty="0"/>
              <a:t>این پیراهن واقعا </a:t>
            </a:r>
            <a:r>
              <a:rPr lang="fa-IR" dirty="0">
                <a:solidFill>
                  <a:srgbClr val="FF0000"/>
                </a:solidFill>
              </a:rPr>
              <a:t>به تو می آید</a:t>
            </a:r>
            <a:r>
              <a:rPr lang="fa-IR" dirty="0" smtClean="0">
                <a:solidFill>
                  <a:srgbClr val="FF0000"/>
                </a:solidFill>
              </a:rPr>
              <a:t>.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a-IR" dirty="0"/>
              <a:t>چه مدل ریشی </a:t>
            </a:r>
            <a:r>
              <a:rPr lang="fa-IR" dirty="0">
                <a:solidFill>
                  <a:srgbClr val="FF0000"/>
                </a:solidFill>
              </a:rPr>
              <a:t>به من میاد</a:t>
            </a:r>
            <a:r>
              <a:rPr lang="fa-IR" dirty="0"/>
              <a:t>؟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Překrásný (o oblečení i o vzhledu člověka):</a:t>
            </a:r>
          </a:p>
          <a:p>
            <a:pPr marL="0" indent="0">
              <a:buNone/>
            </a:pPr>
            <a:r>
              <a:rPr lang="fa-IR" dirty="0"/>
              <a:t>چه ژاکت خوشگلی! چه پولیور زیبایی</a:t>
            </a:r>
            <a:r>
              <a:rPr lang="fa-IR" dirty="0" smtClean="0"/>
              <a:t>!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Pohodlný</a:t>
            </a:r>
          </a:p>
          <a:p>
            <a:pPr marL="0" indent="0">
              <a:buNone/>
            </a:pPr>
            <a:r>
              <a:rPr lang="fa-IR" dirty="0"/>
              <a:t>این لباس خواب </a:t>
            </a:r>
            <a:r>
              <a:rPr lang="fa-IR" dirty="0" smtClean="0">
                <a:solidFill>
                  <a:srgbClr val="0070C0"/>
                </a:solidFill>
              </a:rPr>
              <a:t>راحت</a:t>
            </a:r>
            <a:r>
              <a:rPr lang="fa-IR" dirty="0" smtClean="0"/>
              <a:t> </a:t>
            </a:r>
            <a:r>
              <a:rPr lang="fa-IR" dirty="0"/>
              <a:t>و </a:t>
            </a:r>
            <a:r>
              <a:rPr lang="fa-IR" dirty="0">
                <a:solidFill>
                  <a:srgbClr val="00B050"/>
                </a:solidFill>
              </a:rPr>
              <a:t>نرم</a:t>
            </a:r>
            <a:r>
              <a:rPr lang="fa-IR" dirty="0"/>
              <a:t> است</a:t>
            </a:r>
            <a:r>
              <a:rPr lang="fa-IR" dirty="0" smtClean="0"/>
              <a:t>.</a:t>
            </a:r>
            <a:r>
              <a:rPr lang="cs-CZ" dirty="0" smtClean="0"/>
              <a:t>       </a:t>
            </a:r>
            <a:r>
              <a:rPr lang="cs-CZ" dirty="0">
                <a:solidFill>
                  <a:srgbClr val="00B050"/>
                </a:solidFill>
              </a:rPr>
              <a:t>m</a:t>
            </a:r>
            <a:r>
              <a:rPr lang="cs-CZ" dirty="0" smtClean="0">
                <a:solidFill>
                  <a:srgbClr val="00B050"/>
                </a:solidFill>
              </a:rPr>
              <a:t>ěkký, hebký </a:t>
            </a:r>
          </a:p>
          <a:p>
            <a:pPr marL="0" indent="0">
              <a:buNone/>
            </a:pPr>
            <a:r>
              <a:rPr lang="fa-IR" dirty="0"/>
              <a:t>من در ژاکت یقه اسکی </a:t>
            </a:r>
            <a:r>
              <a:rPr lang="fa-IR" dirty="0">
                <a:solidFill>
                  <a:srgbClr val="002060"/>
                </a:solidFill>
              </a:rPr>
              <a:t>راحت نیستم</a:t>
            </a:r>
            <a:r>
              <a:rPr lang="fa-IR" dirty="0"/>
              <a:t>.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Preferovat, dávat přednost</a:t>
            </a:r>
          </a:p>
          <a:p>
            <a:pPr marL="0" indent="0">
              <a:buNone/>
            </a:pPr>
            <a:r>
              <a:rPr lang="fa-IR" dirty="0"/>
              <a:t>من آن پالتوی پشمی </a:t>
            </a:r>
            <a:r>
              <a:rPr lang="fa-IR" dirty="0">
                <a:solidFill>
                  <a:srgbClr val="002060"/>
                </a:solidFill>
              </a:rPr>
              <a:t>سرمه ای </a:t>
            </a:r>
            <a:r>
              <a:rPr lang="fa-IR" dirty="0"/>
              <a:t>را </a:t>
            </a:r>
            <a:r>
              <a:rPr lang="fa-IR" dirty="0">
                <a:solidFill>
                  <a:srgbClr val="00B050"/>
                </a:solidFill>
              </a:rPr>
              <a:t>ترجیح می دهم</a:t>
            </a:r>
            <a:r>
              <a:rPr lang="fa-IR" dirty="0" smtClean="0"/>
              <a:t>.</a:t>
            </a:r>
            <a:r>
              <a:rPr lang="cs-CZ" dirty="0" smtClean="0"/>
              <a:t>      </a:t>
            </a:r>
            <a:r>
              <a:rPr lang="cs-CZ" dirty="0">
                <a:solidFill>
                  <a:srgbClr val="002060"/>
                </a:solidFill>
              </a:rPr>
              <a:t>t</a:t>
            </a:r>
            <a:r>
              <a:rPr lang="cs-CZ" dirty="0" smtClean="0">
                <a:solidFill>
                  <a:srgbClr val="002060"/>
                </a:solidFill>
              </a:rPr>
              <a:t>mavě modrý</a:t>
            </a: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1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6952" y="365126"/>
            <a:ext cx="10386848" cy="45468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3683" y="1019503"/>
            <a:ext cx="10660117" cy="5157460"/>
          </a:xfrm>
        </p:spPr>
        <p:txBody>
          <a:bodyPr>
            <a:normAutofit fontScale="70000" lnSpcReduction="20000"/>
          </a:bodyPr>
          <a:lstStyle/>
          <a:p>
            <a:r>
              <a:rPr lang="fa-IR" dirty="0"/>
              <a:t>معلم ما مردی است که عینک آفتابی </a:t>
            </a:r>
            <a:r>
              <a:rPr lang="fa-IR" dirty="0">
                <a:solidFill>
                  <a:srgbClr val="FF0000"/>
                </a:solidFill>
              </a:rPr>
              <a:t>به چشم دارد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/>
              <a:t>بگذار عینکم را </a:t>
            </a:r>
            <a:r>
              <a:rPr lang="fa-IR" dirty="0" smtClean="0">
                <a:solidFill>
                  <a:srgbClr val="FF0000"/>
                </a:solidFill>
              </a:rPr>
              <a:t>بگذارم</a:t>
            </a:r>
            <a:r>
              <a:rPr lang="cs-CZ" dirty="0" smtClean="0">
                <a:solidFill>
                  <a:srgbClr val="FF0000"/>
                </a:solidFill>
              </a:rPr>
              <a:t> – nech mě nandat si brýle</a:t>
            </a:r>
          </a:p>
          <a:p>
            <a:r>
              <a:rPr lang="fa-IR" dirty="0"/>
              <a:t>دانش آموزان ما باید </a:t>
            </a:r>
            <a:r>
              <a:rPr lang="fa-IR" dirty="0">
                <a:solidFill>
                  <a:srgbClr val="FF0000"/>
                </a:solidFill>
              </a:rPr>
              <a:t>خوش پوش </a:t>
            </a:r>
            <a:r>
              <a:rPr lang="fa-IR" dirty="0" smtClean="0"/>
              <a:t>باشند</a:t>
            </a:r>
            <a:r>
              <a:rPr lang="cs-CZ" dirty="0" smtClean="0"/>
              <a:t> – musí být slušivě oblečení</a:t>
            </a:r>
          </a:p>
          <a:p>
            <a:endParaRPr lang="cs-CZ" dirty="0" smtClean="0"/>
          </a:p>
          <a:p>
            <a:r>
              <a:rPr lang="cs-CZ" dirty="0" smtClean="0"/>
              <a:t>Mít na sobě oblečené/nosit na sobě, natáhnout na sebe oblečení</a:t>
            </a:r>
          </a:p>
          <a:p>
            <a:r>
              <a:rPr lang="fa-IR" dirty="0"/>
              <a:t>چرا پیراهن مشکی </a:t>
            </a:r>
            <a:r>
              <a:rPr lang="fa-IR" dirty="0" smtClean="0">
                <a:solidFill>
                  <a:srgbClr val="FF0000"/>
                </a:solidFill>
              </a:rPr>
              <a:t>می </a:t>
            </a:r>
            <a:r>
              <a:rPr lang="fa-IR" dirty="0">
                <a:solidFill>
                  <a:srgbClr val="FF0000"/>
                </a:solidFill>
              </a:rPr>
              <a:t>پوشی</a:t>
            </a:r>
            <a:r>
              <a:rPr lang="fa-IR" dirty="0"/>
              <a:t>؟ چرا لباس سیاه </a:t>
            </a:r>
            <a:r>
              <a:rPr lang="fa-IR" dirty="0">
                <a:solidFill>
                  <a:srgbClr val="FF0000"/>
                </a:solidFill>
              </a:rPr>
              <a:t>به تن داری</a:t>
            </a:r>
            <a:r>
              <a:rPr lang="fa-IR" dirty="0" smtClean="0"/>
              <a:t>؟</a:t>
            </a:r>
            <a:endParaRPr lang="cs-CZ" dirty="0" smtClean="0"/>
          </a:p>
          <a:p>
            <a:r>
              <a:rPr lang="fa-IR" dirty="0"/>
              <a:t>من معمولا کراوات </a:t>
            </a:r>
            <a:r>
              <a:rPr lang="fa-IR" dirty="0">
                <a:solidFill>
                  <a:srgbClr val="FF0000"/>
                </a:solidFill>
              </a:rPr>
              <a:t>نمی زنم.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Svléknout / sundat - </a:t>
            </a:r>
            <a:r>
              <a:rPr lang="fa-IR" dirty="0"/>
              <a:t>در آوردن </a:t>
            </a:r>
            <a:endParaRPr lang="cs-CZ" dirty="0" smtClean="0"/>
          </a:p>
          <a:p>
            <a:pPr marL="0" indent="0">
              <a:buNone/>
            </a:pPr>
            <a:r>
              <a:rPr lang="fa-IR" dirty="0"/>
              <a:t>قبل از شنا کردن ساعت خود را </a:t>
            </a:r>
            <a:r>
              <a:rPr lang="fa-IR" dirty="0">
                <a:solidFill>
                  <a:srgbClr val="FF0000"/>
                </a:solidFill>
              </a:rPr>
              <a:t>در بیاورید</a:t>
            </a:r>
            <a:r>
              <a:rPr lang="fa-IR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fa-IR" dirty="0"/>
              <a:t>بارانی ات را در بیاور و آویزانش کن</a:t>
            </a:r>
            <a:r>
              <a:rPr lang="fa-IR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Převléknout se</a:t>
            </a:r>
          </a:p>
          <a:p>
            <a:pPr marL="0" indent="0">
              <a:buNone/>
            </a:pPr>
            <a:r>
              <a:rPr lang="fa-IR" dirty="0"/>
              <a:t>ظرف چند دقیقه دوش میگیرم و </a:t>
            </a:r>
            <a:r>
              <a:rPr lang="fa-IR" dirty="0" smtClean="0"/>
              <a:t>لباس </a:t>
            </a:r>
            <a:r>
              <a:rPr lang="fa-IR" dirty="0">
                <a:solidFill>
                  <a:srgbClr val="FF0000"/>
                </a:solidFill>
              </a:rPr>
              <a:t>عوض میکنم</a:t>
            </a:r>
            <a:r>
              <a:rPr lang="fa-IR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Během několik (za) minut se osprchuji a převléknu</a:t>
            </a:r>
          </a:p>
          <a:p>
            <a:pPr marL="0" indent="0">
              <a:buNone/>
            </a:pPr>
            <a:r>
              <a:rPr lang="cs-CZ" dirty="0" smtClean="0"/>
              <a:t>Obléci (někoho) / </a:t>
            </a:r>
            <a:r>
              <a:rPr lang="fa-IR" dirty="0"/>
              <a:t>پوشاندن </a:t>
            </a:r>
            <a:endParaRPr lang="cs-CZ" dirty="0" smtClean="0"/>
          </a:p>
          <a:p>
            <a:pPr marL="0" indent="0">
              <a:buNone/>
            </a:pPr>
            <a:r>
              <a:rPr lang="fa-IR" dirty="0"/>
              <a:t>می توانی لطفا بچه را </a:t>
            </a:r>
            <a:r>
              <a:rPr lang="fa-IR" dirty="0">
                <a:solidFill>
                  <a:schemeClr val="accent1"/>
                </a:solidFill>
              </a:rPr>
              <a:t>حمام کنی </a:t>
            </a:r>
            <a:r>
              <a:rPr lang="fa-IR" dirty="0"/>
              <a:t>و لباس </a:t>
            </a:r>
            <a:r>
              <a:rPr lang="fa-IR" dirty="0">
                <a:solidFill>
                  <a:srgbClr val="FF0000"/>
                </a:solidFill>
              </a:rPr>
              <a:t>بپوشانی</a:t>
            </a:r>
            <a:r>
              <a:rPr lang="fa-IR" dirty="0" smtClean="0"/>
              <a:t>؟</a:t>
            </a:r>
            <a:r>
              <a:rPr lang="cs-CZ" dirty="0" smtClean="0"/>
              <a:t>     </a:t>
            </a:r>
            <a:r>
              <a:rPr lang="cs-CZ" dirty="0" smtClean="0">
                <a:solidFill>
                  <a:schemeClr val="accent1"/>
                </a:solidFill>
              </a:rPr>
              <a:t>vykoupat</a:t>
            </a:r>
          </a:p>
        </p:txBody>
      </p:sp>
    </p:spTree>
    <p:extLst>
      <p:ext uri="{BB962C8B-B14F-4D97-AF65-F5344CB8AC3E}">
        <p14:creationId xmlns:p14="http://schemas.microsoft.com/office/powerpoint/2010/main" val="2617766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264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 ještě další…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77766"/>
            <a:ext cx="10515600" cy="5399197"/>
          </a:xfrm>
        </p:spPr>
        <p:txBody>
          <a:bodyPr>
            <a:normAutofit fontScale="85000" lnSpcReduction="20000"/>
          </a:bodyPr>
          <a:lstStyle/>
          <a:p>
            <a:r>
              <a:rPr lang="cs-CZ" sz="2000" dirty="0" smtClean="0"/>
              <a:t>Vyzkoušet (o oblečení i zkoušce)</a:t>
            </a:r>
          </a:p>
          <a:p>
            <a:r>
              <a:rPr lang="fa-IR" sz="2000" dirty="0"/>
              <a:t>چرا آن کت </a:t>
            </a:r>
            <a:r>
              <a:rPr lang="fa-IR" sz="2000" dirty="0" smtClean="0"/>
              <a:t>مخمل</a:t>
            </a:r>
            <a:r>
              <a:rPr lang="fa-IR" sz="2000" dirty="0"/>
              <a:t>ی</a:t>
            </a:r>
            <a:r>
              <a:rPr lang="fa-IR" sz="2000" dirty="0" smtClean="0"/>
              <a:t> را </a:t>
            </a:r>
            <a:r>
              <a:rPr lang="fa-IR" sz="2000" dirty="0">
                <a:solidFill>
                  <a:srgbClr val="FF0000"/>
                </a:solidFill>
              </a:rPr>
              <a:t>امتحان نمی کنی</a:t>
            </a:r>
            <a:r>
              <a:rPr lang="fa-IR" sz="2000" dirty="0" smtClean="0"/>
              <a:t>؟</a:t>
            </a:r>
            <a:endParaRPr lang="cs-CZ" sz="2000" dirty="0" smtClean="0"/>
          </a:p>
          <a:p>
            <a:r>
              <a:rPr lang="fa-IR" sz="2000" dirty="0"/>
              <a:t>میتوانم این (لباس) را امتحان کنم؟</a:t>
            </a:r>
            <a:endParaRPr lang="cs-CZ" sz="2000" dirty="0" smtClean="0"/>
          </a:p>
          <a:p>
            <a:r>
              <a:rPr lang="cs-CZ" sz="2000" dirty="0" smtClean="0"/>
              <a:t>Velikost </a:t>
            </a:r>
            <a:r>
              <a:rPr lang="cs-CZ" sz="2000" dirty="0"/>
              <a:t>(oblečení, bot</a:t>
            </a:r>
            <a:r>
              <a:rPr lang="cs-CZ" sz="2000" dirty="0" smtClean="0"/>
              <a:t>)</a:t>
            </a:r>
          </a:p>
          <a:p>
            <a:r>
              <a:rPr lang="fa-IR" sz="2000" dirty="0"/>
              <a:t>این </a:t>
            </a:r>
            <a:r>
              <a:rPr lang="fa-IR" sz="2000" dirty="0">
                <a:solidFill>
                  <a:srgbClr val="FFC000"/>
                </a:solidFill>
              </a:rPr>
              <a:t>شلوار گرمکن </a:t>
            </a:r>
            <a:r>
              <a:rPr lang="fa-IR" sz="2000" dirty="0" smtClean="0"/>
              <a:t>ها</a:t>
            </a:r>
            <a:r>
              <a:rPr lang="fa-IR" sz="2000" dirty="0" smtClean="0">
                <a:solidFill>
                  <a:srgbClr val="FF0000"/>
                </a:solidFill>
              </a:rPr>
              <a:t> </a:t>
            </a:r>
            <a:r>
              <a:rPr lang="fa-IR" sz="2000" dirty="0">
                <a:solidFill>
                  <a:srgbClr val="FF0000"/>
                </a:solidFill>
              </a:rPr>
              <a:t>اندازه </a:t>
            </a:r>
            <a:r>
              <a:rPr lang="fa-IR" sz="2000" dirty="0"/>
              <a:t>من نیست</a:t>
            </a:r>
            <a:r>
              <a:rPr lang="fa-IR" sz="2000" dirty="0" smtClean="0"/>
              <a:t>.</a:t>
            </a:r>
            <a:r>
              <a:rPr lang="cs-CZ" sz="2000" dirty="0" smtClean="0"/>
              <a:t>     </a:t>
            </a:r>
            <a:r>
              <a:rPr lang="cs-CZ" sz="2000" dirty="0" err="1">
                <a:solidFill>
                  <a:srgbClr val="FFC000"/>
                </a:solidFill>
              </a:rPr>
              <a:t>o</a:t>
            </a:r>
            <a:r>
              <a:rPr lang="cs-CZ" sz="2000" dirty="0" err="1" smtClean="0">
                <a:solidFill>
                  <a:srgbClr val="FFC000"/>
                </a:solidFill>
              </a:rPr>
              <a:t>teplováky</a:t>
            </a:r>
            <a:r>
              <a:rPr lang="cs-CZ" sz="2000" dirty="0" smtClean="0">
                <a:solidFill>
                  <a:srgbClr val="FFC000"/>
                </a:solidFill>
              </a:rPr>
              <a:t> a mnohdy i tepláky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rgbClr val="FF0000"/>
                </a:solidFill>
              </a:rPr>
              <a:t>سایز </a:t>
            </a:r>
            <a:r>
              <a:rPr lang="fa-IR" sz="2000" dirty="0">
                <a:solidFill>
                  <a:schemeClr val="accent1"/>
                </a:solidFill>
              </a:rPr>
              <a:t>یقه </a:t>
            </a:r>
            <a:r>
              <a:rPr lang="fa-IR" sz="2000" dirty="0"/>
              <a:t>ی شما چند است </a:t>
            </a:r>
            <a:r>
              <a:rPr lang="cs-CZ" sz="2000" dirty="0" smtClean="0"/>
              <a:t>                 </a:t>
            </a:r>
            <a:r>
              <a:rPr lang="fa-IR" sz="2000" dirty="0" smtClean="0"/>
              <a:t>چه </a:t>
            </a:r>
            <a:r>
              <a:rPr lang="fa-IR" sz="2000" dirty="0"/>
              <a:t>سایزی می پوشید</a:t>
            </a:r>
            <a:r>
              <a:rPr lang="fa-IR" sz="2000" dirty="0" smtClean="0"/>
              <a:t>؟</a:t>
            </a:r>
            <a:r>
              <a:rPr lang="cs-CZ" sz="2000" dirty="0" smtClean="0"/>
              <a:t>        </a:t>
            </a:r>
            <a:r>
              <a:rPr lang="cs-CZ" sz="2000" dirty="0">
                <a:solidFill>
                  <a:schemeClr val="accent1"/>
                </a:solidFill>
              </a:rPr>
              <a:t>límec</a:t>
            </a:r>
          </a:p>
          <a:p>
            <a:r>
              <a:rPr lang="fa-IR" sz="2000" dirty="0"/>
              <a:t>من یک </a:t>
            </a:r>
            <a:r>
              <a:rPr lang="fa-IR" sz="2000" dirty="0" smtClean="0">
                <a:solidFill>
                  <a:schemeClr val="accent1"/>
                </a:solidFill>
              </a:rPr>
              <a:t>کت </a:t>
            </a:r>
            <a:r>
              <a:rPr lang="fa-IR" sz="2000" dirty="0">
                <a:solidFill>
                  <a:schemeClr val="accent1"/>
                </a:solidFill>
              </a:rPr>
              <a:t>و شلوار </a:t>
            </a:r>
            <a:r>
              <a:rPr lang="fa-IR" sz="2000" dirty="0"/>
              <a:t>سایز 40 می خواهم</a:t>
            </a:r>
            <a:r>
              <a:rPr lang="fa-IR" sz="2000" dirty="0" smtClean="0"/>
              <a:t>.</a:t>
            </a:r>
            <a:r>
              <a:rPr lang="cs-CZ" sz="2000" dirty="0" smtClean="0"/>
              <a:t>        </a:t>
            </a:r>
            <a:r>
              <a:rPr lang="cs-CZ" sz="2000" dirty="0" smtClean="0">
                <a:solidFill>
                  <a:schemeClr val="accent1"/>
                </a:solidFill>
              </a:rPr>
              <a:t>Pánský oblek, kvádro</a:t>
            </a:r>
          </a:p>
          <a:p>
            <a:r>
              <a:rPr lang="fa-IR" sz="2000" dirty="0"/>
              <a:t>(لباس) خوب اندازه ات </a:t>
            </a:r>
            <a:r>
              <a:rPr lang="fa-IR" sz="2000" dirty="0" smtClean="0"/>
              <a:t>نیست</a:t>
            </a:r>
            <a:r>
              <a:rPr lang="cs-CZ" sz="2000" dirty="0" smtClean="0"/>
              <a:t> – oblečení vám nesedne (velikostí)</a:t>
            </a:r>
          </a:p>
          <a:p>
            <a:r>
              <a:rPr lang="fa-IR" sz="2000" dirty="0" smtClean="0"/>
              <a:t>(</a:t>
            </a:r>
            <a:r>
              <a:rPr lang="fa-IR" sz="2000" dirty="0"/>
              <a:t>لباس) کاملا اندازه ی شما </a:t>
            </a:r>
            <a:r>
              <a:rPr lang="fa-IR" sz="2000" dirty="0" smtClean="0"/>
              <a:t>است</a:t>
            </a:r>
            <a:endParaRPr lang="cs-CZ" sz="2000" dirty="0" smtClean="0"/>
          </a:p>
          <a:p>
            <a:r>
              <a:rPr lang="fa-IR" sz="2000" dirty="0"/>
              <a:t>این کت اندازه اش خوب است، ولی </a:t>
            </a:r>
            <a:r>
              <a:rPr lang="fa-IR" sz="2000" dirty="0">
                <a:solidFill>
                  <a:srgbClr val="FF0000"/>
                </a:solidFill>
              </a:rPr>
              <a:t>مدل</a:t>
            </a:r>
            <a:r>
              <a:rPr lang="fa-IR" sz="2000" dirty="0"/>
              <a:t>ش را دوست ندارم</a:t>
            </a:r>
            <a:r>
              <a:rPr lang="fa-IR" sz="2000" dirty="0" smtClean="0"/>
              <a:t>.</a:t>
            </a:r>
            <a:r>
              <a:rPr lang="cs-CZ" sz="2000" dirty="0" smtClean="0"/>
              <a:t>        </a:t>
            </a:r>
            <a:r>
              <a:rPr lang="cs-CZ" sz="2000" dirty="0" smtClean="0">
                <a:solidFill>
                  <a:srgbClr val="FF0000"/>
                </a:solidFill>
              </a:rPr>
              <a:t>Typ, druh, model</a:t>
            </a:r>
          </a:p>
          <a:p>
            <a:pPr marL="0" indent="0">
              <a:buNone/>
            </a:pPr>
            <a:r>
              <a:rPr lang="cs-CZ" sz="2000" dirty="0" smtClean="0"/>
              <a:t>Být v módě, být „šik“</a:t>
            </a:r>
          </a:p>
          <a:p>
            <a:pPr marL="0" indent="0">
              <a:buNone/>
            </a:pPr>
            <a:r>
              <a:rPr lang="fa-IR" sz="2000" dirty="0"/>
              <a:t>امسال ژاکت های یقه </a:t>
            </a:r>
            <a:r>
              <a:rPr lang="fa-IR" sz="2000" dirty="0" smtClean="0"/>
              <a:t>اسکی </a:t>
            </a:r>
            <a:r>
              <a:rPr lang="fa-IR" sz="2000" dirty="0"/>
              <a:t>مد هستند</a:t>
            </a:r>
            <a:r>
              <a:rPr lang="fa-IR" sz="2000" dirty="0" smtClean="0"/>
              <a:t>.</a:t>
            </a:r>
            <a:endParaRPr lang="cs-CZ" sz="2000" dirty="0" smtClean="0"/>
          </a:p>
          <a:p>
            <a:pPr marL="0" indent="0">
              <a:buNone/>
            </a:pPr>
            <a:r>
              <a:rPr lang="fa-IR" sz="1800" dirty="0"/>
              <a:t>این بلوز خیلی شیک است.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Vyjít z módy</a:t>
            </a:r>
          </a:p>
          <a:p>
            <a:pPr marL="0" indent="0">
              <a:buNone/>
            </a:pPr>
            <a:r>
              <a:rPr lang="fa-IR" sz="1800" dirty="0"/>
              <a:t>این مدل کت دیگر از مد افتاده است.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100% (o materiálu) / čistá bavlna…</a:t>
            </a:r>
          </a:p>
          <a:p>
            <a:pPr marL="0" indent="0">
              <a:buNone/>
            </a:pPr>
            <a:r>
              <a:rPr lang="fa-IR" sz="2000" dirty="0"/>
              <a:t>این زیرپوش (از) </a:t>
            </a:r>
            <a:r>
              <a:rPr lang="fa-IR" sz="2000" dirty="0">
                <a:solidFill>
                  <a:srgbClr val="FFC000"/>
                </a:solidFill>
              </a:rPr>
              <a:t>نخ</a:t>
            </a:r>
            <a:r>
              <a:rPr lang="fa-IR" sz="2000" dirty="0"/>
              <a:t> </a:t>
            </a:r>
            <a:r>
              <a:rPr lang="fa-IR" sz="2000" dirty="0">
                <a:solidFill>
                  <a:srgbClr val="00B0F0"/>
                </a:solidFill>
              </a:rPr>
              <a:t>خالص</a:t>
            </a:r>
            <a:r>
              <a:rPr lang="fa-IR" sz="2000" dirty="0"/>
              <a:t> است</a:t>
            </a:r>
            <a:r>
              <a:rPr lang="fa-IR" sz="2000" dirty="0" smtClean="0"/>
              <a:t>.</a:t>
            </a:r>
            <a:r>
              <a:rPr lang="cs-CZ" sz="2000" dirty="0" smtClean="0"/>
              <a:t>       </a:t>
            </a:r>
            <a:r>
              <a:rPr lang="cs-CZ" sz="2000" dirty="0" smtClean="0">
                <a:solidFill>
                  <a:srgbClr val="FFC000"/>
                </a:solidFill>
              </a:rPr>
              <a:t>Nach</a:t>
            </a:r>
            <a:r>
              <a:rPr lang="cs-CZ" sz="2000" dirty="0" smtClean="0"/>
              <a:t> je vlákno…..</a:t>
            </a:r>
          </a:p>
        </p:txBody>
      </p:sp>
    </p:spTree>
    <p:extLst>
      <p:ext uri="{BB962C8B-B14F-4D97-AF65-F5344CB8AC3E}">
        <p14:creationId xmlns:p14="http://schemas.microsoft.com/office/powerpoint/2010/main" val="2725185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029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5422"/>
            <a:ext cx="11217166" cy="6001406"/>
          </a:xfrm>
        </p:spPr>
        <p:txBody>
          <a:bodyPr>
            <a:normAutofit fontScale="77500" lnSpcReduction="20000"/>
          </a:bodyPr>
          <a:lstStyle/>
          <a:p>
            <a:r>
              <a:rPr lang="fa-IR" sz="2600" dirty="0"/>
              <a:t>وقتی </a:t>
            </a:r>
            <a:r>
              <a:rPr lang="fa-IR" sz="2600" dirty="0">
                <a:solidFill>
                  <a:srgbClr val="FFC000"/>
                </a:solidFill>
              </a:rPr>
              <a:t>خم شدم</a:t>
            </a:r>
            <a:r>
              <a:rPr lang="fa-IR" sz="2600" dirty="0"/>
              <a:t>، شلوارم از</a:t>
            </a:r>
            <a:r>
              <a:rPr lang="fa-IR" sz="2600" dirty="0">
                <a:solidFill>
                  <a:srgbClr val="92D050"/>
                </a:solidFill>
              </a:rPr>
              <a:t> درز </a:t>
            </a:r>
            <a:r>
              <a:rPr lang="fa-IR" sz="2600" dirty="0">
                <a:solidFill>
                  <a:srgbClr val="00B0F0"/>
                </a:solidFill>
              </a:rPr>
              <a:t>پاره شد</a:t>
            </a:r>
            <a:r>
              <a:rPr lang="fa-IR" sz="2600" dirty="0" smtClean="0"/>
              <a:t>.</a:t>
            </a:r>
            <a:r>
              <a:rPr lang="cs-CZ" sz="2600" dirty="0" smtClean="0"/>
              <a:t>     </a:t>
            </a:r>
            <a:r>
              <a:rPr lang="cs-CZ" sz="2600" dirty="0" smtClean="0">
                <a:solidFill>
                  <a:srgbClr val="FFC000"/>
                </a:solidFill>
              </a:rPr>
              <a:t>Ohnout se        </a:t>
            </a:r>
            <a:r>
              <a:rPr lang="cs-CZ" sz="2600" dirty="0" smtClean="0">
                <a:solidFill>
                  <a:srgbClr val="00B0F0"/>
                </a:solidFill>
              </a:rPr>
              <a:t>prasknout, roztrhat se     </a:t>
            </a:r>
            <a:r>
              <a:rPr lang="cs-CZ" sz="2600" dirty="0" smtClean="0">
                <a:solidFill>
                  <a:srgbClr val="92D050"/>
                </a:solidFill>
              </a:rPr>
              <a:t>šev</a:t>
            </a:r>
          </a:p>
          <a:p>
            <a:r>
              <a:rPr lang="fa-IR" sz="2600" dirty="0"/>
              <a:t>کمر (لباس) خیلی تنگ </a:t>
            </a:r>
            <a:r>
              <a:rPr lang="fa-IR" sz="2600" dirty="0" smtClean="0"/>
              <a:t>است</a:t>
            </a:r>
            <a:r>
              <a:rPr lang="cs-CZ" sz="2600" dirty="0" smtClean="0"/>
              <a:t>   - v pase mě to tlačí</a:t>
            </a:r>
          </a:p>
          <a:p>
            <a:r>
              <a:rPr lang="fa-IR" sz="2600" dirty="0"/>
              <a:t>کمر (لباس) خیلی گشاد </a:t>
            </a:r>
            <a:r>
              <a:rPr lang="fa-IR" sz="2600" dirty="0" smtClean="0"/>
              <a:t>است</a:t>
            </a:r>
            <a:r>
              <a:rPr lang="cs-CZ" sz="2600" dirty="0" smtClean="0"/>
              <a:t>  -  v pase je to příliš volné</a:t>
            </a:r>
          </a:p>
          <a:p>
            <a:r>
              <a:rPr lang="cs-CZ" sz="2600" dirty="0" smtClean="0"/>
              <a:t>Rozšířit x zúžit</a:t>
            </a:r>
          </a:p>
          <a:p>
            <a:r>
              <a:rPr lang="fa-IR" sz="2600" dirty="0"/>
              <a:t>می توانیم (لباس) را </a:t>
            </a:r>
            <a:r>
              <a:rPr lang="fa-IR" sz="2600" dirty="0">
                <a:solidFill>
                  <a:srgbClr val="FF0000"/>
                </a:solidFill>
              </a:rPr>
              <a:t>گشاد</a:t>
            </a:r>
            <a:r>
              <a:rPr lang="fa-IR" sz="2600" dirty="0"/>
              <a:t> </a:t>
            </a:r>
            <a:r>
              <a:rPr lang="fa-IR" sz="2600" dirty="0" smtClean="0"/>
              <a:t>کنیم</a:t>
            </a:r>
            <a:r>
              <a:rPr lang="cs-CZ" sz="2600" dirty="0" smtClean="0"/>
              <a:t>           </a:t>
            </a:r>
            <a:r>
              <a:rPr lang="fa-IR" sz="2600" dirty="0" smtClean="0"/>
              <a:t>می </a:t>
            </a:r>
            <a:r>
              <a:rPr lang="fa-IR" sz="2600" dirty="0"/>
              <a:t>توانیم (لباس) را </a:t>
            </a:r>
            <a:r>
              <a:rPr lang="fa-IR" sz="2600" dirty="0">
                <a:solidFill>
                  <a:srgbClr val="FF0000"/>
                </a:solidFill>
              </a:rPr>
              <a:t>تنگ</a:t>
            </a:r>
            <a:r>
              <a:rPr lang="fa-IR" sz="2600" dirty="0"/>
              <a:t> کنیم</a:t>
            </a:r>
            <a:r>
              <a:rPr lang="fa-IR" sz="2600" dirty="0" smtClean="0"/>
              <a:t>.</a:t>
            </a:r>
            <a:r>
              <a:rPr lang="cs-CZ" sz="2600" dirty="0" smtClean="0"/>
              <a:t> </a:t>
            </a:r>
          </a:p>
          <a:p>
            <a:r>
              <a:rPr lang="cs-CZ" sz="2600" dirty="0" smtClean="0"/>
              <a:t>Zkrátit</a:t>
            </a:r>
          </a:p>
          <a:p>
            <a:r>
              <a:rPr lang="fa-IR" sz="2600" dirty="0"/>
              <a:t>آستین ها را میتوان کوتاه کرد.</a:t>
            </a:r>
            <a:endParaRPr lang="cs-CZ" sz="2600" dirty="0" smtClean="0"/>
          </a:p>
          <a:p>
            <a:r>
              <a:rPr lang="fa-IR" sz="2600" dirty="0"/>
              <a:t>مدل خاصی در نظر دارید؟ مدل خاصی می خواهید</a:t>
            </a:r>
            <a:r>
              <a:rPr lang="fa-IR" sz="2600" dirty="0" smtClean="0"/>
              <a:t>؟</a:t>
            </a:r>
            <a:endParaRPr lang="cs-CZ" sz="2600" dirty="0" smtClean="0"/>
          </a:p>
          <a:p>
            <a:r>
              <a:rPr lang="cs-CZ" sz="2600" dirty="0" smtClean="0"/>
              <a:t>Zapnout</a:t>
            </a:r>
          </a:p>
          <a:p>
            <a:r>
              <a:rPr lang="fa-IR" sz="2600" dirty="0"/>
              <a:t>زیپت را </a:t>
            </a:r>
            <a:r>
              <a:rPr lang="fa-IR" sz="2600" dirty="0" smtClean="0"/>
              <a:t>ببند</a:t>
            </a:r>
            <a:endParaRPr lang="cs-CZ" sz="2600" dirty="0" smtClean="0"/>
          </a:p>
          <a:p>
            <a:r>
              <a:rPr lang="fa-IR" sz="2600" dirty="0"/>
              <a:t>من نمی توانم دکمه ی یقه ام را ببندم</a:t>
            </a:r>
            <a:r>
              <a:rPr lang="fa-IR" sz="2600" dirty="0" smtClean="0"/>
              <a:t>.</a:t>
            </a:r>
            <a:endParaRPr lang="cs-CZ" sz="2600" dirty="0" smtClean="0"/>
          </a:p>
          <a:p>
            <a:r>
              <a:rPr lang="cs-CZ" sz="2600" dirty="0" smtClean="0"/>
              <a:t>Rozepnout</a:t>
            </a:r>
          </a:p>
          <a:p>
            <a:r>
              <a:rPr lang="fa-IR" sz="2600" dirty="0"/>
              <a:t>دکمه ی بالایی ات را باز کن.</a:t>
            </a:r>
            <a:endParaRPr lang="cs-CZ" sz="2600" dirty="0" smtClean="0"/>
          </a:p>
          <a:p>
            <a:r>
              <a:rPr lang="cs-CZ" sz="2600" dirty="0" smtClean="0"/>
              <a:t>Zaseknout se</a:t>
            </a:r>
          </a:p>
          <a:p>
            <a:r>
              <a:rPr lang="fa-IR" sz="2600" dirty="0"/>
              <a:t>این زیپ گیر کرده است</a:t>
            </a:r>
            <a:r>
              <a:rPr lang="fa-IR" sz="2600" dirty="0" smtClean="0"/>
              <a:t>.</a:t>
            </a:r>
            <a:endParaRPr lang="cs-CZ" sz="2600" dirty="0" smtClean="0"/>
          </a:p>
          <a:p>
            <a:r>
              <a:rPr lang="cs-CZ" sz="2600" dirty="0" smtClean="0"/>
              <a:t>Voděodolný, nepromokavý</a:t>
            </a:r>
          </a:p>
          <a:p>
            <a:r>
              <a:rPr lang="fa-IR" sz="2600" dirty="0"/>
              <a:t>آیا </a:t>
            </a:r>
            <a:r>
              <a:rPr lang="fa-IR" sz="2600" dirty="0">
                <a:solidFill>
                  <a:srgbClr val="FF0000"/>
                </a:solidFill>
              </a:rPr>
              <a:t>نیم بوت </a:t>
            </a:r>
            <a:r>
              <a:rPr lang="fa-IR" sz="2600" dirty="0"/>
              <a:t>های شما ضد آب هستند</a:t>
            </a:r>
            <a:r>
              <a:rPr lang="fa-IR" sz="2600" dirty="0" smtClean="0"/>
              <a:t>؟</a:t>
            </a:r>
            <a:r>
              <a:rPr lang="cs-CZ" sz="2600" dirty="0" smtClean="0"/>
              <a:t>        </a:t>
            </a:r>
            <a:r>
              <a:rPr lang="cs-CZ" sz="2600" dirty="0" smtClean="0">
                <a:solidFill>
                  <a:srgbClr val="FF0000"/>
                </a:solidFill>
              </a:rPr>
              <a:t>polobotky</a:t>
            </a:r>
          </a:p>
          <a:p>
            <a:endParaRPr lang="cs-CZ" sz="2000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4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0" y="365126"/>
            <a:ext cx="10418379" cy="5177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Další užitečné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8786" y="1040524"/>
            <a:ext cx="10555014" cy="5136439"/>
          </a:xfrm>
        </p:spPr>
        <p:txBody>
          <a:bodyPr>
            <a:normAutofit fontScale="85000" lnSpcReduction="20000"/>
          </a:bodyPr>
          <a:lstStyle/>
          <a:p>
            <a:r>
              <a:rPr lang="fa-IR" dirty="0"/>
              <a:t>لطفا با بهترین لباس هایتان در </a:t>
            </a:r>
            <a:r>
              <a:rPr lang="fa-IR" dirty="0">
                <a:solidFill>
                  <a:schemeClr val="accent1"/>
                </a:solidFill>
              </a:rPr>
              <a:t>مراسم</a:t>
            </a:r>
            <a:r>
              <a:rPr lang="fa-IR" dirty="0"/>
              <a:t> شرکت کنید</a:t>
            </a:r>
            <a:r>
              <a:rPr lang="fa-IR" dirty="0" smtClean="0"/>
              <a:t>.</a:t>
            </a:r>
            <a:r>
              <a:rPr lang="cs-CZ" dirty="0" smtClean="0"/>
              <a:t>       </a:t>
            </a:r>
            <a:r>
              <a:rPr lang="cs-CZ" dirty="0" smtClean="0">
                <a:solidFill>
                  <a:schemeClr val="accent1"/>
                </a:solidFill>
              </a:rPr>
              <a:t>slavnost</a:t>
            </a:r>
          </a:p>
          <a:p>
            <a:r>
              <a:rPr lang="fa-IR" dirty="0" smtClean="0"/>
              <a:t>لباس </a:t>
            </a:r>
            <a:r>
              <a:rPr lang="fa-IR" dirty="0"/>
              <a:t>های من در </a:t>
            </a:r>
            <a:r>
              <a:rPr lang="fa-IR" dirty="0">
                <a:solidFill>
                  <a:schemeClr val="accent1"/>
                </a:solidFill>
              </a:rPr>
              <a:t>کمدی</a:t>
            </a:r>
            <a:r>
              <a:rPr lang="fa-IR" dirty="0"/>
              <a:t> در اتاق خواب </a:t>
            </a:r>
            <a:r>
              <a:rPr lang="fa-IR" dirty="0" smtClean="0"/>
              <a:t>است</a:t>
            </a:r>
            <a:r>
              <a:rPr lang="cs-CZ" dirty="0" smtClean="0"/>
              <a:t>                skříň</a:t>
            </a:r>
          </a:p>
          <a:p>
            <a:r>
              <a:rPr lang="fa-IR" dirty="0"/>
              <a:t>شما می توانید همه نوع لباس را در این مغازه لباس فروشی خریداری کنید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/>
              <a:t>من به </a:t>
            </a:r>
            <a:r>
              <a:rPr lang="fa-IR" dirty="0">
                <a:solidFill>
                  <a:schemeClr val="accent1"/>
                </a:solidFill>
              </a:rPr>
              <a:t>تکه پارچه </a:t>
            </a:r>
            <a:r>
              <a:rPr lang="fa-IR" dirty="0"/>
              <a:t>ای نیاز دارم که میز را تمیز کنم</a:t>
            </a:r>
            <a:r>
              <a:rPr lang="fa-IR" dirty="0" smtClean="0"/>
              <a:t>.</a:t>
            </a:r>
            <a:r>
              <a:rPr lang="cs-CZ" dirty="0" smtClean="0"/>
              <a:t>    </a:t>
            </a:r>
            <a:r>
              <a:rPr lang="cs-CZ" sz="2000" dirty="0" smtClean="0">
                <a:solidFill>
                  <a:schemeClr val="accent1"/>
                </a:solidFill>
              </a:rPr>
              <a:t>Hadřík (doslova kousek látky)</a:t>
            </a:r>
          </a:p>
          <a:p>
            <a:r>
              <a:rPr lang="fa-IR" sz="2000" dirty="0"/>
              <a:t>انواع جوراب های مردانه و زنانه در آن یکی ویترین قرار دارند</a:t>
            </a:r>
            <a:r>
              <a:rPr lang="fa-IR" sz="2000" dirty="0" smtClean="0"/>
              <a:t>.</a:t>
            </a:r>
            <a:endParaRPr lang="cs-CZ" sz="2000" dirty="0" smtClean="0"/>
          </a:p>
          <a:p>
            <a:r>
              <a:rPr lang="fa-IR" sz="2000" dirty="0"/>
              <a:t>پیژامه ات را بپوش و برو بخواب</a:t>
            </a:r>
            <a:r>
              <a:rPr lang="fa-IR" sz="2000" dirty="0" smtClean="0"/>
              <a:t>.</a:t>
            </a:r>
            <a:endParaRPr lang="cs-CZ" sz="2000" dirty="0" smtClean="0"/>
          </a:p>
          <a:p>
            <a:r>
              <a:rPr lang="fa-IR" sz="2000" dirty="0"/>
              <a:t>شلوار آبی </a:t>
            </a:r>
            <a:r>
              <a:rPr lang="fa-IR" sz="2000" dirty="0">
                <a:solidFill>
                  <a:schemeClr val="accent1"/>
                </a:solidFill>
              </a:rPr>
              <a:t>روشن</a:t>
            </a:r>
            <a:r>
              <a:rPr lang="fa-IR" sz="2000" dirty="0"/>
              <a:t> تو برای تابستان مناسب است</a:t>
            </a:r>
            <a:r>
              <a:rPr lang="fa-IR" sz="2000" dirty="0" smtClean="0"/>
              <a:t>.</a:t>
            </a:r>
            <a:r>
              <a:rPr lang="cs-CZ" sz="2000" dirty="0" smtClean="0"/>
              <a:t>        </a:t>
            </a:r>
            <a:r>
              <a:rPr lang="cs-CZ" sz="2000" dirty="0" smtClean="0">
                <a:solidFill>
                  <a:schemeClr val="accent1"/>
                </a:solidFill>
              </a:rPr>
              <a:t>Světle (světlý)</a:t>
            </a:r>
          </a:p>
          <a:p>
            <a:r>
              <a:rPr lang="fa-IR" sz="2000" dirty="0"/>
              <a:t>من یک پلیور </a:t>
            </a:r>
            <a:r>
              <a:rPr lang="fa-IR" sz="2000" dirty="0">
                <a:solidFill>
                  <a:srgbClr val="00B050"/>
                </a:solidFill>
              </a:rPr>
              <a:t>یقه هفت </a:t>
            </a:r>
            <a:r>
              <a:rPr lang="fa-IR" sz="2000" dirty="0">
                <a:solidFill>
                  <a:srgbClr val="0070C0"/>
                </a:solidFill>
              </a:rPr>
              <a:t>سرمه ای </a:t>
            </a:r>
            <a:r>
              <a:rPr lang="fa-IR" sz="2000" dirty="0"/>
              <a:t>می خواهم</a:t>
            </a:r>
            <a:r>
              <a:rPr lang="fa-IR" sz="2000" dirty="0" smtClean="0"/>
              <a:t>.</a:t>
            </a:r>
            <a:r>
              <a:rPr lang="cs-CZ" sz="2000" dirty="0" smtClean="0"/>
              <a:t>             </a:t>
            </a:r>
            <a:r>
              <a:rPr lang="cs-CZ" sz="2000" dirty="0" smtClean="0">
                <a:solidFill>
                  <a:srgbClr val="00B050"/>
                </a:solidFill>
              </a:rPr>
              <a:t>Do véčka</a:t>
            </a:r>
            <a:r>
              <a:rPr lang="cs-CZ" sz="2000" dirty="0" smtClean="0"/>
              <a:t>,       </a:t>
            </a:r>
            <a:r>
              <a:rPr lang="cs-CZ" sz="2000" dirty="0" smtClean="0">
                <a:solidFill>
                  <a:srgbClr val="0070C0"/>
                </a:solidFill>
              </a:rPr>
              <a:t>tmavě modrý</a:t>
            </a:r>
          </a:p>
          <a:p>
            <a:r>
              <a:rPr lang="fa-IR" sz="2000" dirty="0"/>
              <a:t>این سوئیشرت از </a:t>
            </a:r>
            <a:r>
              <a:rPr lang="fa-IR" sz="2000" dirty="0">
                <a:solidFill>
                  <a:srgbClr val="0070C0"/>
                </a:solidFill>
              </a:rPr>
              <a:t>الیاف مصنوعی </a:t>
            </a:r>
            <a:r>
              <a:rPr lang="fa-IR" sz="2000" dirty="0"/>
              <a:t>دوخته شده است</a:t>
            </a:r>
            <a:r>
              <a:rPr lang="fa-IR" sz="2000" dirty="0" smtClean="0"/>
              <a:t>.</a:t>
            </a:r>
            <a:r>
              <a:rPr lang="cs-CZ" sz="2000" dirty="0" smtClean="0"/>
              <a:t>    </a:t>
            </a:r>
            <a:r>
              <a:rPr lang="cs-CZ" sz="2000" dirty="0" err="1" smtClean="0"/>
              <a:t>Umělotina</a:t>
            </a:r>
            <a:r>
              <a:rPr lang="cs-CZ" sz="2000" dirty="0" smtClean="0"/>
              <a:t>, syntetika</a:t>
            </a:r>
          </a:p>
          <a:p>
            <a:r>
              <a:rPr lang="fa-IR" sz="2000" dirty="0"/>
              <a:t>این بلوز آخرین مدل است</a:t>
            </a:r>
            <a:r>
              <a:rPr lang="fa-IR" sz="2000" dirty="0" smtClean="0"/>
              <a:t>.</a:t>
            </a:r>
            <a:endParaRPr lang="cs-CZ" sz="2000" dirty="0" smtClean="0"/>
          </a:p>
          <a:p>
            <a:r>
              <a:rPr lang="fa-IR" sz="2000" dirty="0">
                <a:solidFill>
                  <a:srgbClr val="0070C0"/>
                </a:solidFill>
              </a:rPr>
              <a:t>حوله</a:t>
            </a:r>
            <a:r>
              <a:rPr lang="fa-IR" sz="2000" dirty="0"/>
              <a:t> </a:t>
            </a:r>
            <a:r>
              <a:rPr lang="fa-IR" sz="2000" dirty="0">
                <a:solidFill>
                  <a:srgbClr val="0070C0"/>
                </a:solidFill>
              </a:rPr>
              <a:t>تن پوشت </a:t>
            </a:r>
            <a:r>
              <a:rPr lang="fa-IR" sz="2000" dirty="0"/>
              <a:t>را به </a:t>
            </a:r>
            <a:r>
              <a:rPr lang="fa-IR" sz="2000" dirty="0">
                <a:solidFill>
                  <a:srgbClr val="00B050"/>
                </a:solidFill>
              </a:rPr>
              <a:t>جالباسی</a:t>
            </a:r>
            <a:r>
              <a:rPr lang="fa-IR" sz="2000" dirty="0"/>
              <a:t> در حمام آویزان کن</a:t>
            </a:r>
            <a:r>
              <a:rPr lang="fa-IR" sz="2000" dirty="0" smtClean="0"/>
              <a:t>.</a:t>
            </a:r>
            <a:r>
              <a:rPr lang="cs-CZ" sz="2000" dirty="0" smtClean="0"/>
              <a:t>     </a:t>
            </a:r>
            <a:r>
              <a:rPr lang="cs-CZ" sz="2000" dirty="0" smtClean="0">
                <a:solidFill>
                  <a:srgbClr val="0070C0"/>
                </a:solidFill>
              </a:rPr>
              <a:t>Župan (</a:t>
            </a:r>
            <a:r>
              <a:rPr lang="cs-CZ" sz="2000" dirty="0" err="1" smtClean="0">
                <a:solidFill>
                  <a:srgbClr val="0070C0"/>
                </a:solidFill>
              </a:rPr>
              <a:t>houle</a:t>
            </a:r>
            <a:r>
              <a:rPr lang="cs-CZ" sz="2000" dirty="0" smtClean="0">
                <a:solidFill>
                  <a:srgbClr val="0070C0"/>
                </a:solidFill>
              </a:rPr>
              <a:t> – ručník)  </a:t>
            </a:r>
            <a:r>
              <a:rPr lang="cs-CZ" sz="2000" dirty="0" smtClean="0">
                <a:solidFill>
                  <a:srgbClr val="00B050"/>
                </a:solidFill>
              </a:rPr>
              <a:t>věšák   </a:t>
            </a:r>
          </a:p>
          <a:p>
            <a:r>
              <a:rPr lang="fa-IR" sz="2000" dirty="0"/>
              <a:t>لباس زیر هایت را از کجا می خری</a:t>
            </a:r>
            <a:r>
              <a:rPr lang="fa-IR" sz="2000" dirty="0" smtClean="0"/>
              <a:t>؟</a:t>
            </a:r>
            <a:r>
              <a:rPr lang="cs-CZ" sz="2000" dirty="0" smtClean="0"/>
              <a:t>  spodní oblečení </a:t>
            </a:r>
          </a:p>
          <a:p>
            <a:r>
              <a:rPr lang="fa-IR" sz="2000" dirty="0"/>
              <a:t>من دنبال یک پیراهن آستین بلند می گردم</a:t>
            </a:r>
            <a:r>
              <a:rPr lang="fa-IR" sz="2000" dirty="0" smtClean="0"/>
              <a:t>.</a:t>
            </a:r>
            <a:r>
              <a:rPr lang="cs-CZ" sz="2000" dirty="0" smtClean="0"/>
              <a:t>   - hledám košili s dlouhým rukávem</a:t>
            </a:r>
          </a:p>
          <a:p>
            <a:r>
              <a:rPr lang="fa-IR" sz="2000" dirty="0"/>
              <a:t>من این بارانی را </a:t>
            </a:r>
            <a:r>
              <a:rPr lang="fa-IR" sz="2000" dirty="0">
                <a:solidFill>
                  <a:srgbClr val="0070C0"/>
                </a:solidFill>
              </a:rPr>
              <a:t>نصف قیمت </a:t>
            </a:r>
            <a:r>
              <a:rPr lang="fa-IR" sz="2000" dirty="0"/>
              <a:t>خریدم</a:t>
            </a:r>
            <a:r>
              <a:rPr lang="fa-IR" sz="2000" dirty="0" smtClean="0"/>
              <a:t>.</a:t>
            </a:r>
            <a:r>
              <a:rPr lang="cs-CZ" sz="2000" dirty="0" smtClean="0"/>
              <a:t>    </a:t>
            </a:r>
            <a:r>
              <a:rPr lang="cs-CZ" sz="2000" dirty="0" smtClean="0">
                <a:solidFill>
                  <a:srgbClr val="0070C0"/>
                </a:solidFill>
              </a:rPr>
              <a:t>Za polovic/poloviční cenu</a:t>
            </a:r>
          </a:p>
          <a:p>
            <a:r>
              <a:rPr lang="fa-IR" sz="2000" dirty="0"/>
              <a:t>بهتر است با خودت کاپشن اسکی </a:t>
            </a:r>
            <a:r>
              <a:rPr lang="fa-IR" sz="2000" dirty="0" smtClean="0">
                <a:solidFill>
                  <a:srgbClr val="0070C0"/>
                </a:solidFill>
              </a:rPr>
              <a:t>برداری</a:t>
            </a:r>
            <a:r>
              <a:rPr lang="cs-CZ" sz="2000" dirty="0" smtClean="0"/>
              <a:t>   - </a:t>
            </a:r>
            <a:r>
              <a:rPr lang="cs-CZ" sz="2000" dirty="0" smtClean="0">
                <a:solidFill>
                  <a:srgbClr val="0070C0"/>
                </a:solidFill>
              </a:rPr>
              <a:t>bar </a:t>
            </a:r>
            <a:r>
              <a:rPr lang="cs-CZ" sz="2000" dirty="0" err="1" smtClean="0">
                <a:solidFill>
                  <a:srgbClr val="0070C0"/>
                </a:solidFill>
              </a:rPr>
              <a:t>dáštan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 smtClean="0"/>
              <a:t>– vzít, brát s sebou</a:t>
            </a:r>
          </a:p>
          <a:p>
            <a:endParaRPr lang="cs-CZ" sz="2000" dirty="0" smtClean="0">
              <a:solidFill>
                <a:srgbClr val="0070C0"/>
              </a:solidFill>
            </a:endParaRPr>
          </a:p>
          <a:p>
            <a:endParaRPr lang="cs-CZ" sz="2000" dirty="0" smtClean="0">
              <a:solidFill>
                <a:schemeClr val="accent1"/>
              </a:solidFill>
            </a:endParaRPr>
          </a:p>
          <a:p>
            <a:endParaRPr lang="cs-CZ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94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آیا میتوانی به من کمک کنی لباس ها را </a:t>
            </a:r>
            <a:r>
              <a:rPr lang="fa-IR" dirty="0">
                <a:solidFill>
                  <a:srgbClr val="FF0000"/>
                </a:solidFill>
              </a:rPr>
              <a:t>مرتب کنی</a:t>
            </a:r>
            <a:r>
              <a:rPr lang="fa-IR" dirty="0"/>
              <a:t>؟</a:t>
            </a:r>
          </a:p>
          <a:p>
            <a:r>
              <a:rPr lang="fa-IR" dirty="0"/>
              <a:t>یک نگاهی بیانداز </a:t>
            </a:r>
            <a:r>
              <a:rPr lang="fa-IR" dirty="0" smtClean="0"/>
              <a:t>!</a:t>
            </a:r>
            <a:r>
              <a:rPr lang="cs-CZ" dirty="0" smtClean="0"/>
              <a:t>   - podívej se na to/mrkni na to</a:t>
            </a:r>
          </a:p>
          <a:p>
            <a:r>
              <a:rPr lang="fa-IR" dirty="0"/>
              <a:t>میل دارید نگاهی به دامن ها بیاندازید</a:t>
            </a:r>
            <a:r>
              <a:rPr lang="fa-IR" dirty="0" smtClean="0"/>
              <a:t>؟</a:t>
            </a:r>
            <a:endParaRPr lang="cs-CZ" dirty="0" smtClean="0"/>
          </a:p>
          <a:p>
            <a:r>
              <a:rPr lang="fa-IR" dirty="0"/>
              <a:t>آنها چه شکلی هستند</a:t>
            </a:r>
            <a:r>
              <a:rPr lang="fa-IR" dirty="0" smtClean="0"/>
              <a:t>؟</a:t>
            </a:r>
            <a:r>
              <a:rPr lang="cs-CZ" dirty="0" smtClean="0"/>
              <a:t>    - jak vypadají? (o vzhledu)</a:t>
            </a:r>
            <a:endParaRPr lang="fa-IR" dirty="0"/>
          </a:p>
          <a:p>
            <a:r>
              <a:rPr lang="fa-IR" dirty="0" smtClean="0"/>
              <a:t>شما </a:t>
            </a:r>
            <a:r>
              <a:rPr lang="fa-IR" dirty="0"/>
              <a:t>چه شکلی هستید</a:t>
            </a:r>
            <a:r>
              <a:rPr lang="fa-IR" dirty="0" smtClean="0"/>
              <a:t>؟</a:t>
            </a:r>
            <a:r>
              <a:rPr lang="cs-CZ" dirty="0" smtClean="0"/>
              <a:t>   ---)</a:t>
            </a:r>
            <a:r>
              <a:rPr lang="fa-IR" dirty="0" smtClean="0"/>
              <a:t> </a:t>
            </a:r>
            <a:r>
              <a:rPr lang="fa-IR" dirty="0"/>
              <a:t>قد کوتاه  </a:t>
            </a:r>
            <a:r>
              <a:rPr lang="cs-CZ" dirty="0" smtClean="0"/>
              <a:t>  jak vypadáte? Mám malou postavu</a:t>
            </a:r>
            <a:endParaRPr lang="fa-IR" dirty="0"/>
          </a:p>
          <a:p>
            <a:r>
              <a:rPr lang="fa-IR" dirty="0"/>
              <a:t>قد شما چه قدر است </a:t>
            </a:r>
            <a:r>
              <a:rPr lang="fa-IR" dirty="0" smtClean="0"/>
              <a:t>؟</a:t>
            </a:r>
            <a:r>
              <a:rPr lang="cs-CZ" dirty="0" smtClean="0"/>
              <a:t>    jak jste vysoký?</a:t>
            </a:r>
            <a:endParaRPr lang="fa-IR" dirty="0"/>
          </a:p>
          <a:p>
            <a:r>
              <a:rPr lang="cs-CZ" dirty="0" smtClean="0"/>
              <a:t>  </a:t>
            </a:r>
            <a:r>
              <a:rPr lang="fa-IR" dirty="0" smtClean="0"/>
              <a:t>خنده </a:t>
            </a:r>
            <a:r>
              <a:rPr lang="fa-IR" dirty="0"/>
              <a:t>دار است </a:t>
            </a:r>
            <a:r>
              <a:rPr lang="cs-CZ" dirty="0" smtClean="0"/>
              <a:t>   - to je směšné (i o oblečení, „nemožné“)</a:t>
            </a:r>
            <a:endParaRPr lang="fa-IR" dirty="0"/>
          </a:p>
          <a:p>
            <a:r>
              <a:rPr lang="fa-IR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1254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987</Words>
  <Application>Microsoft Office PowerPoint</Application>
  <PresentationFormat>Širokoúhlá obrazovka</PresentationFormat>
  <Paragraphs>151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Oblečení extra slovní zásoba </vt:lpstr>
      <vt:lpstr>Několik extra výrazů k vzhledu - ظاهر افراد</vt:lpstr>
      <vt:lpstr>Doplňující slovní zásoba oblékání - پوشاک </vt:lpstr>
      <vt:lpstr>Užitečné fráze - عبارات کاربردی </vt:lpstr>
      <vt:lpstr>Prezentace aplikace PowerPoint</vt:lpstr>
      <vt:lpstr>A ještě další…</vt:lpstr>
      <vt:lpstr>Prezentace aplikace PowerPoint</vt:lpstr>
      <vt:lpstr>Další užitečné věty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Oblečení extra slovní zásoba</dc:title>
  <dc:creator>eva jara</dc:creator>
  <cp:lastModifiedBy>eva jara</cp:lastModifiedBy>
  <cp:revision>30</cp:revision>
  <dcterms:created xsi:type="dcterms:W3CDTF">2020-04-14T19:34:17Z</dcterms:created>
  <dcterms:modified xsi:type="dcterms:W3CDTF">2020-04-15T19:05:49Z</dcterms:modified>
</cp:coreProperties>
</file>