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7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76" r:id="rId15"/>
    <p:sldId id="277" r:id="rId16"/>
    <p:sldId id="278" r:id="rId17"/>
    <p:sldId id="279" r:id="rId18"/>
    <p:sldId id="284" r:id="rId19"/>
    <p:sldId id="285" r:id="rId20"/>
    <p:sldId id="286" r:id="rId21"/>
    <p:sldId id="287" r:id="rId22"/>
    <p:sldId id="274" r:id="rId23"/>
    <p:sldId id="281" r:id="rId24"/>
    <p:sldId id="282" r:id="rId25"/>
    <p:sldId id="283" r:id="rId26"/>
    <p:sldId id="288" r:id="rId27"/>
    <p:sldId id="291" r:id="rId28"/>
    <p:sldId id="289" r:id="rId29"/>
    <p:sldId id="29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52"/>
  </p:normalViewPr>
  <p:slideViewPr>
    <p:cSldViewPr snapToGrid="0" snapToObjects="1">
      <p:cViewPr varScale="1">
        <p:scale>
          <a:sx n="93" d="100"/>
          <a:sy n="93" d="100"/>
        </p:scale>
        <p:origin x="27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9137C-B1C1-F442-92A5-FD0D2340B7A7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5AD62-A007-0441-9A60-5082D31B6F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45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538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54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55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50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621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382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270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5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73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88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39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5E048F5-6A11-1A45-9F82-20C39434F20D}" type="datetimeFigureOut">
              <a:rPr lang="cs-CZ" smtClean="0"/>
              <a:t>05.01.2021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13F5E4-C407-7547-9EB1-3FA519A8F6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86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C798B-CA61-A947-A048-0CC1D72683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Gill Sans MT" panose="020B0502020104020203" pitchFamily="34" charset="77"/>
                <a:cs typeface="Calibri" panose="020F0502020204030204" pitchFamily="34" charset="0"/>
              </a:rPr>
              <a:t>Nos v </a:t>
            </a:r>
            <a:r>
              <a:rPr lang="cs-CZ" dirty="0" err="1">
                <a:latin typeface="Gill Sans MT" panose="020B0502020104020203" pitchFamily="34" charset="77"/>
                <a:cs typeface="Calibri" panose="020F0502020204030204" pitchFamily="34" charset="0"/>
              </a:rPr>
              <a:t>Českém</a:t>
            </a:r>
            <a:r>
              <a:rPr lang="cs-CZ" dirty="0">
                <a:latin typeface="Gill Sans MT" panose="020B0502020104020203" pitchFamily="34" charset="77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Gill Sans MT" panose="020B0502020104020203" pitchFamily="34" charset="77"/>
                <a:cs typeface="Calibri" panose="020F0502020204030204" pitchFamily="34" charset="0"/>
              </a:rPr>
              <a:t>znakovém</a:t>
            </a:r>
            <a:r>
              <a:rPr lang="cs-CZ" dirty="0">
                <a:latin typeface="Gill Sans MT" panose="020B0502020104020203" pitchFamily="34" charset="77"/>
                <a:cs typeface="Calibri" panose="020F0502020204030204" pitchFamily="34" charset="0"/>
              </a:rPr>
              <a:t> jazyce ve </a:t>
            </a:r>
            <a:r>
              <a:rPr lang="cs-CZ" dirty="0" err="1">
                <a:latin typeface="Gill Sans MT" panose="020B0502020104020203" pitchFamily="34" charset="77"/>
                <a:cs typeface="Calibri" panose="020F0502020204030204" pitchFamily="34" charset="0"/>
              </a:rPr>
              <a:t>srovnáni</a:t>
            </a:r>
            <a:r>
              <a:rPr lang="cs-CZ" dirty="0">
                <a:latin typeface="Gill Sans MT" panose="020B0502020104020203" pitchFamily="34" charset="77"/>
                <a:cs typeface="Calibri" panose="020F0502020204030204" pitchFamily="34" charset="0"/>
              </a:rPr>
              <a:t>́ s </a:t>
            </a:r>
            <a:r>
              <a:rPr lang="cs-CZ" dirty="0" err="1">
                <a:latin typeface="Gill Sans MT" panose="020B0502020104020203" pitchFamily="34" charset="77"/>
                <a:cs typeface="Calibri" panose="020F0502020204030204" pitchFamily="34" charset="0"/>
              </a:rPr>
              <a:t>ČeŠtinou</a:t>
            </a:r>
            <a:r>
              <a:rPr lang="cs-CZ" dirty="0">
                <a:latin typeface="Gill Sans MT" panose="020B0502020104020203" pitchFamily="34" charset="7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219502-4FD0-2945-8A52-C50A9A5B81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Vojtěch Rout</a:t>
            </a:r>
          </a:p>
        </p:txBody>
      </p:sp>
    </p:spTree>
    <p:extLst>
      <p:ext uri="{BB962C8B-B14F-4D97-AF65-F5344CB8AC3E}">
        <p14:creationId xmlns:p14="http://schemas.microsoft.com/office/powerpoint/2010/main" val="366571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AA44F-B331-6A46-96C5-7866952A3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Vzhled/manifestace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07BD8-00E9-4B42-8992-EB24623F9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8017764" cy="310198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Znaky, které jsou velmi silně motivované reprezentovanou skutečností 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sz="1600" b="1" dirty="0"/>
              <a:t>→ </a:t>
            </a:r>
            <a:r>
              <a:rPr lang="cs-CZ" sz="1600" dirty="0"/>
              <a:t>odkazují na vzhled zvířat (PTÁK, OREL, SLON), na chování spojené se zvířaty (KLOVAT,  ODFUKOVAT-Z-NOZDER), na vzhled člověka (BOULE-NA-NOSE, KLAUN) atd.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Vzhled nosu je významný pro tvorbu vlastních jmen nejen osob, ale i národností a států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sz="1600" b="1" dirty="0"/>
              <a:t>→ </a:t>
            </a:r>
            <a:r>
              <a:rPr lang="cs-CZ" sz="1600" dirty="0"/>
              <a:t>např. AMERIKA, VÁCLAV KLAUS, ŽID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Ikonické mapování </a:t>
            </a:r>
            <a:r>
              <a:rPr lang="cs-CZ" sz="1600" b="1" dirty="0"/>
              <a:t>→ </a:t>
            </a:r>
            <a:r>
              <a:rPr lang="cs-CZ" sz="1600" dirty="0"/>
              <a:t>metaforické mapování ⇒ KNÍR 2/HITLER </a:t>
            </a:r>
            <a:r>
              <a:rPr lang="cs-CZ" sz="1600" b="1" dirty="0"/>
              <a:t>→ </a:t>
            </a:r>
            <a:r>
              <a:rPr lang="cs-CZ" sz="1600" dirty="0"/>
              <a:t>NĚMECKO 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842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page59image8383040">
            <a:extLst>
              <a:ext uri="{FF2B5EF4-FFF2-40B4-BE49-F238E27FC236}">
                <a16:creationId xmlns:a16="http://schemas.microsoft.com/office/drawing/2014/main" id="{74BB9E4D-0A85-DD4D-BEBE-5D2C84C0C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0" y="292100"/>
            <a:ext cx="64897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44043A-C525-D84A-9320-BFB4DD848924}"/>
              </a:ext>
            </a:extLst>
          </p:cNvPr>
          <p:cNvSpPr txBox="1"/>
          <p:nvPr/>
        </p:nvSpPr>
        <p:spPr>
          <a:xfrm>
            <a:off x="5095875" y="2519918"/>
            <a:ext cx="200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BOULE-NA-NOSE</a:t>
            </a:r>
          </a:p>
        </p:txBody>
      </p:sp>
      <p:pic>
        <p:nvPicPr>
          <p:cNvPr id="3075" name="Picture 3" descr="page67image8278080">
            <a:extLst>
              <a:ext uri="{FF2B5EF4-FFF2-40B4-BE49-F238E27FC236}">
                <a16:creationId xmlns:a16="http://schemas.microsoft.com/office/drawing/2014/main" id="{26D5C2E2-6305-3742-A647-D857C5F33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3429000"/>
            <a:ext cx="6883400" cy="215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A20FF5-2511-284C-B90C-3AA2F5BE6659}"/>
              </a:ext>
            </a:extLst>
          </p:cNvPr>
          <p:cNvSpPr txBox="1"/>
          <p:nvPr/>
        </p:nvSpPr>
        <p:spPr>
          <a:xfrm>
            <a:off x="5511800" y="5758028"/>
            <a:ext cx="11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KLOVAT</a:t>
            </a:r>
          </a:p>
        </p:txBody>
      </p:sp>
    </p:spTree>
    <p:extLst>
      <p:ext uri="{BB962C8B-B14F-4D97-AF65-F5344CB8AC3E}">
        <p14:creationId xmlns:p14="http://schemas.microsoft.com/office/powerpoint/2010/main" val="1277697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ge63image8276416">
            <a:extLst>
              <a:ext uri="{FF2B5EF4-FFF2-40B4-BE49-F238E27FC236}">
                <a16:creationId xmlns:a16="http://schemas.microsoft.com/office/drawing/2014/main" id="{EA50E910-0313-CA41-A44A-691E781C2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517" y="419100"/>
            <a:ext cx="389496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age64image8301536">
            <a:extLst>
              <a:ext uri="{FF2B5EF4-FFF2-40B4-BE49-F238E27FC236}">
                <a16:creationId xmlns:a16="http://schemas.microsoft.com/office/drawing/2014/main" id="{719F6D33-B94B-194E-AE35-FCD13DD1C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499" y="3657600"/>
            <a:ext cx="4699000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11D5F4-989C-2F4C-B949-4AEB41FCDAE3}"/>
              </a:ext>
            </a:extLst>
          </p:cNvPr>
          <p:cNvSpPr txBox="1"/>
          <p:nvPr/>
        </p:nvSpPr>
        <p:spPr>
          <a:xfrm>
            <a:off x="2472117" y="26024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KNÍR 2/HITLER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42351B-C099-054F-A9A8-FD101681D708}"/>
              </a:ext>
            </a:extLst>
          </p:cNvPr>
          <p:cNvSpPr txBox="1"/>
          <p:nvPr/>
        </p:nvSpPr>
        <p:spPr>
          <a:xfrm>
            <a:off x="2324099" y="5713968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NĚMECKO 1</a:t>
            </a:r>
          </a:p>
        </p:txBody>
      </p:sp>
    </p:spTree>
    <p:extLst>
      <p:ext uri="{BB962C8B-B14F-4D97-AF65-F5344CB8AC3E}">
        <p14:creationId xmlns:p14="http://schemas.microsoft.com/office/powerpoint/2010/main" val="2287069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2391A-4D42-7D48-87D8-EE16D3481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F3364-600E-0C4D-8F76-F9C8C704476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SUBPROFILY: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ČICH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SMRKÁNÍ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DÝCHÁNÍ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KRVÁCENÍ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ŘEČ A JAZYK</a:t>
            </a:r>
          </a:p>
        </p:txBody>
      </p:sp>
    </p:spTree>
    <p:extLst>
      <p:ext uri="{BB962C8B-B14F-4D97-AF65-F5344CB8AC3E}">
        <p14:creationId xmlns:p14="http://schemas.microsoft.com/office/powerpoint/2010/main" val="2289278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9BCA-4DB5-6B4D-B91A-AF4CAA8FA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ČICH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49416-3494-954A-B84A-9DEBC27CF7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6002" y="2638044"/>
            <a:ext cx="4837683" cy="3101982"/>
          </a:xfrm>
          <a:noFill/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ČICHAT/CÍTIT, VŮNĚ, ČICHAT-ZÁPACH, ZAVÁNĚT atd.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Podstatnou roli zde hraje mimika </a:t>
            </a:r>
            <a:r>
              <a:rPr lang="cs-CZ" b="1" dirty="0"/>
              <a:t>→ </a:t>
            </a:r>
            <a:r>
              <a:rPr lang="cs-CZ" dirty="0"/>
              <a:t>výsledkem čichání je buď příjemná vůně, nebo nepříjemný pach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 err="1"/>
              <a:t>Somatismus</a:t>
            </a:r>
            <a:r>
              <a:rPr lang="cs-CZ" dirty="0"/>
              <a:t> nosu zde ustupuje </a:t>
            </a:r>
            <a:r>
              <a:rPr lang="cs-CZ" dirty="0" err="1"/>
              <a:t>somatismu</a:t>
            </a:r>
            <a:r>
              <a:rPr lang="cs-CZ" dirty="0"/>
              <a:t> celého obličeje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171AF1E3-7432-6A48-9066-85DAB3020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837683" cy="3101982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Na základě těchto lidských reakcí na vůně a pachy se tvoří další znaky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</a:rPr>
              <a:t>→ </a:t>
            </a:r>
            <a:r>
              <a:rPr lang="cs-CZ" dirty="0">
                <a:solidFill>
                  <a:schemeClr val="tx1"/>
                </a:solidFill>
              </a:rPr>
              <a:t>např. VONĚT (NOS-KAMARÁD/PŘÍTEL), KVĚTINA, PLÍSEŇ, ZÁNĚT</a:t>
            </a:r>
          </a:p>
          <a:p>
            <a:endParaRPr lang="cs-CZ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604E8C-78D6-CF47-99FB-AE7F3A84EF3E}"/>
              </a:ext>
            </a:extLst>
          </p:cNvPr>
          <p:cNvCxnSpPr/>
          <p:nvPr/>
        </p:nvCxnSpPr>
        <p:spPr>
          <a:xfrm>
            <a:off x="2231136" y="6203391"/>
            <a:ext cx="73406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7A51159F-BBB3-4944-BCD0-36C576E5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438" y="4997397"/>
            <a:ext cx="1244601" cy="124460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7204B71-B4CF-8D41-8E70-C694FD4D5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206" y="4997397"/>
            <a:ext cx="1244601" cy="124460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06B5917-4B4E-854E-877B-8489E5658F18}"/>
              </a:ext>
            </a:extLst>
          </p:cNvPr>
          <p:cNvSpPr txBox="1"/>
          <p:nvPr/>
        </p:nvSpPr>
        <p:spPr>
          <a:xfrm>
            <a:off x="8982966" y="6241999"/>
            <a:ext cx="622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vůně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A187445-B339-A845-9E2C-334BBC8E69E9}"/>
              </a:ext>
            </a:extLst>
          </p:cNvPr>
          <p:cNvSpPr txBox="1"/>
          <p:nvPr/>
        </p:nvSpPr>
        <p:spPr>
          <a:xfrm>
            <a:off x="2231136" y="6248029"/>
            <a:ext cx="977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pach</a:t>
            </a:r>
          </a:p>
        </p:txBody>
      </p:sp>
      <p:pic>
        <p:nvPicPr>
          <p:cNvPr id="6145" name="Picture 1" descr="page67image82780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912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988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page77image8321872">
            <a:extLst>
              <a:ext uri="{FF2B5EF4-FFF2-40B4-BE49-F238E27FC236}">
                <a16:creationId xmlns:a16="http://schemas.microsoft.com/office/drawing/2014/main" id="{7EA1703E-6C72-E84E-B1B0-5916B758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65" y="758309"/>
            <a:ext cx="5726470" cy="219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age81image8298832">
            <a:extLst>
              <a:ext uri="{FF2B5EF4-FFF2-40B4-BE49-F238E27FC236}">
                <a16:creationId xmlns:a16="http://schemas.microsoft.com/office/drawing/2014/main" id="{5E64ACA8-2382-B848-8016-174887A8F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80" y="3691931"/>
            <a:ext cx="9011439" cy="221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45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3B1161-1EB8-9240-BB01-F530BB879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637" y="2068981"/>
            <a:ext cx="4732020" cy="2596776"/>
          </a:xfrm>
          <a:noFill/>
        </p:spPr>
        <p:txBody>
          <a:bodyPr>
            <a:normAutofit lnSpcReduction="10000"/>
          </a:bodyPr>
          <a:lstStyle/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Významové rozšíření gesta VYSMRKNOUT-NUDLI (NA ZEM) </a:t>
            </a:r>
            <a:r>
              <a:rPr lang="cs-CZ" b="1" dirty="0"/>
              <a:t>→ </a:t>
            </a:r>
            <a:r>
              <a:rPr lang="cs-CZ" dirty="0"/>
              <a:t>FUJ, VYKAŠLAT-SE-NA-NĚCO, NEPOŘÁDEK/BORDEL, ŠPATNÝ atd.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Ve znacích akcentována negace spojená se smrkáním; v sémantice těchto znaků můžeme pozorovat potřebu člověka ulevit si od tekoucího nosu, hlenů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SMRKAT </a:t>
            </a:r>
            <a:r>
              <a:rPr lang="cs-CZ" b="1" dirty="0"/>
              <a:t>→ </a:t>
            </a:r>
            <a:r>
              <a:rPr lang="cs-CZ" dirty="0"/>
              <a:t>RÝMA, CHŘIPKA</a:t>
            </a:r>
          </a:p>
          <a:p>
            <a:pPr marL="0" indent="0">
              <a:buClr>
                <a:schemeClr val="tx1"/>
              </a:buClr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725A76C-8801-F749-A388-6B4FCDFB88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5345" y="2068981"/>
            <a:ext cx="4732018" cy="2596776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Varianty znaku VDECHOVAT-NOSEM </a:t>
            </a:r>
            <a:r>
              <a:rPr lang="cs-CZ" b="1" dirty="0"/>
              <a:t>→ </a:t>
            </a:r>
            <a:r>
              <a:rPr lang="cs-CZ" dirty="0"/>
              <a:t>ve smyslu šňupat (např. ŠŇUPAT-TABÁK)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UVOLNĚNÍ-NOSNÍCH-DUTIN/TRHÁNÍ-MANDLÍ </a:t>
            </a:r>
            <a:r>
              <a:rPr lang="cs-CZ" b="1" dirty="0"/>
              <a:t>→ </a:t>
            </a:r>
            <a:r>
              <a:rPr lang="cs-CZ" dirty="0"/>
              <a:t>odkazuje k vnitřnímu systému lidských dutin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9199A4B-5AD4-8941-BC91-384A5016A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749300"/>
            <a:ext cx="3612134" cy="825500"/>
          </a:xfrm>
        </p:spPr>
        <p:txBody>
          <a:bodyPr>
            <a:normAutofit/>
          </a:bodyPr>
          <a:lstStyle/>
          <a:p>
            <a:r>
              <a:rPr lang="cs-CZ" dirty="0"/>
              <a:t>SMRKÁNÍ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04F8BE4-D60C-C244-8995-5D4558C0C6AC}"/>
              </a:ext>
            </a:extLst>
          </p:cNvPr>
          <p:cNvSpPr txBox="1">
            <a:spLocks/>
          </p:cNvSpPr>
          <p:nvPr/>
        </p:nvSpPr>
        <p:spPr bwMode="black">
          <a:xfrm>
            <a:off x="6649466" y="736600"/>
            <a:ext cx="3612134" cy="82550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DÝCHÁNÍ</a:t>
            </a:r>
          </a:p>
        </p:txBody>
      </p:sp>
      <p:pic>
        <p:nvPicPr>
          <p:cNvPr id="8195" name="Picture 3" descr="page81image82988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789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480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page84image8261280">
            <a:extLst>
              <a:ext uri="{FF2B5EF4-FFF2-40B4-BE49-F238E27FC236}">
                <a16:creationId xmlns:a16="http://schemas.microsoft.com/office/drawing/2014/main" id="{46A6ADA0-7F22-1145-9A16-BB0527B4D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148" y="101600"/>
            <a:ext cx="6579704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age85image8378048">
            <a:extLst>
              <a:ext uri="{FF2B5EF4-FFF2-40B4-BE49-F238E27FC236}">
                <a16:creationId xmlns:a16="http://schemas.microsoft.com/office/drawing/2014/main" id="{4D5693B9-373D-834B-8837-2C85FF656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49" y="2520949"/>
            <a:ext cx="9981302" cy="212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page85image8383664">
            <a:extLst>
              <a:ext uri="{FF2B5EF4-FFF2-40B4-BE49-F238E27FC236}">
                <a16:creationId xmlns:a16="http://schemas.microsoft.com/office/drawing/2014/main" id="{60ADC2E9-2EC1-D145-A41A-F0E286666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4749800"/>
            <a:ext cx="54737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537BF0-B2CD-BF40-89E9-17DF428A006F}"/>
              </a:ext>
            </a:extLst>
          </p:cNvPr>
          <p:cNvSpPr txBox="1"/>
          <p:nvPr/>
        </p:nvSpPr>
        <p:spPr>
          <a:xfrm>
            <a:off x="2432050" y="6387068"/>
            <a:ext cx="92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RÝMA</a:t>
            </a:r>
          </a:p>
        </p:txBody>
      </p:sp>
    </p:spTree>
    <p:extLst>
      <p:ext uri="{BB962C8B-B14F-4D97-AF65-F5344CB8AC3E}">
        <p14:creationId xmlns:p14="http://schemas.microsoft.com/office/powerpoint/2010/main" val="1102260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page90image8270016">
            <a:extLst>
              <a:ext uri="{FF2B5EF4-FFF2-40B4-BE49-F238E27FC236}">
                <a16:creationId xmlns:a16="http://schemas.microsoft.com/office/drawing/2014/main" id="{B7556E2E-FCAA-4840-8529-F8C48A7DC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429000"/>
            <a:ext cx="34290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page90image8272096">
            <a:extLst>
              <a:ext uri="{FF2B5EF4-FFF2-40B4-BE49-F238E27FC236}">
                <a16:creationId xmlns:a16="http://schemas.microsoft.com/office/drawing/2014/main" id="{3A0C2FC2-38A8-FC4C-825F-24E821321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0" y="584200"/>
            <a:ext cx="2870200" cy="226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A8E5B5-18D2-964B-BFD5-7C3A8E819CE3}"/>
              </a:ext>
            </a:extLst>
          </p:cNvPr>
          <p:cNvSpPr txBox="1"/>
          <p:nvPr/>
        </p:nvSpPr>
        <p:spPr>
          <a:xfrm>
            <a:off x="2908300" y="24754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ŠŇUPAT-TABÁK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914919-9DB7-4546-B277-9B654FF1FDDB}"/>
              </a:ext>
            </a:extLst>
          </p:cNvPr>
          <p:cNvSpPr txBox="1"/>
          <p:nvPr/>
        </p:nvSpPr>
        <p:spPr>
          <a:xfrm>
            <a:off x="2413000" y="5904468"/>
            <a:ext cx="196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TRHÁNÍ-MANDLÍ</a:t>
            </a:r>
          </a:p>
        </p:txBody>
      </p:sp>
    </p:spTree>
    <p:extLst>
      <p:ext uri="{BB962C8B-B14F-4D97-AF65-F5344CB8AC3E}">
        <p14:creationId xmlns:p14="http://schemas.microsoft.com/office/powerpoint/2010/main" val="2881707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5AF10-2D5E-8645-8436-9B74DBBC9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KRVÁCENÍ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80BD1-105B-124A-ADEB-51697F39DB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Varianty znaku KRVÁCENÍ-Z-NOSU, KREV-STŘÍKÁ-Z-NOSU </a:t>
            </a:r>
            <a:r>
              <a:rPr lang="cs-CZ" b="1" dirty="0"/>
              <a:t>→ </a:t>
            </a:r>
            <a:r>
              <a:rPr lang="cs-CZ" dirty="0"/>
              <a:t>dá se modifikovat podle potřeby intenzity</a:t>
            </a:r>
          </a:p>
        </p:txBody>
      </p:sp>
      <p:pic>
        <p:nvPicPr>
          <p:cNvPr id="14337" name="Picture 1" descr="page93image8370192">
            <a:extLst>
              <a:ext uri="{FF2B5EF4-FFF2-40B4-BE49-F238E27FC236}">
                <a16:creationId xmlns:a16="http://schemas.microsoft.com/office/drawing/2014/main" id="{ADBB03E6-B9D1-864F-B291-6AF640D94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788" y="2451100"/>
            <a:ext cx="3670300" cy="195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page93image8369568">
            <a:extLst>
              <a:ext uri="{FF2B5EF4-FFF2-40B4-BE49-F238E27FC236}">
                <a16:creationId xmlns:a16="http://schemas.microsoft.com/office/drawing/2014/main" id="{39A12C2C-C722-1143-9541-1776F1BB0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77" y="4633976"/>
            <a:ext cx="7300221" cy="211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252445-D32D-8C45-A83C-1EE191889A52}"/>
              </a:ext>
            </a:extLst>
          </p:cNvPr>
          <p:cNvSpPr txBox="1"/>
          <p:nvPr/>
        </p:nvSpPr>
        <p:spPr>
          <a:xfrm>
            <a:off x="4755133" y="4037568"/>
            <a:ext cx="219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KRVÁCENÍ-Z-NOSU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9D309-8D71-2F44-94D3-D9CB4505D796}"/>
              </a:ext>
            </a:extLst>
          </p:cNvPr>
          <p:cNvSpPr txBox="1"/>
          <p:nvPr/>
        </p:nvSpPr>
        <p:spPr>
          <a:xfrm>
            <a:off x="838577" y="6374943"/>
            <a:ext cx="245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KREV-STŘÍKÁ-Z-NOSU</a:t>
            </a:r>
          </a:p>
        </p:txBody>
      </p:sp>
    </p:spTree>
    <p:extLst>
      <p:ext uri="{BB962C8B-B14F-4D97-AF65-F5344CB8AC3E}">
        <p14:creationId xmlns:p14="http://schemas.microsoft.com/office/powerpoint/2010/main" val="1070920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4C3FF-8CCA-5F4C-8746-A3BAAECF7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DIPLOMOVÁ PRÁCE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8CA1B-8A6A-4640-B109-267A54B7E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REDLICH, Karel. </a:t>
            </a:r>
            <a:r>
              <a:rPr lang="cs-CZ" i="1" dirty="0"/>
              <a:t>Nos v českém znakovém jazyce ve srovnání s češtinou</a:t>
            </a:r>
            <a:r>
              <a:rPr lang="cs-CZ" dirty="0"/>
              <a:t>. 2016. Diplomová práce. Univerzita Karlova, Filozofická fakulta, Ústav jazyků a komunikace neslyšících. Vedoucí práce Vaňková, Irena.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Autor: Karel </a:t>
            </a:r>
            <a:r>
              <a:rPr lang="cs-CZ" dirty="0" err="1"/>
              <a:t>Redlich</a:t>
            </a:r>
            <a:endParaRPr lang="cs-CZ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Vedoucí práce: doc. PhDr. Irena </a:t>
            </a:r>
            <a:r>
              <a:rPr lang="cs-CZ" dirty="0" err="1"/>
              <a:t>Vaňkova</a:t>
            </a:r>
            <a:r>
              <a:rPr lang="cs-CZ" dirty="0"/>
              <a:t>́, CSc., Ph.D.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Oponent práce: Doc. PhDr. Iva </a:t>
            </a:r>
            <a:r>
              <a:rPr lang="cs-CZ" dirty="0" err="1"/>
              <a:t>Nebeska</a:t>
            </a:r>
            <a:r>
              <a:rPr lang="cs-CZ" dirty="0"/>
              <a:t>́, CSc.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Výsledná známka: velmi dobře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8248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E9D88A8-3E24-3E4F-913B-8F3FB16BA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ŘEČ A JAZYK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25C322-7041-4343-9C24-1E8D15E83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Nos patří mezi významné </a:t>
            </a:r>
            <a:r>
              <a:rPr lang="cs-CZ" dirty="0" err="1"/>
              <a:t>artikulátory</a:t>
            </a:r>
            <a:r>
              <a:rPr lang="cs-CZ" dirty="0"/>
              <a:t> řeči jak v jazycích mluvených, tak v jazycích znakových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 některých případech je tento foném čistě arbitrární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b="1" dirty="0"/>
              <a:t>→ </a:t>
            </a:r>
            <a:r>
              <a:rPr lang="cs-CZ" dirty="0"/>
              <a:t>např. NOSÁLOV, NORSKO (pomocný artikulační znak), číslovky stovek (STO, DVĚSTĚ, TŘISTA,…) – tato varianta je však mezi mluvčími málo rozšířena, znaky pro měsíce (LEDEN, ÚNOR, BŘEZEN, DUBEN/APRÍL, KVĚTEN, ŘÍJEN, PROSINEC) – autor sám však připouští, že pouze u znaků pro prosinec a leden postrádá jejich počáteční artikulace na nose vizuální motivaci</a:t>
            </a:r>
          </a:p>
          <a:p>
            <a:pPr marL="0" indent="0">
              <a:buClr>
                <a:schemeClr val="tx1"/>
              </a:buClr>
              <a:buNone/>
            </a:pPr>
            <a:endParaRPr lang="cs-CZ" dirty="0"/>
          </a:p>
          <a:p>
            <a:pPr marL="0" indent="0">
              <a:buClr>
                <a:schemeClr val="tx1"/>
              </a:buClr>
              <a:buNone/>
            </a:pPr>
            <a:endParaRPr lang="cs-CZ" dirty="0"/>
          </a:p>
        </p:txBody>
      </p:sp>
      <p:pic>
        <p:nvPicPr>
          <p:cNvPr id="15361" name="Picture 1" descr="page93image83695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page97image79186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877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664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page97image7918672">
            <a:extLst>
              <a:ext uri="{FF2B5EF4-FFF2-40B4-BE49-F238E27FC236}">
                <a16:creationId xmlns:a16="http://schemas.microsoft.com/office/drawing/2014/main" id="{353B2BB6-A9E0-B848-8BA6-3D591DFCB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3341858"/>
            <a:ext cx="1191577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D9DEB8-A20C-2843-B3AF-3369ED9F10AF}"/>
              </a:ext>
            </a:extLst>
          </p:cNvPr>
          <p:cNvSpPr txBox="1"/>
          <p:nvPr/>
        </p:nvSpPr>
        <p:spPr>
          <a:xfrm>
            <a:off x="138112" y="5475458"/>
            <a:ext cx="128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PROSINEC</a:t>
            </a:r>
          </a:p>
        </p:txBody>
      </p:sp>
      <p:pic>
        <p:nvPicPr>
          <p:cNvPr id="16387" name="Picture 3" descr="page96image8144928">
            <a:extLst>
              <a:ext uri="{FF2B5EF4-FFF2-40B4-BE49-F238E27FC236}">
                <a16:creationId xmlns:a16="http://schemas.microsoft.com/office/drawing/2014/main" id="{9A3B0C5A-8904-F042-A2A3-F6341AEBB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50" y="522599"/>
            <a:ext cx="3644900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131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806A5-6670-D347-A515-8D0B2A430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LOKALIZACE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542D7-ABE7-0141-AA27-13AA22189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SUBPROFILY: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VÝSTUPEK VE STŘEDU OBLIČEJE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cs-CZ" dirty="0"/>
              <a:t>BLÍZKOST A SMĚROVOST</a:t>
            </a:r>
          </a:p>
        </p:txBody>
      </p:sp>
    </p:spTree>
    <p:extLst>
      <p:ext uri="{BB962C8B-B14F-4D97-AF65-F5344CB8AC3E}">
        <p14:creationId xmlns:p14="http://schemas.microsoft.com/office/powerpoint/2010/main" val="1068715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72732-B0A6-CF41-A246-D9EA2B1A8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VÝSTUPEK VE STŘEDU OBLIČEJE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15D6B-9424-B645-951A-78CE3B04EF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Rys jedinečnosti nosu ve vztahu k obličeji, okolí a prostoru obecně – nos vždy vyčnívá před člověkem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Pohyb od nosu do prostoru / z prostoru k nosu </a:t>
            </a:r>
            <a:r>
              <a:rPr lang="cs-CZ" b="1" dirty="0"/>
              <a:t>→ </a:t>
            </a:r>
            <a:r>
              <a:rPr lang="cs-CZ" dirty="0"/>
              <a:t>konceptuální schéma VPŘEDU – VZADU (ZVĚDAVÝ, ŠPION)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RUSKO, BĚLORUSKO, THAJSKO, CIKÁN/ROM </a:t>
            </a:r>
            <a:r>
              <a:rPr lang="cs-CZ" b="1" dirty="0"/>
              <a:t>→ </a:t>
            </a:r>
            <a:r>
              <a:rPr lang="cs-CZ" dirty="0"/>
              <a:t>znaky odvozené z pojmu „JÁ“, „MY-NÁROD/KMEN“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Nos = sémantické pole pro individualizaci člověka a jeho realizaci ve světě (OSUD, ODPUSTIT, POMLOUVAT)</a:t>
            </a:r>
          </a:p>
          <a:p>
            <a:endParaRPr lang="cs-CZ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B497E5-B6AC-9049-8851-70020556834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Vizuální motivace znaků (NATLOUCI-SI-NOS, SCHOVAT-SE)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Konceptuální schéma VPŘEDU – VZADU; bezpečná vzdálenost = VPŘEDU, přílišná blízkost = VZADU (ROVNĚ-ZA-NOSEM, HODNĚ-BLÍZKO)</a:t>
            </a:r>
          </a:p>
          <a:p>
            <a:endParaRPr lang="cs-CZ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6B56D0-70E3-CD40-B42A-1B097F8C8F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BLÍZKOST A SMĚROVOST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14A1A-1C8D-7541-A1CD-AA1D179F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LOKALIZACE</a:t>
            </a:r>
          </a:p>
        </p:txBody>
      </p:sp>
    </p:spTree>
    <p:extLst>
      <p:ext uri="{BB962C8B-B14F-4D97-AF65-F5344CB8AC3E}">
        <p14:creationId xmlns:p14="http://schemas.microsoft.com/office/powerpoint/2010/main" val="4005064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page102image8340912">
            <a:extLst>
              <a:ext uri="{FF2B5EF4-FFF2-40B4-BE49-F238E27FC236}">
                <a16:creationId xmlns:a16="http://schemas.microsoft.com/office/drawing/2014/main" id="{2F2A4491-DD07-0E4C-A281-AB109CBEF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7" y="157718"/>
            <a:ext cx="6426200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87EC1E-F698-064E-826F-3ADBD6679800}"/>
              </a:ext>
            </a:extLst>
          </p:cNvPr>
          <p:cNvSpPr txBox="1"/>
          <p:nvPr/>
        </p:nvSpPr>
        <p:spPr>
          <a:xfrm>
            <a:off x="1663697" y="1680686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ZVĚDAVÝ</a:t>
            </a:r>
          </a:p>
        </p:txBody>
      </p:sp>
      <p:pic>
        <p:nvPicPr>
          <p:cNvPr id="7" name="Picture 1" descr="page103image7904992">
            <a:extLst>
              <a:ext uri="{FF2B5EF4-FFF2-40B4-BE49-F238E27FC236}">
                <a16:creationId xmlns:a16="http://schemas.microsoft.com/office/drawing/2014/main" id="{DD61A2AB-3AAA-B442-80A0-69A1A0BCA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13" y="2247291"/>
            <a:ext cx="9936573" cy="245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page104image8358752">
            <a:extLst>
              <a:ext uri="{FF2B5EF4-FFF2-40B4-BE49-F238E27FC236}">
                <a16:creationId xmlns:a16="http://schemas.microsoft.com/office/drawing/2014/main" id="{A9FBB0A1-EC82-B540-838A-85A771061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46" y="4895242"/>
            <a:ext cx="3384554" cy="179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87F4BA-C71E-8746-8AD2-FED4167BB4A1}"/>
              </a:ext>
            </a:extLst>
          </p:cNvPr>
          <p:cNvSpPr txBox="1"/>
          <p:nvPr/>
        </p:nvSpPr>
        <p:spPr>
          <a:xfrm>
            <a:off x="3448049" y="6323754"/>
            <a:ext cx="825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OSUD</a:t>
            </a:r>
          </a:p>
        </p:txBody>
      </p:sp>
    </p:spTree>
    <p:extLst>
      <p:ext uri="{BB962C8B-B14F-4D97-AF65-F5344CB8AC3E}">
        <p14:creationId xmlns:p14="http://schemas.microsoft.com/office/powerpoint/2010/main" val="131617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page109image8060928">
            <a:extLst>
              <a:ext uri="{FF2B5EF4-FFF2-40B4-BE49-F238E27FC236}">
                <a16:creationId xmlns:a16="http://schemas.microsoft.com/office/drawing/2014/main" id="{82F1427E-0EE9-0C4B-895D-9D7B93867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520700"/>
            <a:ext cx="83947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page108image7908320">
            <a:extLst>
              <a:ext uri="{FF2B5EF4-FFF2-40B4-BE49-F238E27FC236}">
                <a16:creationId xmlns:a16="http://schemas.microsoft.com/office/drawing/2014/main" id="{6009F68A-CC37-7842-815F-73A4E29F5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810000"/>
            <a:ext cx="83058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544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3898-11D9-B849-8951-D3F5ACBC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/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Pojmové profily nosu v ČJ v kontrastu k ČZJ</a:t>
            </a:r>
            <a:br>
              <a:rPr lang="cs-CZ" dirty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0D31B-8954-CB4F-BB47-5C457AD41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255264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>
                <a:cs typeface="Calibri" panose="020F0502020204030204" pitchFamily="34" charset="0"/>
              </a:rPr>
              <a:t>„Nos je výčnělek uprostřed obličeje sloužící k čichání, resp. ke vnímání vůní a zápachů, příp. výčnělek nebo výběžek vůbec.“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b="1" dirty="0">
                <a:cs typeface="Calibri" panose="020F0502020204030204" pitchFamily="34" charset="0"/>
              </a:rPr>
              <a:t>→ </a:t>
            </a:r>
            <a:r>
              <a:rPr lang="cs-CZ" dirty="0">
                <a:cs typeface="Calibri" panose="020F0502020204030204" pitchFamily="34" charset="0"/>
              </a:rPr>
              <a:t>odpovídá ČZJ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>
                <a:cs typeface="Calibri" panose="020F0502020204030204" pitchFamily="34" charset="0"/>
              </a:rPr>
              <a:t>„(…) </a:t>
            </a:r>
            <a:r>
              <a:rPr lang="cs-CZ" i="1" dirty="0">
                <a:cs typeface="Calibri" panose="020F0502020204030204" pitchFamily="34" charset="0"/>
              </a:rPr>
              <a:t>nos</a:t>
            </a:r>
            <a:r>
              <a:rPr lang="cs-CZ" dirty="0">
                <a:cs typeface="Calibri" panose="020F0502020204030204" pitchFamily="34" charset="0"/>
              </a:rPr>
              <a:t> (se) nejčastěji objevuje v přeneseném významu </a:t>
            </a:r>
            <a:r>
              <a:rPr lang="cs-CZ" dirty="0"/>
              <a:t>‚</a:t>
            </a:r>
            <a:r>
              <a:rPr lang="cs-CZ" dirty="0">
                <a:cs typeface="Calibri" panose="020F0502020204030204" pitchFamily="34" charset="0"/>
              </a:rPr>
              <a:t>šestého smyslu</a:t>
            </a:r>
            <a:r>
              <a:rPr lang="cs-CZ" dirty="0"/>
              <a:t>‘</a:t>
            </a:r>
            <a:r>
              <a:rPr lang="cs-CZ" dirty="0">
                <a:cs typeface="Calibri" panose="020F0502020204030204" pitchFamily="34" charset="0"/>
              </a:rPr>
              <a:t>, </a:t>
            </a:r>
            <a:r>
              <a:rPr lang="cs-CZ" dirty="0"/>
              <a:t>‚</a:t>
            </a:r>
            <a:r>
              <a:rPr lang="cs-CZ" dirty="0">
                <a:cs typeface="Calibri" panose="020F0502020204030204" pitchFamily="34" charset="0"/>
              </a:rPr>
              <a:t>intuice</a:t>
            </a:r>
            <a:r>
              <a:rPr lang="cs-CZ" dirty="0"/>
              <a:t>‘</a:t>
            </a:r>
            <a:r>
              <a:rPr lang="cs-CZ" dirty="0">
                <a:cs typeface="Calibri" panose="020F0502020204030204" pitchFamily="34" charset="0"/>
              </a:rPr>
              <a:t> nebo jinak řečeno </a:t>
            </a:r>
            <a:r>
              <a:rPr lang="cs-CZ" dirty="0"/>
              <a:t>‚</a:t>
            </a:r>
            <a:r>
              <a:rPr lang="cs-CZ" dirty="0">
                <a:cs typeface="Calibri" panose="020F0502020204030204" pitchFamily="34" charset="0"/>
              </a:rPr>
              <a:t>mimosmyslového vnímání</a:t>
            </a:r>
            <a:r>
              <a:rPr lang="cs-CZ" dirty="0"/>
              <a:t>‘ </a:t>
            </a:r>
            <a:r>
              <a:rPr lang="cs-CZ" dirty="0">
                <a:cs typeface="Calibri" panose="020F0502020204030204" pitchFamily="34" charset="0"/>
              </a:rPr>
              <a:t>(</a:t>
            </a:r>
            <a:r>
              <a:rPr lang="cs-CZ" i="1" dirty="0">
                <a:cs typeface="Calibri" panose="020F0502020204030204" pitchFamily="34" charset="0"/>
              </a:rPr>
              <a:t>mít na něco nos) </a:t>
            </a:r>
            <a:r>
              <a:rPr lang="cs-CZ" dirty="0">
                <a:cs typeface="Calibri" panose="020F0502020204030204" pitchFamily="34" charset="0"/>
              </a:rPr>
              <a:t>a ve významu </a:t>
            </a:r>
            <a:r>
              <a:rPr lang="cs-CZ" dirty="0"/>
              <a:t>‚</a:t>
            </a:r>
            <a:r>
              <a:rPr lang="cs-CZ" dirty="0">
                <a:cs typeface="Calibri" panose="020F0502020204030204" pitchFamily="34" charset="0"/>
              </a:rPr>
              <a:t>klamat někoho</a:t>
            </a:r>
            <a:r>
              <a:rPr lang="cs-CZ" dirty="0"/>
              <a:t>‘</a:t>
            </a:r>
            <a:r>
              <a:rPr lang="cs-CZ" dirty="0">
                <a:cs typeface="Calibri" panose="020F0502020204030204" pitchFamily="34" charset="0"/>
              </a:rPr>
              <a:t> (</a:t>
            </a:r>
            <a:r>
              <a:rPr lang="cs-CZ" i="1" dirty="0">
                <a:cs typeface="Calibri" panose="020F0502020204030204" pitchFamily="34" charset="0"/>
              </a:rPr>
              <a:t>tahat někoho za nos</a:t>
            </a:r>
            <a:r>
              <a:rPr lang="cs-CZ" dirty="0">
                <a:cs typeface="Calibri" panose="020F0502020204030204" pitchFamily="34" charset="0"/>
              </a:rPr>
              <a:t>).“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b="1" dirty="0">
                <a:cs typeface="Calibri" panose="020F0502020204030204" pitchFamily="34" charset="0"/>
              </a:rPr>
              <a:t>→ </a:t>
            </a:r>
            <a:r>
              <a:rPr lang="cs-CZ" dirty="0">
                <a:cs typeface="Calibri" panose="020F0502020204030204" pitchFamily="34" charset="0"/>
              </a:rPr>
              <a:t>nos = místo artikulace znaku OSUD → přesah do oblasti „šestého smyslu“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>
                <a:cs typeface="Calibri" panose="020F0502020204030204" pitchFamily="34" charset="0"/>
              </a:rPr>
              <a:t>“Synonyma ke slovu </a:t>
            </a:r>
            <a:r>
              <a:rPr lang="cs-CZ" i="1" dirty="0">
                <a:cs typeface="Calibri" panose="020F0502020204030204" pitchFamily="34" charset="0"/>
              </a:rPr>
              <a:t>nos </a:t>
            </a:r>
            <a:r>
              <a:rPr lang="cs-CZ" dirty="0">
                <a:cs typeface="Calibri" panose="020F0502020204030204" pitchFamily="34" charset="0"/>
              </a:rPr>
              <a:t>lze roztřídit do pěti skupin: (…) 3.označení NOSU u zvířat (…)“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b="1" dirty="0">
                <a:cs typeface="Calibri" panose="020F0502020204030204" pitchFamily="34" charset="0"/>
              </a:rPr>
              <a:t>→ </a:t>
            </a:r>
            <a:r>
              <a:rPr lang="cs-CZ" dirty="0">
                <a:cs typeface="Calibri" panose="020F0502020204030204" pitchFamily="34" charset="0"/>
              </a:rPr>
              <a:t>v ČZJ mnoho znaků pro zvířata, tvoří pro ně i množství kategorií (SLEPICE, SLON)</a:t>
            </a:r>
            <a:endParaRPr lang="cs-CZ" dirty="0"/>
          </a:p>
          <a:p>
            <a:pPr marL="0" indent="0">
              <a:buClr>
                <a:schemeClr val="tx1"/>
              </a:buClr>
              <a:buNone/>
            </a:pPr>
            <a:endParaRPr lang="cs-CZ" dirty="0"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dirty="0"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cs-CZ" dirty="0"/>
          </a:p>
          <a:p>
            <a:pPr marL="0" indent="0">
              <a:buClr>
                <a:schemeClr val="tx1"/>
              </a:buClr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1986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ECD4-FB0F-474A-B9ED-D74780D88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Pojmové profily nosu v ČJ v kontrastu k ČZJ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04D0B-B384-5C44-A936-80824E5C6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„(...) V jazyce jsou bohatě reflektovány zejména negativně vnímané čichové vjemy. V moderním obraze světa získává čich, resp. Především čichání nové negativní konotace spojené s inhalačním užíváním drog (v českém prostředí zvláště toluenu, který zneužívají zejm. mladiství).“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b="1" dirty="0">
                <a:cs typeface="Calibri" panose="020F0502020204030204" pitchFamily="34" charset="0"/>
              </a:rPr>
              <a:t>→</a:t>
            </a:r>
            <a:r>
              <a:rPr lang="cs-CZ" dirty="0">
                <a:cs typeface="Calibri" panose="020F0502020204030204" pitchFamily="34" charset="0"/>
              </a:rPr>
              <a:t> autor uvádí, že „negace spojená s jazykovými prostředky nosu překvapuje samotné rodilé mluvčí ČZJ“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>
                <a:cs typeface="Calibri" panose="020F0502020204030204" pitchFamily="34" charset="0"/>
              </a:rPr>
              <a:t>„(…) Pro představu o nosu v naivním obraze světa jsme shromáždili frazeologický materiál a rozdělili ho do těchto skupin: vzhled/tvar nosu; horizontální umístění nosu v rámci obličeje; vyjadřování pocitu pomocí obrazně pojaté / doslovně pojaté (fyzické) mimiky nosu; směřování/umístění nosu; vyjádření prostorové blízkosti v přeneseném / doslovném významu; nos jako ukazatel (stavu, pocitu); nos metonymicky zastupující celého člověka.“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b="1" dirty="0">
                <a:cs typeface="Calibri" panose="020F0502020204030204" pitchFamily="34" charset="0"/>
              </a:rPr>
              <a:t>→ </a:t>
            </a:r>
            <a:r>
              <a:rPr lang="cs-CZ" dirty="0">
                <a:cs typeface="Calibri" panose="020F0502020204030204" pitchFamily="34" charset="0"/>
              </a:rPr>
              <a:t>autor nalezl množství ustálených slovních spojení vztahujících se k nosu (může být považovány za frazémy v ČZJ); nos v ČZJ zastupuje nejen člověka, ale i celé národy a státy</a:t>
            </a:r>
          </a:p>
          <a:p>
            <a:pPr marL="0" indent="0">
              <a:buClr>
                <a:schemeClr val="tx1"/>
              </a:buClr>
              <a:buNone/>
            </a:pPr>
            <a:endParaRPr lang="cs-CZ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81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62315-742C-4340-9E99-935904586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Kognitivní význam nosu v ČZJ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2CD33-DCEE-D445-BCB0-3D99F67BB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„Nos je primárně biologická součást člověka, prostřednictvím, které může dýchat a čichat. Obě tyto základní životní funkce jazyk zobrazuje ve své rozmanité pestrosti. Nos je rovněž místem kudy z člověka vytékají hleny a krev. Ukazuje se, že nos, jako místo čichu a prostor pro vytékání hlenů, nejlépe smrkáním, ale i jinými způsoby, zakládá velké množství znaků, které mají buď silně pragmatický význam, nebo obsahují negativní konotace. Na první pohled to vypadá, že vedle jazykových prostředků neutrálních, odvozených zejména od čichu a vzhledu nosu, nejsou zakládány v souvislosti s nosem žádné významy pozitivní. Ve skutečnosti se však ukazuje, že nos hraje ústřední roli pro projektování člověka ve světě, popř. že se podílí na jeho orientaci v bezprostředním okolí. Prostřednictvím vzhledu a umístěním nosu je založena nejen lidská individualita, což reflektuje zvýšená míra tvorby vlastních jmen pro osoby, a kategorií zvířecího světa, okrajově i rostlin a předmětů, ale že vedle toho zakládá prostřednictvím vlastních jmen i významné charakteristiky pro celé národy, popř. státy.“</a:t>
            </a:r>
            <a:endParaRPr lang="cs-CZ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87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B09A70-8A6F-D043-911C-22145D3546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0356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0C1CD-980A-374C-832B-83F4EF251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27902"/>
            <a:ext cx="4486656" cy="1141497"/>
          </a:xfrm>
        </p:spPr>
        <p:txBody>
          <a:bodyPr>
            <a:normAutofit/>
          </a:bodyPr>
          <a:lstStyle/>
          <a:p>
            <a:r>
              <a:rPr lang="cs-CZ" sz="2800" dirty="0"/>
              <a:t>OBSAH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88C7393-B355-AF4D-96C7-034336225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0673" y="435325"/>
            <a:ext cx="4486655" cy="5900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524F1-DFD4-3C4F-9614-C4BF69C1E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4" y="2869810"/>
            <a:ext cx="4486654" cy="234930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</a:rPr>
              <a:t>Širší souvislosti pojmu nos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</a:rPr>
              <a:t>Teoretický základ práce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</a:rPr>
              <a:t>Pojmové profily nosu v ČZJ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</a:rPr>
              <a:t>Pojmové profily nosu v ČJ v kontrastu k ČZJ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</a:rPr>
              <a:t>Kognitivní význam nosu v ČZJ</a:t>
            </a:r>
          </a:p>
        </p:txBody>
      </p:sp>
    </p:spTree>
    <p:extLst>
      <p:ext uri="{BB962C8B-B14F-4D97-AF65-F5344CB8AC3E}">
        <p14:creationId xmlns:p14="http://schemas.microsoft.com/office/powerpoint/2010/main" val="14416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23F5C0-4953-AB4C-9B83-4FA27AF44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Širší souvislosti pojmu nos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1ADAD-4621-B24F-ACD5-F730EB26E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Čich </a:t>
            </a:r>
            <a:r>
              <a:rPr lang="cs-CZ" b="1" dirty="0"/>
              <a:t>→ </a:t>
            </a:r>
            <a:r>
              <a:rPr lang="cs-CZ" dirty="0"/>
              <a:t>rozlišení vůně a pachu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Dýchání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Charakteristický rys člověka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Spojitost s „šestým smyslem“ – intuicí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dirty="0"/>
              <a:t>V mnoha kulturách je nos tabu (vnímání pachů, sexualita,…)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8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67EA52-FECB-A44D-842F-5FFE3862B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Teoretický základ práce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873B54-8B3F-B34A-9144-76D5DB693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b="1" dirty="0"/>
              <a:t>Znaková řeč </a:t>
            </a:r>
            <a:r>
              <a:rPr lang="cs-CZ" sz="1600" dirty="0"/>
              <a:t>= pojmenování pro jednotlivé jazykové promluvy v ČZJ; konkrétní a individuální akt mluvčího ČZJ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b="1" dirty="0"/>
              <a:t>Index </a:t>
            </a:r>
            <a:r>
              <a:rPr lang="cs-CZ" sz="1600" dirty="0"/>
              <a:t>= neverbální forma komunikace, ale v lingvistice ZJ získává formu jazykového znaku (lexikální i gramatickou); „ukazování prstem“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b="1" dirty="0"/>
              <a:t>Ikon </a:t>
            </a:r>
            <a:r>
              <a:rPr lang="cs-CZ" sz="1600" dirty="0"/>
              <a:t>= jazykový znak, ve kterém je viditelně přítomna vlastnost označovaného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b="1" dirty="0"/>
              <a:t>Ikonické mapování </a:t>
            </a:r>
            <a:r>
              <a:rPr lang="cs-CZ" sz="1600" dirty="0"/>
              <a:t>= proces, při němž se vydělují jednotlivé aspekty označovaného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b="1" dirty="0" err="1"/>
              <a:t>Somatismy</a:t>
            </a:r>
            <a:r>
              <a:rPr lang="cs-CZ" sz="1600" dirty="0"/>
              <a:t> = jazykové prostředky, kterými popisujeme jevy tohoto světa na základě vnímání naší vlastní tělesnosti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b="1" dirty="0"/>
              <a:t>Pojmové profily </a:t>
            </a:r>
            <a:r>
              <a:rPr lang="cs-CZ" sz="1600" dirty="0"/>
              <a:t>= uchopují význam slov; zdůrazněn vždy jeden sémantický prvek ztvárňující jistý aspekt označovaného </a:t>
            </a:r>
            <a:r>
              <a:rPr lang="cs-CZ" sz="1600" b="1" dirty="0"/>
              <a:t>→ </a:t>
            </a:r>
            <a:r>
              <a:rPr lang="cs-CZ" sz="1600" dirty="0"/>
              <a:t>dohromady tyto profily tvoří celou strukturu daného pojmu, tzv. kognitivní strukturu</a:t>
            </a:r>
          </a:p>
          <a:p>
            <a:endParaRPr lang="cs-CZ" dirty="0"/>
          </a:p>
        </p:txBody>
      </p:sp>
      <p:pic>
        <p:nvPicPr>
          <p:cNvPr id="17409" name="Picture 1" descr="page97image79186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877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96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87E16-D72F-3948-AFB8-64983ACF9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Pojmové profily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739B1-4914-984E-9396-AFC2320DF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cs-CZ" dirty="0"/>
              <a:t>VZHLED/MANIFESTACE </a:t>
            </a:r>
            <a:r>
              <a:rPr lang="cs-CZ" b="1" dirty="0"/>
              <a:t>→ </a:t>
            </a:r>
            <a:r>
              <a:rPr lang="cs-CZ" dirty="0"/>
              <a:t>části těla a jejich vlastnosti vnímané všemi smysly, nejvýznamněji zrakem </a:t>
            </a:r>
          </a:p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cs-CZ" dirty="0"/>
              <a:t>LOKALIZACE </a:t>
            </a:r>
            <a:r>
              <a:rPr lang="cs-CZ" b="1" dirty="0"/>
              <a:t>→ </a:t>
            </a:r>
            <a:r>
              <a:rPr lang="cs-CZ" dirty="0"/>
              <a:t>jedinečné umístění na těle či v těle včetně orientace této části těla v prostoru </a:t>
            </a:r>
          </a:p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cs-CZ" dirty="0"/>
              <a:t>FUNKCE </a:t>
            </a:r>
            <a:r>
              <a:rPr lang="cs-CZ" b="1" dirty="0"/>
              <a:t>→ </a:t>
            </a:r>
            <a:r>
              <a:rPr lang="cs-CZ" dirty="0"/>
              <a:t>povaha části těla a její užitnost/užitečnost pro člověka</a:t>
            </a:r>
          </a:p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cs-CZ" dirty="0"/>
              <a:t>GESTO </a:t>
            </a:r>
            <a:r>
              <a:rPr lang="cs-CZ" b="1" dirty="0"/>
              <a:t>→ </a:t>
            </a:r>
            <a:r>
              <a:rPr lang="cs-CZ" dirty="0"/>
              <a:t>využití části těla v kontextu sémiotického chování v širokém smyslu slova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222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DD678-9CD0-DF45-9D16-958205313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Pojmové profily nosu v ČZJ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A59F5CC-8EA2-C646-92B2-34D97B9EE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1350" y="2906712"/>
            <a:ext cx="3289300" cy="2565400"/>
          </a:xfrm>
        </p:spPr>
      </p:pic>
    </p:spTree>
    <p:extLst>
      <p:ext uri="{BB962C8B-B14F-4D97-AF65-F5344CB8AC3E}">
        <p14:creationId xmlns:p14="http://schemas.microsoft.com/office/powerpoint/2010/main" val="93328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E4CA7-3780-3A4F-B941-AB47C5EDD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gesto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78F19-5BBA-2B4E-AC97-34F025C42E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Verbalizace neverbálního chování znakového charakteru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sz="1600" b="1" dirty="0"/>
              <a:t>→ </a:t>
            </a:r>
            <a:r>
              <a:rPr lang="cs-CZ" sz="1600" dirty="0"/>
              <a:t>např. chytnout se za nos, držet palce, pokrčit rameny, praštit pěstí do stolu, protáhnout obličej, uklonit se atd.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Verbalizace fyziologicko-psychických pochodů člověka; metonymicky poukazuje k určité emoci či stavu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sz="1600" b="1" dirty="0"/>
              <a:t>→ </a:t>
            </a:r>
            <a:r>
              <a:rPr lang="cs-CZ" sz="1600" dirty="0"/>
              <a:t>např. zbledl, zatmělo se mu před očima, naskočila mu husí kůže, má srdce až v krku atd.</a:t>
            </a:r>
          </a:p>
          <a:p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7D9A7A-0CB9-7E43-A68E-81CCD0CC43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V mluvených jazycích funkce </a:t>
            </a:r>
            <a:r>
              <a:rPr lang="cs-CZ" sz="1600" b="1" dirty="0" err="1"/>
              <a:t>parajazyková</a:t>
            </a:r>
            <a:r>
              <a:rPr lang="cs-CZ" sz="1600" b="1" dirty="0"/>
              <a:t/>
            </a:r>
            <a:br>
              <a:rPr lang="cs-CZ" sz="1600" b="1" dirty="0"/>
            </a:br>
            <a:r>
              <a:rPr lang="cs-CZ" sz="1600" b="1" dirty="0"/>
              <a:t>		</a:t>
            </a:r>
            <a:r>
              <a:rPr lang="cs-CZ" sz="1600" dirty="0"/>
              <a:t>X</a:t>
            </a:r>
            <a:r>
              <a:rPr lang="cs-CZ" sz="1600" b="1" dirty="0"/>
              <a:t/>
            </a:r>
            <a:br>
              <a:rPr lang="cs-CZ" sz="1600" b="1" dirty="0"/>
            </a:br>
            <a:r>
              <a:rPr lang="cs-CZ" sz="1600" dirty="0"/>
              <a:t>ve znakových jazycích funkce </a:t>
            </a:r>
            <a:r>
              <a:rPr lang="cs-CZ" sz="1600" b="1" dirty="0"/>
              <a:t>jazyková</a:t>
            </a:r>
            <a:endParaRPr lang="cs-CZ" sz="16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cs-CZ" sz="1600" dirty="0"/>
              <a:t>Autor do tohoto profilu zahrnuje pouze ty znaky, jejichž míra ikoničnosti je taková, že je jako gesta identifikují mluvčí mluvených jazyků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cs-CZ" sz="1600" b="1" dirty="0"/>
              <a:t>→ </a:t>
            </a:r>
            <a:r>
              <a:rPr lang="cs-CZ" sz="1600" dirty="0"/>
              <a:t>např. ODSTRANIT-NĚCO-Z-NOSU,  VYSMRKNOUT-NUDLI (NA ZEM), NOSIT-NOS-NAHORU, SMRDĚT/ZAPÁCHAT, PĚSTÍ-DO-NOSU, TŮDLE-NŮDLE atd.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8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49image8263984">
            <a:extLst>
              <a:ext uri="{FF2B5EF4-FFF2-40B4-BE49-F238E27FC236}">
                <a16:creationId xmlns:a16="http://schemas.microsoft.com/office/drawing/2014/main" id="{727A7EA3-71D2-F648-A0AE-7FC9C24BB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496114"/>
            <a:ext cx="7670800" cy="271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51image8362288">
            <a:extLst>
              <a:ext uri="{FF2B5EF4-FFF2-40B4-BE49-F238E27FC236}">
                <a16:creationId xmlns:a16="http://schemas.microsoft.com/office/drawing/2014/main" id="{CB7683FE-5C9C-A84A-AD24-56459F7D2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0" y="3429000"/>
            <a:ext cx="4584700" cy="259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E91F3C-CB9B-8F4C-AC87-C9FB7BDDFD5A}"/>
              </a:ext>
            </a:extLst>
          </p:cNvPr>
          <p:cNvSpPr txBox="1"/>
          <p:nvPr/>
        </p:nvSpPr>
        <p:spPr>
          <a:xfrm>
            <a:off x="4349750" y="6177220"/>
            <a:ext cx="349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VYSMRKNOUT-NUDLI (NA ZEM)</a:t>
            </a:r>
          </a:p>
        </p:txBody>
      </p:sp>
    </p:spTree>
    <p:extLst>
      <p:ext uri="{BB962C8B-B14F-4D97-AF65-F5344CB8AC3E}">
        <p14:creationId xmlns:p14="http://schemas.microsoft.com/office/powerpoint/2010/main" val="51343077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{800F4BDA-9967-CC43-8CDF-A624EB54B61A}tf10001120</Template>
  <TotalTime>849</TotalTime>
  <Words>1142</Words>
  <Application>Microsoft Office PowerPoint</Application>
  <PresentationFormat>Širokoúhlá obrazovka</PresentationFormat>
  <Paragraphs>124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Calibri</vt:lpstr>
      <vt:lpstr>Courier New</vt:lpstr>
      <vt:lpstr>Gill Sans MT</vt:lpstr>
      <vt:lpstr>Wingdings</vt:lpstr>
      <vt:lpstr>Parcel</vt:lpstr>
      <vt:lpstr>Nos v Českém znakovém jazyce ve srovnání s ČeŠtinou </vt:lpstr>
      <vt:lpstr>DIPLOMOVÁ PRÁCE</vt:lpstr>
      <vt:lpstr>OBSAH</vt:lpstr>
      <vt:lpstr>Širší souvislosti pojmu nos</vt:lpstr>
      <vt:lpstr>Teoretický základ práce</vt:lpstr>
      <vt:lpstr>Pojmové profily</vt:lpstr>
      <vt:lpstr>Pojmové profily nosu v ČZJ</vt:lpstr>
      <vt:lpstr>gesto</vt:lpstr>
      <vt:lpstr>Prezentace aplikace PowerPoint</vt:lpstr>
      <vt:lpstr>Vzhled/manifestace</vt:lpstr>
      <vt:lpstr>Prezentace aplikace PowerPoint</vt:lpstr>
      <vt:lpstr>Prezentace aplikace PowerPoint</vt:lpstr>
      <vt:lpstr>FUNKCE</vt:lpstr>
      <vt:lpstr>ČICH</vt:lpstr>
      <vt:lpstr>Prezentace aplikace PowerPoint</vt:lpstr>
      <vt:lpstr>SMRKÁNÍ</vt:lpstr>
      <vt:lpstr>Prezentace aplikace PowerPoint</vt:lpstr>
      <vt:lpstr>Prezentace aplikace PowerPoint</vt:lpstr>
      <vt:lpstr>KRVÁCENÍ</vt:lpstr>
      <vt:lpstr>ŘEČ A JAZYK</vt:lpstr>
      <vt:lpstr>Prezentace aplikace PowerPoint</vt:lpstr>
      <vt:lpstr>LOKALIZACE</vt:lpstr>
      <vt:lpstr>LOKALIZACE</vt:lpstr>
      <vt:lpstr>Prezentace aplikace PowerPoint</vt:lpstr>
      <vt:lpstr>Prezentace aplikace PowerPoint</vt:lpstr>
      <vt:lpstr> Pojmové profily nosu v ČJ v kontrastu k ČZJ </vt:lpstr>
      <vt:lpstr>Pojmové profily nosu v ČJ v kontrastu k ČZJ</vt:lpstr>
      <vt:lpstr>Kognitivní význam nosu v ČZJ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NOS JAKO MÍSTO ARTIKULACE V ČZJ</dc:title>
  <dc:creator>Microsoft Office User</dc:creator>
  <cp:lastModifiedBy>Irena Vaňková</cp:lastModifiedBy>
  <cp:revision>194</cp:revision>
  <dcterms:created xsi:type="dcterms:W3CDTF">2021-01-04T10:40:54Z</dcterms:created>
  <dcterms:modified xsi:type="dcterms:W3CDTF">2021-01-05T00:58:17Z</dcterms:modified>
</cp:coreProperties>
</file>