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523" autoAdjust="0"/>
  </p:normalViewPr>
  <p:slideViewPr>
    <p:cSldViewPr>
      <p:cViewPr varScale="1">
        <p:scale>
          <a:sx n="55" d="100"/>
          <a:sy n="55" d="100"/>
        </p:scale>
        <p:origin x="-18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671D8-75CF-4BF3-83F4-9029F01763C9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7E52-4D0A-44D4-9B9E-21FD5693566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projevují se od raného dětství</a:t>
            </a:r>
          </a:p>
          <a:p>
            <a:r>
              <a:rPr lang="cs-CZ" dirty="0" smtClean="0"/>
              <a:t>→ závažné narušení adaptivního fungování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7E52-4D0A-44D4-9B9E-21FD56935665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rituály</a:t>
            </a:r>
            <a:r>
              <a:rPr lang="cs-CZ" baseline="0" dirty="0" smtClean="0"/>
              <a:t> – nahrazují hru, jsou předvídatelné, uvolnění napětí, doplnění stimulace</a:t>
            </a:r>
          </a:p>
          <a:p>
            <a:endParaRPr lang="cs-CZ" baseline="0" dirty="0" smtClean="0"/>
          </a:p>
          <a:p>
            <a:r>
              <a:rPr lang="cs-CZ" baseline="0" dirty="0" smtClean="0"/>
              <a:t>ve školním věku už s dítětem rodiče umějí víc zacházet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7E52-4D0A-44D4-9B9E-21FD56935665}" type="slidenum">
              <a:rPr lang="cs-CZ" smtClean="0"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Kanner</a:t>
            </a:r>
            <a:r>
              <a:rPr lang="cs-CZ" baseline="0" dirty="0" smtClean="0"/>
              <a:t> předpokládal psychogenní etiologii, ale je to jasně neurobiologická porucha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7E52-4D0A-44D4-9B9E-21FD56935665}" type="slidenum">
              <a:rPr lang="cs-CZ" smtClean="0"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řeč</a:t>
            </a:r>
            <a:r>
              <a:rPr lang="cs-CZ" baseline="0" dirty="0" smtClean="0"/>
              <a:t> pedantická, strojená, formální, není přizpůsobena kontextu, hovoří bez ohledu na konverzačního partnera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7E52-4D0A-44D4-9B9E-21FD56935665}" type="slidenum">
              <a:rPr lang="cs-CZ" smtClean="0"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Hosák</a:t>
            </a:r>
            <a:r>
              <a:rPr lang="cs-CZ" dirty="0" smtClean="0"/>
              <a:t> 342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7E52-4D0A-44D4-9B9E-21FD56935665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thorová 64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7E52-4D0A-44D4-9B9E-21FD56935665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thorová 61</a:t>
            </a:r>
          </a:p>
          <a:p>
            <a:endParaRPr lang="cs-CZ" i="0" dirty="0" smtClean="0"/>
          </a:p>
          <a:p>
            <a:r>
              <a:rPr lang="cs-CZ" i="0" dirty="0" smtClean="0"/>
              <a:t>lpění na řádu i u úzkostných</a:t>
            </a:r>
            <a:r>
              <a:rPr lang="cs-CZ" i="0" baseline="0" dirty="0" smtClean="0"/>
              <a:t> dětí – nemusí jít o PAS</a:t>
            </a:r>
          </a:p>
          <a:p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7E52-4D0A-44D4-9B9E-21FD56935665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porucha kognice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ovlivňuje zpracování emoci 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signálů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teorie mysli = specifická 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kognitivní schopnost, která umožňuje vytvářet systém úsudků a názorů o duševních stavech, které nelze přímo pozorovat (na co myslí, co cítí, čemu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věří, po čem touží)</a:t>
            </a: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teorie mysli důsledky: vývoj řeči, nízká motivace sdílet, dopad na sociální vztahy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dopad na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afektivitu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7E52-4D0A-44D4-9B9E-21FD56935665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nemají motivaci pro </a:t>
            </a:r>
            <a:r>
              <a:rPr lang="cs-CZ" dirty="0" err="1" smtClean="0"/>
              <a:t>npodobování</a:t>
            </a:r>
            <a:endParaRPr lang="cs-CZ" dirty="0" smtClean="0"/>
          </a:p>
          <a:p>
            <a:r>
              <a:rPr lang="cs-CZ" dirty="0" smtClean="0"/>
              <a:t>intencionalita – vedena zájmem</a:t>
            </a:r>
            <a:r>
              <a:rPr lang="cs-CZ" baseline="0" dirty="0" smtClean="0"/>
              <a:t> dítěte, nikoli sociálně</a:t>
            </a:r>
          </a:p>
          <a:p>
            <a:r>
              <a:rPr lang="cs-CZ" baseline="0" dirty="0" smtClean="0"/>
              <a:t>sdílená pozornost chybí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7E52-4D0A-44D4-9B9E-21FD56935665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400" dirty="0" smtClean="0"/>
              <a:t>často nejsou moc schopny využít sdílení k tomu, aby se naučily emoce regulovat, nenaučí se, jak se vztekem zacházet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7E52-4D0A-44D4-9B9E-21FD56935665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normálně se cesty vyvíjejí</a:t>
            </a:r>
            <a:r>
              <a:rPr lang="cs-CZ" baseline="0" dirty="0" smtClean="0"/>
              <a:t> společně a podporují se – ale u PAS se oddělí</a:t>
            </a:r>
          </a:p>
          <a:p>
            <a:endParaRPr lang="cs-CZ" baseline="0" dirty="0" smtClean="0"/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když se zdravé dítě podívá na lidský obličej, aktivují se percepční centra i limbický systém, aktivují se centra radosti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 děti s 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atyp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vývojem se limbický systém neaktivuje</a:t>
            </a:r>
          </a:p>
          <a:p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„hele situace“ – já+ty+věc</a:t>
            </a:r>
          </a:p>
          <a:p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řeč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řeč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normálně učí přes odložené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echolalie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učí se opakováním zvuk, ale ještě není spojený s významem, pak se zvuk „chceš napít“ propojí se situací, kdy dostává hrnek, pak, když chce pít, říká „chceš napít?“,  pak až se z toho stane „pít“</a:t>
            </a:r>
          </a:p>
          <a:p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auti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děti se mohou naučit, že po určitém zvuku následuje určitá akce</a:t>
            </a:r>
          </a:p>
          <a:p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pozornost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běžně dítěti předáváme to, co je na světě důležité, přes sociální most.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pak se naučí pozornost přesouvat samo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auti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dítě toto nezvládne, kvůli deficitu intersubjektivity nezpracuje, že se mu snažíme třídit svět na důležité/nedůležité detaily</a:t>
            </a:r>
          </a:p>
          <a:p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emoční regulace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když dám dítě do postýlky, ono pláče, pochovám ho, pak zas, pak mu dám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plyšáka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věřím, že se začne utišovat samo – jde to přes sociální most (sociální učení)</a:t>
            </a:r>
          </a:p>
          <a:p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7E52-4D0A-44D4-9B9E-21FD56935665}" type="slidenum">
              <a:rPr lang="cs-CZ" smtClean="0"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regres - </a:t>
            </a:r>
            <a:r>
              <a:rPr lang="cs-CZ" dirty="0" smtClean="0"/>
              <a:t>v 16-24m. mají několik slov, ale nezahrnou je do sociální komunikace, postupně se vytratí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7E52-4D0A-44D4-9B9E-21FD56935665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AC782ED-B1D7-4B76-B76A-30FBBEBC6791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440EEDD-449B-47AF-B7DA-35AC8C92956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82ED-B1D7-4B76-B76A-30FBBEBC6791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EEDD-449B-47AF-B7DA-35AC8C9295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82ED-B1D7-4B76-B76A-30FBBEBC6791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EEDD-449B-47AF-B7DA-35AC8C9295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C782ED-B1D7-4B76-B76A-30FBBEBC6791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40EEDD-449B-47AF-B7DA-35AC8C92956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AC782ED-B1D7-4B76-B76A-30FBBEBC6791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440EEDD-449B-47AF-B7DA-35AC8C92956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82ED-B1D7-4B76-B76A-30FBBEBC6791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EEDD-449B-47AF-B7DA-35AC8C92956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82ED-B1D7-4B76-B76A-30FBBEBC6791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EEDD-449B-47AF-B7DA-35AC8C92956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C782ED-B1D7-4B76-B76A-30FBBEBC6791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40EEDD-449B-47AF-B7DA-35AC8C9295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82ED-B1D7-4B76-B76A-30FBBEBC6791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EEDD-449B-47AF-B7DA-35AC8C9295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C782ED-B1D7-4B76-B76A-30FBBEBC6791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40EEDD-449B-47AF-B7DA-35AC8C92956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C782ED-B1D7-4B76-B76A-30FBBEBC6791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40EEDD-449B-47AF-B7DA-35AC8C92956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AC782ED-B1D7-4B76-B76A-30FBBEBC6791}" type="datetimeFigureOut">
              <a:rPr lang="cs-CZ" smtClean="0"/>
              <a:t>8. 3. 2021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40EEDD-449B-47AF-B7DA-35AC8C92956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Pervazivní vývojové poruchy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LS 2021</a:t>
            </a:r>
          </a:p>
          <a:p>
            <a:r>
              <a:rPr lang="cs-CZ" dirty="0" smtClean="0"/>
              <a:t>Mgr. Jana Adámková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autismus jako kognitivní porucha</a:t>
            </a:r>
          </a:p>
          <a:p>
            <a:r>
              <a:rPr lang="cs-CZ" dirty="0" smtClean="0"/>
              <a:t>deficit centrální koherence (</a:t>
            </a:r>
            <a:r>
              <a:rPr lang="cs-CZ" dirty="0" err="1" smtClean="0"/>
              <a:t>Frithová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schopnost orientovat se v realitě, třídit ji, odlišovat podstatné od nepodstatných detailů – vývoj veden sociálně</a:t>
            </a:r>
          </a:p>
          <a:p>
            <a:pPr lvl="1"/>
            <a:r>
              <a:rPr lang="cs-CZ" dirty="0" smtClean="0"/>
              <a:t>děti s PAS si dělají vlastní teorie o světě na základě jejich zkušeností, stojí na nepodstatných detailech</a:t>
            </a:r>
          </a:p>
          <a:p>
            <a:r>
              <a:rPr lang="cs-CZ" dirty="0" smtClean="0"/>
              <a:t>selhání procesu decentrace</a:t>
            </a:r>
          </a:p>
          <a:p>
            <a:pPr lvl="1"/>
            <a:r>
              <a:rPr lang="cs-CZ" dirty="0" smtClean="0"/>
              <a:t>ono samo všechno dělá → pojme blízkou vnější příčinu → pak vzdálenější → je hodně možných příčin, důsledků, mají různou pravděpodobnost</a:t>
            </a:r>
          </a:p>
          <a:p>
            <a:pPr lvl="1"/>
            <a:r>
              <a:rPr lang="cs-CZ" dirty="0" smtClean="0"/>
              <a:t>tato sekvence vývoje neproběhne</a:t>
            </a:r>
          </a:p>
          <a:p>
            <a:r>
              <a:rPr lang="cs-CZ" dirty="0" smtClean="0"/>
              <a:t>deficit teorie mysli (Baron </a:t>
            </a:r>
            <a:r>
              <a:rPr lang="cs-CZ" dirty="0" err="1" smtClean="0"/>
              <a:t>Cohen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jsem si vědoma toho, že druhý má svůj duševní život, že může o realitě vědět víc než </a:t>
            </a:r>
            <a:r>
              <a:rPr lang="cs-CZ" dirty="0" smtClean="0"/>
              <a:t>já</a:t>
            </a:r>
          </a:p>
          <a:p>
            <a:pPr lvl="1"/>
            <a:r>
              <a:rPr lang="cs-CZ" dirty="0" err="1" smtClean="0"/>
              <a:t>Sally</a:t>
            </a:r>
            <a:r>
              <a:rPr lang="cs-CZ" dirty="0" smtClean="0"/>
              <a:t> a </a:t>
            </a:r>
            <a:r>
              <a:rPr lang="cs-CZ" dirty="0" err="1" smtClean="0"/>
              <a:t>Ann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Narušení exekutivních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err="1" smtClean="0"/>
              <a:t>dysfunkčnost</a:t>
            </a:r>
            <a:r>
              <a:rPr lang="cs-CZ" dirty="0" smtClean="0"/>
              <a:t> organizace činnosti, plánování, užití zpětné vazby, sebeřízení</a:t>
            </a:r>
          </a:p>
          <a:p>
            <a:r>
              <a:rPr lang="cs-CZ" dirty="0" smtClean="0"/>
              <a:t>exekutivní funkce jsou zodpovědné za flexibilitu, plánování, inhibici, organizaci, sebeřízení, zaměření k cíli, nevyužijí sociální zpětnou vazbu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Souvislosti s vývojem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kognitivní </a:t>
            </a:r>
            <a:r>
              <a:rPr lang="cs-CZ" dirty="0" smtClean="0"/>
              <a:t>předpoklady pro vývoj řeči:</a:t>
            </a:r>
            <a:endParaRPr lang="cs-CZ" dirty="0" smtClean="0"/>
          </a:p>
          <a:p>
            <a:pPr lvl="1"/>
            <a:r>
              <a:rPr lang="cs-CZ" sz="2400" dirty="0" smtClean="0"/>
              <a:t>rozpoznání a kategorizace objektů – PAS idiosynkraticky</a:t>
            </a:r>
          </a:p>
          <a:p>
            <a:pPr lvl="1"/>
            <a:r>
              <a:rPr lang="cs-CZ" sz="2400" dirty="0" smtClean="0"/>
              <a:t>paměť</a:t>
            </a:r>
          </a:p>
          <a:p>
            <a:pPr lvl="1"/>
            <a:r>
              <a:rPr lang="cs-CZ" sz="2400" dirty="0" smtClean="0"/>
              <a:t>schopnost </a:t>
            </a:r>
            <a:r>
              <a:rPr lang="cs-CZ" sz="2400" dirty="0" smtClean="0"/>
              <a:t>napodobovat</a:t>
            </a:r>
            <a:endParaRPr lang="cs-CZ" sz="2400" dirty="0" smtClean="0"/>
          </a:p>
          <a:p>
            <a:pPr lvl="1"/>
            <a:r>
              <a:rPr lang="cs-CZ" sz="2400" dirty="0" smtClean="0"/>
              <a:t>percepce řeči </a:t>
            </a:r>
            <a:r>
              <a:rPr lang="cs-CZ" sz="2400" dirty="0" smtClean="0"/>
              <a:t>– narušena </a:t>
            </a:r>
            <a:r>
              <a:rPr lang="cs-CZ" sz="2400" dirty="0" smtClean="0"/>
              <a:t>není</a:t>
            </a:r>
          </a:p>
          <a:p>
            <a:pPr lvl="1"/>
            <a:r>
              <a:rPr lang="cs-CZ" sz="2400" dirty="0" smtClean="0"/>
              <a:t>intencionalita – schopnost záměrné </a:t>
            </a:r>
            <a:r>
              <a:rPr lang="cs-CZ" sz="2400" dirty="0" smtClean="0"/>
              <a:t>akce</a:t>
            </a:r>
          </a:p>
          <a:p>
            <a:pPr lvl="1"/>
            <a:r>
              <a:rPr lang="cs-CZ" sz="2400" dirty="0" smtClean="0"/>
              <a:t>sdílená </a:t>
            </a:r>
            <a:r>
              <a:rPr lang="cs-CZ" sz="2400" dirty="0" smtClean="0"/>
              <a:t>pozornost</a:t>
            </a:r>
            <a:endParaRPr lang="cs-CZ" sz="2400" dirty="0" smtClean="0"/>
          </a:p>
          <a:p>
            <a:r>
              <a:rPr lang="cs-CZ" sz="2700" dirty="0" smtClean="0"/>
              <a:t>komunikační motivace – nesdílí pozornost, selhává, dítě používá řeč, ale nekomunikuje, narušena je pragmatika řeči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Souvislosti s emočním vývojem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těžko čtou výrazy obličeje</a:t>
            </a:r>
          </a:p>
          <a:p>
            <a:pPr lvl="0"/>
            <a:r>
              <a:rPr lang="cs-CZ" dirty="0" smtClean="0"/>
              <a:t>odlišné vizuální chování – pátrá jinde</a:t>
            </a:r>
          </a:p>
          <a:p>
            <a:pPr lvl="0"/>
            <a:r>
              <a:rPr lang="cs-CZ" dirty="0" smtClean="0"/>
              <a:t>vyjadřování </a:t>
            </a:r>
            <a:r>
              <a:rPr lang="cs-CZ" dirty="0" smtClean="0"/>
              <a:t>emocí - </a:t>
            </a:r>
            <a:r>
              <a:rPr lang="cs-CZ" sz="2400" dirty="0" err="1" smtClean="0"/>
              <a:t>auti</a:t>
            </a:r>
            <a:r>
              <a:rPr lang="cs-CZ" sz="2400" dirty="0" smtClean="0"/>
              <a:t> </a:t>
            </a:r>
            <a:r>
              <a:rPr lang="cs-CZ" sz="2400" dirty="0" smtClean="0"/>
              <a:t>dítě není </a:t>
            </a:r>
            <a:r>
              <a:rPr lang="cs-CZ" sz="2400" dirty="0" err="1" smtClean="0"/>
              <a:t>oploštělé</a:t>
            </a:r>
            <a:r>
              <a:rPr lang="cs-CZ" dirty="0" smtClean="0"/>
              <a:t>, </a:t>
            </a:r>
            <a:r>
              <a:rPr lang="cs-CZ" sz="2400" dirty="0" smtClean="0"/>
              <a:t>projevují </a:t>
            </a:r>
            <a:r>
              <a:rPr lang="cs-CZ" sz="2400" dirty="0" smtClean="0"/>
              <a:t>radost, nelibost, emočně se silně </a:t>
            </a:r>
            <a:r>
              <a:rPr lang="cs-CZ" sz="2400" dirty="0" smtClean="0"/>
              <a:t>projevují</a:t>
            </a:r>
          </a:p>
          <a:p>
            <a:pPr lvl="0"/>
            <a:r>
              <a:rPr lang="cs-CZ" dirty="0" smtClean="0"/>
              <a:t>u některých dětí dokonce v útlém věku nechybí sociální úsměv – jen pak vývoj nepokračuje nebo regreduje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intersubjektivity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od začátku jsou dvě vývojové cesty:</a:t>
            </a:r>
          </a:p>
          <a:p>
            <a:pPr lvl="1"/>
            <a:r>
              <a:rPr lang="cs-CZ" sz="2400" dirty="0" smtClean="0"/>
              <a:t>zkušenost dítěte s věcným okolím (</a:t>
            </a:r>
            <a:r>
              <a:rPr lang="cs-CZ" sz="2400" dirty="0" err="1" smtClean="0"/>
              <a:t>senzomotorický</a:t>
            </a:r>
            <a:r>
              <a:rPr lang="cs-CZ" sz="2400" dirty="0" smtClean="0"/>
              <a:t> vývoj, vztah já-věc)</a:t>
            </a:r>
          </a:p>
          <a:p>
            <a:pPr lvl="1"/>
            <a:r>
              <a:rPr lang="cs-CZ" sz="2400" dirty="0" smtClean="0"/>
              <a:t>zkušenost dítěte se sociálním okolím (intersubjektivní vývoj, vztah já-ty</a:t>
            </a:r>
            <a:r>
              <a:rPr lang="cs-CZ" sz="2400" dirty="0" smtClean="0"/>
              <a:t>)</a:t>
            </a:r>
          </a:p>
          <a:p>
            <a:r>
              <a:rPr lang="cs-CZ" sz="2700" dirty="0" smtClean="0"/>
              <a:t>primární intersubjektivita</a:t>
            </a:r>
          </a:p>
          <a:p>
            <a:pPr lvl="1"/>
            <a:r>
              <a:rPr lang="cs-CZ" dirty="0" smtClean="0"/>
              <a:t>normálně dítě se rodí se zájmem o sociální podněty, odlišují lidský hlas, lidský obličej</a:t>
            </a:r>
          </a:p>
          <a:p>
            <a:pPr lvl="1"/>
            <a:r>
              <a:rPr lang="cs-CZ" dirty="0" smtClean="0"/>
              <a:t>projev v sociálním úsměvu – u dětí s PAS může být přítomen</a:t>
            </a:r>
          </a:p>
          <a:p>
            <a:r>
              <a:rPr lang="cs-CZ" dirty="0" smtClean="0"/>
              <a:t>sekundární intersubjektivita (8. – 12. měsíc)</a:t>
            </a:r>
          </a:p>
          <a:p>
            <a:pPr lvl="1"/>
            <a:r>
              <a:rPr lang="cs-CZ" dirty="0" smtClean="0"/>
              <a:t>přechod od </a:t>
            </a:r>
            <a:r>
              <a:rPr lang="cs-CZ" dirty="0" err="1" smtClean="0"/>
              <a:t>diadické</a:t>
            </a:r>
            <a:r>
              <a:rPr lang="cs-CZ" dirty="0" smtClean="0"/>
              <a:t> k triadickému vztahu</a:t>
            </a:r>
          </a:p>
          <a:p>
            <a:pPr lvl="1"/>
            <a:r>
              <a:rPr lang="cs-CZ" dirty="0" smtClean="0"/>
              <a:t>komunikace o něčem</a:t>
            </a:r>
          </a:p>
          <a:p>
            <a:pPr lvl="1"/>
            <a:r>
              <a:rPr lang="cs-CZ" dirty="0" smtClean="0"/>
              <a:t>dítě s PAS zvládá imperativní komunikaci, ale deklarativní vázne</a:t>
            </a:r>
          </a:p>
          <a:p>
            <a:pPr lvl="1"/>
            <a:r>
              <a:rPr lang="cs-CZ" dirty="0" smtClean="0"/>
              <a:t>základem pro řeč, pozornost, imaginaci, zájmy, motivaci, symbolizaci, logické usuzování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záchyt</a:t>
            </a:r>
          </a:p>
          <a:p>
            <a:pPr lvl="1"/>
            <a:r>
              <a:rPr lang="cs-CZ" dirty="0" smtClean="0"/>
              <a:t>od začátku opožděný vývoj</a:t>
            </a:r>
          </a:p>
          <a:p>
            <a:pPr lvl="1"/>
            <a:r>
              <a:rPr lang="cs-CZ" dirty="0" smtClean="0"/>
              <a:t>rodiče si zvláštností všímají kolem roku</a:t>
            </a:r>
          </a:p>
          <a:p>
            <a:pPr lvl="1"/>
            <a:r>
              <a:rPr lang="cs-CZ" dirty="0" smtClean="0"/>
              <a:t>autistický regres</a:t>
            </a:r>
          </a:p>
          <a:p>
            <a:r>
              <a:rPr lang="cs-CZ" dirty="0" smtClean="0"/>
              <a:t>kojenecký věk</a:t>
            </a:r>
          </a:p>
          <a:p>
            <a:pPr lvl="1"/>
            <a:r>
              <a:rPr lang="cs-CZ" dirty="0" smtClean="0"/>
              <a:t>některé děti mají primární sociální úsměv, jiné ne</a:t>
            </a:r>
          </a:p>
          <a:p>
            <a:pPr lvl="1"/>
            <a:r>
              <a:rPr lang="cs-CZ" dirty="0" smtClean="0"/>
              <a:t>kolem 9. měsíce patrné nespecifické odchylky</a:t>
            </a:r>
          </a:p>
          <a:p>
            <a:r>
              <a:rPr lang="cs-CZ" dirty="0" smtClean="0"/>
              <a:t>batole</a:t>
            </a:r>
          </a:p>
          <a:p>
            <a:pPr lvl="1"/>
            <a:r>
              <a:rPr lang="cs-CZ" dirty="0" smtClean="0"/>
              <a:t>nejvýraznější symptomy od 2 let</a:t>
            </a:r>
          </a:p>
          <a:p>
            <a:pPr lvl="1"/>
            <a:r>
              <a:rPr lang="cs-CZ" dirty="0" smtClean="0"/>
              <a:t>chybění sekundární intersubjektivity</a:t>
            </a:r>
          </a:p>
          <a:p>
            <a:pPr lvl="1"/>
            <a:r>
              <a:rPr lang="cs-CZ" dirty="0" smtClean="0"/>
              <a:t>poruchy </a:t>
            </a:r>
            <a:r>
              <a:rPr lang="cs-CZ" dirty="0" smtClean="0"/>
              <a:t>komunikace (deklarativní), </a:t>
            </a:r>
            <a:r>
              <a:rPr lang="cs-CZ" dirty="0" smtClean="0"/>
              <a:t>interakce, poruchy sociální komunikace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r>
              <a:rPr lang="cs-CZ" dirty="0" smtClean="0"/>
              <a:t>předškolní věk</a:t>
            </a:r>
          </a:p>
          <a:p>
            <a:pPr lvl="1"/>
            <a:r>
              <a:rPr lang="cs-CZ" dirty="0" smtClean="0"/>
              <a:t>věk socializace – na dítě tlak – ale děti s PAS sociálním situacím nerozumějí</a:t>
            </a:r>
          </a:p>
          <a:p>
            <a:pPr lvl="1"/>
            <a:r>
              <a:rPr lang="cs-CZ" dirty="0" smtClean="0"/>
              <a:t>objevují se rituály, stereotypy</a:t>
            </a:r>
          </a:p>
          <a:p>
            <a:pPr lvl="1"/>
            <a:r>
              <a:rPr lang="cs-CZ" dirty="0" smtClean="0"/>
              <a:t>navenek vypadají jako nevychované děti – tlak na rodiče</a:t>
            </a:r>
          </a:p>
          <a:p>
            <a:r>
              <a:rPr lang="cs-CZ" dirty="0" smtClean="0"/>
              <a:t>školní věk</a:t>
            </a:r>
          </a:p>
          <a:p>
            <a:pPr lvl="1"/>
            <a:r>
              <a:rPr lang="cs-CZ" dirty="0" smtClean="0"/>
              <a:t>symptomy jsou zvládnutelnější</a:t>
            </a:r>
          </a:p>
          <a:p>
            <a:pPr lvl="1"/>
            <a:r>
              <a:rPr lang="cs-CZ" dirty="0" smtClean="0"/>
              <a:t>začínají uplatňovat slova v komunikaci, zvětšuje se slovník</a:t>
            </a:r>
          </a:p>
          <a:p>
            <a:pPr lvl="1"/>
            <a:r>
              <a:rPr lang="cs-CZ" dirty="0" smtClean="0"/>
              <a:t>větší otevřenost k ostatním dětem</a:t>
            </a:r>
          </a:p>
          <a:p>
            <a:r>
              <a:rPr lang="cs-CZ" dirty="0" smtClean="0"/>
              <a:t>dospívání</a:t>
            </a:r>
          </a:p>
          <a:p>
            <a:pPr lvl="1"/>
            <a:r>
              <a:rPr lang="cs-CZ" dirty="0" smtClean="0"/>
              <a:t>u vysoce funkčních problém s uchopením identity (vývojový úkol)</a:t>
            </a:r>
          </a:p>
          <a:p>
            <a:pPr lvl="1"/>
            <a:r>
              <a:rPr lang="cs-CZ" dirty="0" smtClean="0"/>
              <a:t>těžko hledají kamarády s podobnými zájmy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Dětský 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popsán </a:t>
            </a:r>
            <a:r>
              <a:rPr lang="cs-CZ" dirty="0" err="1" smtClean="0"/>
              <a:t>Kannerem</a:t>
            </a:r>
            <a:r>
              <a:rPr lang="cs-CZ" dirty="0" smtClean="0"/>
              <a:t> ve 40. letech</a:t>
            </a:r>
          </a:p>
          <a:p>
            <a:r>
              <a:rPr lang="cs-CZ" dirty="0" smtClean="0"/>
              <a:t>projevuje se do 36 měsíců</a:t>
            </a:r>
          </a:p>
          <a:p>
            <a:r>
              <a:rPr lang="cs-CZ" dirty="0" smtClean="0"/>
              <a:t>rozvoj postupný/regres</a:t>
            </a:r>
          </a:p>
          <a:p>
            <a:r>
              <a:rPr lang="cs-CZ" dirty="0" smtClean="0"/>
              <a:t>dělíme podle funkčnosti (adaptability)</a:t>
            </a:r>
          </a:p>
          <a:p>
            <a:pPr lvl="1"/>
            <a:r>
              <a:rPr lang="cs-CZ" dirty="0" err="1" smtClean="0"/>
              <a:t>vysocefunkční</a:t>
            </a:r>
            <a:r>
              <a:rPr lang="cs-CZ" dirty="0" smtClean="0"/>
              <a:t> – bez MR, komunikační užití řeči</a:t>
            </a:r>
          </a:p>
          <a:p>
            <a:pPr lvl="1"/>
            <a:r>
              <a:rPr lang="cs-CZ" dirty="0" err="1" smtClean="0"/>
              <a:t>středněfunkční</a:t>
            </a:r>
            <a:r>
              <a:rPr lang="cs-CZ" dirty="0" smtClean="0"/>
              <a:t> – LMR nebo středně těžká MR</a:t>
            </a:r>
          </a:p>
          <a:p>
            <a:pPr lvl="1"/>
            <a:r>
              <a:rPr lang="cs-CZ" dirty="0" err="1" smtClean="0"/>
              <a:t>nízkofunkční</a:t>
            </a:r>
            <a:r>
              <a:rPr lang="cs-CZ" dirty="0" smtClean="0"/>
              <a:t> – nekomunikuje, převaha stereotypií, nenavazuje kontakt</a:t>
            </a:r>
          </a:p>
          <a:p>
            <a:r>
              <a:rPr lang="cs-CZ" sz="2700" dirty="0" smtClean="0"/>
              <a:t>vývoj </a:t>
            </a:r>
            <a:r>
              <a:rPr lang="cs-CZ" sz="2700" dirty="0" smtClean="0"/>
              <a:t>postupuje, jen ne normálně, ale oklikou či jinudy</a:t>
            </a:r>
          </a:p>
          <a:p>
            <a:r>
              <a:rPr lang="cs-CZ" sz="2700" dirty="0" smtClean="0"/>
              <a:t>diferenciace vztahů k rodičům → rozezná</a:t>
            </a:r>
            <a:r>
              <a:rPr lang="cs-CZ" sz="2700" dirty="0" smtClean="0"/>
              <a:t>, kdo patří k němu a kdo je cizí</a:t>
            </a:r>
          </a:p>
          <a:p>
            <a:r>
              <a:rPr lang="cs-CZ" sz="2700" dirty="0" smtClean="0"/>
              <a:t>u méně postižených dětí postupně dochází k získávání sociální a komunikačních dovedností (komunikace s vizuální oporou)</a:t>
            </a:r>
          </a:p>
          <a:p>
            <a:r>
              <a:rPr lang="cs-CZ" sz="2700" dirty="0" smtClean="0"/>
              <a:t>vývoj se v určitém bodě zastaví – v dospělosti se už obraz nemění, přetrvávají obtíže především v sociální </a:t>
            </a:r>
            <a:r>
              <a:rPr lang="cs-CZ" sz="2700" dirty="0" smtClean="0"/>
              <a:t>oblasti</a:t>
            </a:r>
            <a:endParaRPr lang="cs-CZ" sz="27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Atypický 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začíná po 3. roce nebo nenaplňuje všechna kritéria pro dětský autismus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Aspergerův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nepřítomnost těžké poruchy řeči – ani ne vážné opoždění vývoje řeči v anamnéze</a:t>
            </a:r>
          </a:p>
          <a:p>
            <a:r>
              <a:rPr lang="cs-CZ" dirty="0" smtClean="0"/>
              <a:t>inteligence v normě</a:t>
            </a:r>
          </a:p>
          <a:p>
            <a:r>
              <a:rPr lang="cs-CZ" dirty="0" smtClean="0"/>
              <a:t>poruchy pragmatiky řeči</a:t>
            </a:r>
          </a:p>
          <a:p>
            <a:r>
              <a:rPr lang="cs-CZ" dirty="0" smtClean="0"/>
              <a:t>narušení neverbální složky komunikace</a:t>
            </a:r>
          </a:p>
          <a:p>
            <a:r>
              <a:rPr lang="cs-CZ" dirty="0" smtClean="0"/>
              <a:t>narušení sociálních vztahů</a:t>
            </a:r>
          </a:p>
          <a:p>
            <a:r>
              <a:rPr lang="cs-CZ" dirty="0" smtClean="0"/>
              <a:t>úzké zájmy</a:t>
            </a:r>
          </a:p>
          <a:p>
            <a:r>
              <a:rPr lang="cs-CZ" dirty="0" smtClean="0"/>
              <a:t>někdy motorická neobratnost</a:t>
            </a:r>
          </a:p>
          <a:p>
            <a:r>
              <a:rPr lang="cs-CZ" dirty="0" smtClean="0"/>
              <a:t>bývá detekován později než vysoce funkční autismus (a není u AS porucha vývoje řeči)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základní kritéria a přidružené symptomy</a:t>
            </a:r>
          </a:p>
          <a:p>
            <a:r>
              <a:rPr lang="cs-CZ" dirty="0" smtClean="0"/>
              <a:t>teorie</a:t>
            </a:r>
          </a:p>
          <a:p>
            <a:r>
              <a:rPr lang="cs-CZ" dirty="0" smtClean="0"/>
              <a:t>jednotlivá vývojová období</a:t>
            </a:r>
          </a:p>
          <a:p>
            <a:r>
              <a:rPr lang="cs-CZ" dirty="0" smtClean="0"/>
              <a:t>které poruchy tam řadíme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Jiná dezintegrační porucha v dětství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= </a:t>
            </a:r>
            <a:r>
              <a:rPr lang="cs-CZ" b="1" dirty="0" smtClean="0"/>
              <a:t>Hellerův syndrom</a:t>
            </a:r>
            <a:r>
              <a:rPr lang="cs-CZ" dirty="0" smtClean="0"/>
              <a:t>, infantilní demence, dezintegrační psychóza</a:t>
            </a:r>
          </a:p>
          <a:p>
            <a:r>
              <a:rPr lang="cs-CZ" dirty="0" smtClean="0"/>
              <a:t>do 2 let normální vývoj</a:t>
            </a:r>
          </a:p>
          <a:p>
            <a:r>
              <a:rPr lang="cs-CZ" dirty="0" smtClean="0"/>
              <a:t>od 3. – 4. roku progresivní ztráta schopností (hlavně řeči)</a:t>
            </a:r>
          </a:p>
          <a:p>
            <a:r>
              <a:rPr lang="cs-CZ" dirty="0" smtClean="0"/>
              <a:t>úpadek rozumových schopností</a:t>
            </a:r>
          </a:p>
          <a:p>
            <a:r>
              <a:rPr lang="cs-CZ" dirty="0" smtClean="0"/>
              <a:t>přidružují se závažné poruchy emocí (úzkost, neklid, dráždivost)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Rettův</a:t>
            </a:r>
            <a:r>
              <a:rPr lang="cs-CZ" dirty="0" smtClean="0"/>
              <a:t>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pouze u žen</a:t>
            </a:r>
          </a:p>
          <a:p>
            <a:r>
              <a:rPr lang="cs-CZ" dirty="0" smtClean="0"/>
              <a:t>genetická příčina</a:t>
            </a:r>
          </a:p>
          <a:p>
            <a:r>
              <a:rPr lang="cs-CZ" dirty="0" smtClean="0"/>
              <a:t>mezi 5. a 30. měsícem ztráta funkčních manuálních dovedností → nedokáže účelně používat ruce</a:t>
            </a:r>
          </a:p>
          <a:p>
            <a:r>
              <a:rPr lang="cs-CZ" dirty="0" smtClean="0"/>
              <a:t>zpomalení růstu hlavy</a:t>
            </a:r>
          </a:p>
          <a:p>
            <a:r>
              <a:rPr lang="cs-CZ" dirty="0" smtClean="0"/>
              <a:t>ztráta řečových schopností – expresivní i receptivní</a:t>
            </a:r>
          </a:p>
          <a:p>
            <a:r>
              <a:rPr lang="cs-CZ" dirty="0" smtClean="0"/>
              <a:t>nestabilní chůze</a:t>
            </a:r>
          </a:p>
          <a:p>
            <a:r>
              <a:rPr lang="cs-CZ" dirty="0" smtClean="0"/>
              <a:t>těžké mentální postižení</a:t>
            </a:r>
          </a:p>
          <a:p>
            <a:r>
              <a:rPr lang="cs-CZ" dirty="0" smtClean="0"/>
              <a:t>„syndrom </a:t>
            </a:r>
            <a:r>
              <a:rPr lang="cs-CZ" smtClean="0"/>
              <a:t>mytí rukou“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F84 (kapitola Poruchy psychického vývoje)</a:t>
            </a:r>
          </a:p>
          <a:p>
            <a:r>
              <a:rPr lang="cs-CZ" dirty="0" smtClean="0"/>
              <a:t>těžké vývojové poruchy</a:t>
            </a:r>
          </a:p>
          <a:p>
            <a:r>
              <a:rPr lang="cs-CZ" dirty="0" smtClean="0"/>
              <a:t>pervazivní = </a:t>
            </a:r>
            <a:r>
              <a:rPr lang="cs-CZ" dirty="0" err="1" smtClean="0"/>
              <a:t>všeprostupující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F84.0 Dětský, infantilní autismus (</a:t>
            </a:r>
            <a:r>
              <a:rPr lang="cs-CZ" sz="2400" dirty="0" err="1" smtClean="0"/>
              <a:t>Kannerův</a:t>
            </a:r>
            <a:r>
              <a:rPr lang="cs-CZ" sz="2400" dirty="0" smtClean="0"/>
              <a:t>)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F84.1 Atypický autismus (PDDNOS)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F84.3 Jiná desintegrační porucha v dětství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F84.5 Aspergerův syndrom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cs-CZ" dirty="0" smtClean="0"/>
              <a:t>prevalence dětského autismu </a:t>
            </a:r>
            <a:r>
              <a:rPr lang="cs-CZ" dirty="0" smtClean="0"/>
              <a:t>5-10 : </a:t>
            </a:r>
            <a:r>
              <a:rPr lang="cs-CZ" dirty="0" err="1" smtClean="0"/>
              <a:t>10</a:t>
            </a:r>
            <a:r>
              <a:rPr lang="cs-CZ" dirty="0" smtClean="0"/>
              <a:t> 000</a:t>
            </a:r>
          </a:p>
          <a:p>
            <a:r>
              <a:rPr lang="cs-CZ" dirty="0" smtClean="0"/>
              <a:t>více u chlapců</a:t>
            </a:r>
          </a:p>
          <a:p>
            <a:r>
              <a:rPr lang="cs-CZ" dirty="0" smtClean="0"/>
              <a:t>etiologie</a:t>
            </a:r>
          </a:p>
          <a:p>
            <a:pPr lvl="1"/>
            <a:r>
              <a:rPr lang="cs-CZ" dirty="0" smtClean="0"/>
              <a:t>neznáme přesně</a:t>
            </a:r>
          </a:p>
          <a:p>
            <a:pPr lvl="1"/>
            <a:r>
              <a:rPr lang="cs-CZ" dirty="0" smtClean="0"/>
              <a:t>biologické faktory, dědičnost (širší autistický fenotyp v rodině), organické poškození CNS v raných fázích prenatálního vývoje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kritéria:</a:t>
            </a:r>
            <a:br>
              <a:rPr lang="cs-CZ" dirty="0" smtClean="0"/>
            </a:br>
            <a:r>
              <a:rPr lang="cs-CZ" b="1" dirty="0" smtClean="0"/>
              <a:t>kvalitativní </a:t>
            </a:r>
            <a:r>
              <a:rPr lang="cs-CZ" b="1" dirty="0" smtClean="0"/>
              <a:t>porucha sociálních reciprokých interakcí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jádrový deficit</a:t>
            </a:r>
          </a:p>
          <a:p>
            <a:r>
              <a:rPr lang="cs-CZ" dirty="0" smtClean="0"/>
              <a:t>je to klíčové pro vývoj – učíme se přes sociální mosty</a:t>
            </a:r>
          </a:p>
          <a:p>
            <a:r>
              <a:rPr lang="cs-CZ" dirty="0" smtClean="0"/>
              <a:t>jakoby neodlišovali živé od neživého, nepreferují lidský hlas, tvář</a:t>
            </a:r>
          </a:p>
          <a:p>
            <a:r>
              <a:rPr lang="cs-CZ" dirty="0" smtClean="0"/>
              <a:t>nerozumí sociálním signálům, neschopní vzájemnosti, empatickému porozumění</a:t>
            </a:r>
          </a:p>
          <a:p>
            <a:r>
              <a:rPr lang="cs-CZ" dirty="0" err="1" smtClean="0"/>
              <a:t>Wingová</a:t>
            </a:r>
            <a:r>
              <a:rPr lang="cs-CZ" dirty="0" smtClean="0"/>
              <a:t>: 3 typy sociální interakce</a:t>
            </a:r>
          </a:p>
          <a:p>
            <a:pPr lvl="1"/>
            <a:r>
              <a:rPr lang="cs-CZ" dirty="0" smtClean="0"/>
              <a:t>osamělý </a:t>
            </a:r>
            <a:r>
              <a:rPr lang="cs-CZ" dirty="0" smtClean="0"/>
              <a:t>- stažený</a:t>
            </a:r>
            <a:r>
              <a:rPr lang="cs-CZ" dirty="0" smtClean="0"/>
              <a:t>, vyhýbá se kontaktu, bez zájmu o druhé lidi, nejlépe jim je o </a:t>
            </a:r>
            <a:r>
              <a:rPr lang="cs-CZ" dirty="0" smtClean="0"/>
              <a:t>samotě</a:t>
            </a:r>
          </a:p>
          <a:p>
            <a:pPr lvl="1"/>
            <a:r>
              <a:rPr lang="cs-CZ" dirty="0" smtClean="0"/>
              <a:t>pasivní - k</a:t>
            </a:r>
            <a:r>
              <a:rPr lang="cs-CZ" dirty="0" smtClean="0"/>
              <a:t>ontaktu se nebrání, podvolí se, ale nevyhledává </a:t>
            </a:r>
            <a:r>
              <a:rPr lang="cs-CZ" dirty="0" smtClean="0"/>
              <a:t>ho</a:t>
            </a:r>
          </a:p>
          <a:p>
            <a:pPr lvl="1"/>
            <a:r>
              <a:rPr lang="cs-CZ" dirty="0" smtClean="0"/>
              <a:t>aktivní-zvláštní - </a:t>
            </a:r>
            <a:r>
              <a:rPr lang="cs-CZ" dirty="0" smtClean="0"/>
              <a:t>píše kvalitativní </a:t>
            </a:r>
            <a:r>
              <a:rPr lang="cs-CZ" dirty="0" smtClean="0"/>
              <a:t>abnormity</a:t>
            </a:r>
          </a:p>
          <a:p>
            <a:pPr lvl="1"/>
            <a:r>
              <a:rPr lang="cs-CZ" dirty="0" smtClean="0"/>
              <a:t>+ formální – spíše u AS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kvalitativní </a:t>
            </a:r>
            <a:r>
              <a:rPr lang="cs-CZ" dirty="0" smtClean="0"/>
              <a:t>porucha </a:t>
            </a:r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mluví, ale nekomunikují</a:t>
            </a:r>
          </a:p>
          <a:p>
            <a:r>
              <a:rPr lang="cs-CZ" dirty="0" smtClean="0"/>
              <a:t>narušení hlavně deklarativní složky</a:t>
            </a:r>
          </a:p>
          <a:p>
            <a:r>
              <a:rPr lang="cs-CZ" dirty="0" smtClean="0"/>
              <a:t>narušeno je také užívání gest, mimiky, časování v dialogu</a:t>
            </a:r>
          </a:p>
          <a:p>
            <a:r>
              <a:rPr lang="cs-CZ" dirty="0" smtClean="0"/>
              <a:t>narušena pragmatická složka</a:t>
            </a:r>
          </a:p>
          <a:p>
            <a:r>
              <a:rPr lang="cs-CZ" dirty="0" smtClean="0"/>
              <a:t>narušeno je i porozumění řeči (chápe doslovně)</a:t>
            </a:r>
          </a:p>
          <a:p>
            <a:r>
              <a:rPr lang="cs-CZ" dirty="0" smtClean="0"/>
              <a:t>při učení se řeči moc neopakuje, vyskytují se echolálie a odložené echolálie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143000"/>
          </a:xfrm>
        </p:spPr>
        <p:txBody>
          <a:bodyPr>
            <a:normAutofit/>
          </a:bodyPr>
          <a:lstStyle/>
          <a:p>
            <a:r>
              <a:rPr lang="cs-CZ" sz="2700" dirty="0" err="1" smtClean="0"/>
              <a:t>inflexibilita</a:t>
            </a:r>
            <a:r>
              <a:rPr lang="cs-CZ" sz="2700" dirty="0" smtClean="0"/>
              <a:t> myšlení a hry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stereotypy, rituály, narušení imaginace, odpor ke </a:t>
            </a:r>
            <a:r>
              <a:rPr lang="cs-CZ" dirty="0" smtClean="0"/>
              <a:t>změně</a:t>
            </a:r>
          </a:p>
          <a:p>
            <a:r>
              <a:rPr lang="cs-CZ" dirty="0" smtClean="0"/>
              <a:t>možná jen reaktivní výtvory – snižují tenzi, jde o hru</a:t>
            </a:r>
          </a:p>
          <a:p>
            <a:r>
              <a:rPr lang="cs-CZ" dirty="0" smtClean="0"/>
              <a:t>symbolická hra je chudá, nebo úplně chybí, spíše mechanická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Přidružené symptomy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smyslové příznaky (hyper/hyposenzitivita) – zvuky, bolest → narušení adaptivity</a:t>
            </a:r>
          </a:p>
          <a:p>
            <a:r>
              <a:rPr lang="cs-CZ" dirty="0" smtClean="0"/>
              <a:t>poruchy pozornosti – hlavně sociálně řízené, ulpívá tam, kde má samo zájem</a:t>
            </a:r>
          </a:p>
          <a:p>
            <a:r>
              <a:rPr lang="cs-CZ" dirty="0" smtClean="0"/>
              <a:t>hyperaktivita</a:t>
            </a:r>
          </a:p>
          <a:p>
            <a:r>
              <a:rPr lang="cs-CZ" dirty="0" smtClean="0"/>
              <a:t>mentální retardace či neobvyklý kognitivní profil (až </a:t>
            </a:r>
            <a:r>
              <a:rPr lang="cs-CZ" dirty="0" err="1" smtClean="0"/>
              <a:t>savantismus</a:t>
            </a:r>
            <a:r>
              <a:rPr lang="cs-CZ" dirty="0" smtClean="0"/>
              <a:t>)</a:t>
            </a:r>
          </a:p>
          <a:p>
            <a:r>
              <a:rPr lang="cs-CZ" dirty="0" smtClean="0"/>
              <a:t>opoždění vývoje motoriky, dyspraxie</a:t>
            </a:r>
          </a:p>
          <a:p>
            <a:r>
              <a:rPr lang="cs-CZ" dirty="0" smtClean="0"/>
              <a:t>deprese</a:t>
            </a:r>
          </a:p>
          <a:p>
            <a:r>
              <a:rPr lang="cs-CZ" dirty="0" smtClean="0"/>
              <a:t>tiky</a:t>
            </a:r>
          </a:p>
          <a:p>
            <a:r>
              <a:rPr lang="cs-CZ" dirty="0" smtClean="0"/>
              <a:t>epilepsie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čím časnější, tím lepší</a:t>
            </a:r>
          </a:p>
          <a:p>
            <a:r>
              <a:rPr lang="cs-CZ" dirty="0" smtClean="0"/>
              <a:t>v raném dětství zachytíme dětský autismus, AS až později</a:t>
            </a:r>
          </a:p>
          <a:p>
            <a:r>
              <a:rPr lang="cs-CZ" dirty="0" smtClean="0"/>
              <a:t>raný </a:t>
            </a:r>
            <a:r>
              <a:rPr lang="cs-CZ" dirty="0" err="1" smtClean="0"/>
              <a:t>screening</a:t>
            </a:r>
            <a:r>
              <a:rPr lang="cs-CZ" dirty="0" smtClean="0"/>
              <a:t> u pediatra (18 a 24 měsíců) – zachytí děti, které potřebují pozornost, ale ne nutně s PAS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1835</TotalTime>
  <Words>1197</Words>
  <Application>Microsoft Office PowerPoint</Application>
  <PresentationFormat>Předvádění na obrazovce (4:3)</PresentationFormat>
  <Paragraphs>209</Paragraphs>
  <Slides>21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Arkýř</vt:lpstr>
      <vt:lpstr>Pervazivní vývojové poruchy</vt:lpstr>
      <vt:lpstr>Obsah</vt:lpstr>
      <vt:lpstr>Úvod</vt:lpstr>
      <vt:lpstr>Snímek 4</vt:lpstr>
      <vt:lpstr>Základní kritéria: kvalitativní porucha sociálních reciprokých interakcí</vt:lpstr>
      <vt:lpstr>   kvalitativní porucha komunikace</vt:lpstr>
      <vt:lpstr>inflexibilita myšlení a hry</vt:lpstr>
      <vt:lpstr>Přidružené symptomy</vt:lpstr>
      <vt:lpstr>Diagnostika</vt:lpstr>
      <vt:lpstr>Kognitivní teorie</vt:lpstr>
      <vt:lpstr>Narušení exekutivních funkcí</vt:lpstr>
      <vt:lpstr>Souvislosti s vývojem řeči</vt:lpstr>
      <vt:lpstr>Souvislosti s emočním vývojem</vt:lpstr>
      <vt:lpstr>Teorie intersubjektivity</vt:lpstr>
      <vt:lpstr>Vývoj</vt:lpstr>
      <vt:lpstr>Snímek 16</vt:lpstr>
      <vt:lpstr>Dětský autismus</vt:lpstr>
      <vt:lpstr>Atypický autismus</vt:lpstr>
      <vt:lpstr>Aspergerův syndrom</vt:lpstr>
      <vt:lpstr>Jiná dezintegrační porucha v dětství</vt:lpstr>
      <vt:lpstr>Rettův syndrom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Pervazivní vývojové poruchy</dc:title>
  <dc:creator>Jana Adámková</dc:creator>
  <cp:lastModifiedBy>Jana Adámková</cp:lastModifiedBy>
  <cp:revision>26</cp:revision>
  <dcterms:created xsi:type="dcterms:W3CDTF">2021-03-08T13:52:02Z</dcterms:created>
  <dcterms:modified xsi:type="dcterms:W3CDTF">2021-03-09T20:27:37Z</dcterms:modified>
</cp:coreProperties>
</file>