
<file path=[Content_Types].xml><?xml version="1.0" encoding="utf-8"?>
<Types xmlns="http://schemas.openxmlformats.org/package/2006/content-types">
  <Default Extension="gif" ContentType="image/gi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xml" ContentType="application/vnd.openxmlformats-officedocument.presentationml.notesSlide+xml"/>
  <Override PartName="/ppt/tags/tag7.xml" ContentType="application/vnd.openxmlformats-officedocument.presentationml.tags+xml"/>
  <Override PartName="/ppt/notesSlides/notesSlide2.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3.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57" r:id="rId3"/>
    <p:sldId id="258" r:id="rId4"/>
    <p:sldId id="259" r:id="rId5"/>
    <p:sldId id="264" r:id="rId6"/>
    <p:sldId id="265" r:id="rId7"/>
    <p:sldId id="275" r:id="rId8"/>
    <p:sldId id="272" r:id="rId9"/>
    <p:sldId id="273" r:id="rId10"/>
    <p:sldId id="266" r:id="rId11"/>
    <p:sldId id="289" r:id="rId12"/>
    <p:sldId id="262" r:id="rId13"/>
    <p:sldId id="267" r:id="rId14"/>
    <p:sldId id="276" r:id="rId15"/>
    <p:sldId id="290" r:id="rId16"/>
    <p:sldId id="279" r:id="rId17"/>
    <p:sldId id="280" r:id="rId18"/>
    <p:sldId id="281" r:id="rId19"/>
    <p:sldId id="282" r:id="rId20"/>
    <p:sldId id="283" r:id="rId21"/>
    <p:sldId id="284" r:id="rId22"/>
    <p:sldId id="285" r:id="rId23"/>
    <p:sldId id="286" r:id="rId24"/>
    <p:sldId id="292" r:id="rId25"/>
    <p:sldId id="293" r:id="rId26"/>
    <p:sldId id="294" r:id="rId27"/>
    <p:sldId id="287" r:id="rId28"/>
    <p:sldId id="288" r:id="rId29"/>
  </p:sldIdLst>
  <p:sldSz cx="12192000" cy="6858000"/>
  <p:notesSz cx="6858000" cy="9144000"/>
  <p:custDataLst>
    <p:tags r:id="rId31"/>
  </p:custDataLst>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CF079F-B98B-4B9B-892D-372C6D3D37EB}" type="datetimeFigureOut">
              <a:rPr lang="cs-CZ" smtClean="0"/>
              <a:t>26.02.2024</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C4E2A3-0475-49D8-A40D-21FA505AC12E}" type="slidenum">
              <a:rPr lang="cs-CZ" smtClean="0"/>
              <a:t>‹#›</a:t>
            </a:fld>
            <a:endParaRPr lang="cs-CZ"/>
          </a:p>
        </p:txBody>
      </p:sp>
    </p:spTree>
    <p:extLst>
      <p:ext uri="{BB962C8B-B14F-4D97-AF65-F5344CB8AC3E}">
        <p14:creationId xmlns:p14="http://schemas.microsoft.com/office/powerpoint/2010/main" val="27597821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031"/>
          <p:cNvSpPr>
            <a:spLocks noGrp="1" noChangeArrowheads="1"/>
          </p:cNvSpPr>
          <p:nvPr>
            <p:ph type="sldNum" sz="quarter" idx="5"/>
          </p:nvPr>
        </p:nvSpPr>
        <p:spPr>
          <a:noFill/>
        </p:spPr>
        <p:txBody>
          <a:bodyPr/>
          <a:lstStyle/>
          <a:p>
            <a:fld id="{2131DBFB-2C92-4E0C-97F3-1D0A1BA5E44B}" type="slidenum">
              <a:rPr lang="cs-CZ" smtClean="0"/>
              <a:pPr/>
              <a:t>5</a:t>
            </a:fld>
            <a:endParaRPr lang="cs-CZ"/>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w="9525"/>
        </p:spPr>
        <p:txBody>
          <a:bodyPr/>
          <a:lstStyle/>
          <a:p>
            <a:pPr eaLnBrk="1" hangingPunct="1"/>
            <a:endParaRPr lang="cs-CZ"/>
          </a:p>
        </p:txBody>
      </p:sp>
    </p:spTree>
    <p:extLst>
      <p:ext uri="{BB962C8B-B14F-4D97-AF65-F5344CB8AC3E}">
        <p14:creationId xmlns:p14="http://schemas.microsoft.com/office/powerpoint/2010/main" val="357808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031"/>
          <p:cNvSpPr>
            <a:spLocks noGrp="1" noChangeArrowheads="1"/>
          </p:cNvSpPr>
          <p:nvPr>
            <p:ph type="sldNum" sz="quarter" idx="5"/>
          </p:nvPr>
        </p:nvSpPr>
        <p:spPr>
          <a:noFill/>
        </p:spPr>
        <p:txBody>
          <a:bodyPr/>
          <a:lstStyle/>
          <a:p>
            <a:fld id="{9B1106B5-CAEE-4C5F-8D49-683936902BCB}" type="slidenum">
              <a:rPr lang="cs-CZ" smtClean="0"/>
              <a:pPr/>
              <a:t>6</a:t>
            </a:fld>
            <a:endParaRPr lang="cs-CZ"/>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w="9525"/>
        </p:spPr>
        <p:txBody>
          <a:bodyPr/>
          <a:lstStyle/>
          <a:p>
            <a:pPr eaLnBrk="1" hangingPunct="1"/>
            <a:endParaRPr lang="cs-CZ"/>
          </a:p>
        </p:txBody>
      </p:sp>
    </p:spTree>
    <p:extLst>
      <p:ext uri="{BB962C8B-B14F-4D97-AF65-F5344CB8AC3E}">
        <p14:creationId xmlns:p14="http://schemas.microsoft.com/office/powerpoint/2010/main" val="2547209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cs-CZ" altLang="cs-CZ"/>
          </a:p>
        </p:txBody>
      </p:sp>
      <p:sp>
        <p:nvSpPr>
          <p:cNvPr id="10244"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32B55AA-421B-493F-A721-E5AB34DE0BC0}" type="slidenum">
              <a:rPr lang="cs-CZ" altLang="cs-CZ"/>
              <a:pPr>
                <a:spcBef>
                  <a:spcPct val="0"/>
                </a:spcBef>
              </a:pPr>
              <a:t>25</a:t>
            </a:fld>
            <a:endParaRPr lang="cs-CZ" altLang="cs-CZ"/>
          </a:p>
        </p:txBody>
      </p:sp>
    </p:spTree>
    <p:extLst>
      <p:ext uri="{BB962C8B-B14F-4D97-AF65-F5344CB8AC3E}">
        <p14:creationId xmlns:p14="http://schemas.microsoft.com/office/powerpoint/2010/main" val="33443256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p:cNvSpPr>
            <a:spLocks noGrp="1"/>
          </p:cNvSpPr>
          <p:nvPr>
            <p:ph type="dt" sz="half" idx="10"/>
          </p:nvPr>
        </p:nvSpPr>
        <p:spPr/>
        <p:txBody>
          <a:bodyPr/>
          <a:lstStyle/>
          <a:p>
            <a:fld id="{079BB500-8F1D-402E-887B-B639BA805309}" type="datetimeFigureOut">
              <a:rPr lang="cs-CZ" smtClean="0"/>
              <a:t>26.02.2024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686693F6-B16E-4CBF-86BC-A367A7F9B467}" type="slidenum">
              <a:rPr lang="cs-CZ" smtClean="0"/>
              <a:t>‹#›</a:t>
            </a:fld>
            <a:endParaRPr lang="cs-CZ"/>
          </a:p>
        </p:txBody>
      </p:sp>
    </p:spTree>
    <p:extLst>
      <p:ext uri="{BB962C8B-B14F-4D97-AF65-F5344CB8AC3E}">
        <p14:creationId xmlns:p14="http://schemas.microsoft.com/office/powerpoint/2010/main" val="21747693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079BB500-8F1D-402E-887B-B639BA805309}" type="datetimeFigureOut">
              <a:rPr lang="cs-CZ" smtClean="0"/>
              <a:t>26.02.2024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686693F6-B16E-4CBF-86BC-A367A7F9B467}" type="slidenum">
              <a:rPr lang="cs-CZ" smtClean="0"/>
              <a:t>‹#›</a:t>
            </a:fld>
            <a:endParaRPr lang="cs-CZ"/>
          </a:p>
        </p:txBody>
      </p:sp>
    </p:spTree>
    <p:extLst>
      <p:ext uri="{BB962C8B-B14F-4D97-AF65-F5344CB8AC3E}">
        <p14:creationId xmlns:p14="http://schemas.microsoft.com/office/powerpoint/2010/main" val="35577128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079BB500-8F1D-402E-887B-B639BA805309}" type="datetimeFigureOut">
              <a:rPr lang="cs-CZ" smtClean="0"/>
              <a:t>26.02.2024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686693F6-B16E-4CBF-86BC-A367A7F9B467}" type="slidenum">
              <a:rPr lang="cs-CZ" smtClean="0"/>
              <a:t>‹#›</a:t>
            </a:fld>
            <a:endParaRPr lang="cs-CZ"/>
          </a:p>
        </p:txBody>
      </p:sp>
    </p:spTree>
    <p:extLst>
      <p:ext uri="{BB962C8B-B14F-4D97-AF65-F5344CB8AC3E}">
        <p14:creationId xmlns:p14="http://schemas.microsoft.com/office/powerpoint/2010/main" val="2223519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079BB500-8F1D-402E-887B-B639BA805309}" type="datetimeFigureOut">
              <a:rPr lang="cs-CZ" smtClean="0"/>
              <a:t>26.02.2024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686693F6-B16E-4CBF-86BC-A367A7F9B467}" type="slidenum">
              <a:rPr lang="cs-CZ" smtClean="0"/>
              <a:t>‹#›</a:t>
            </a:fld>
            <a:endParaRPr lang="cs-CZ"/>
          </a:p>
        </p:txBody>
      </p:sp>
    </p:spTree>
    <p:extLst>
      <p:ext uri="{BB962C8B-B14F-4D97-AF65-F5344CB8AC3E}">
        <p14:creationId xmlns:p14="http://schemas.microsoft.com/office/powerpoint/2010/main" val="10454993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Zástupný symbol pro datum 3"/>
          <p:cNvSpPr>
            <a:spLocks noGrp="1"/>
          </p:cNvSpPr>
          <p:nvPr>
            <p:ph type="dt" sz="half" idx="10"/>
          </p:nvPr>
        </p:nvSpPr>
        <p:spPr/>
        <p:txBody>
          <a:bodyPr/>
          <a:lstStyle/>
          <a:p>
            <a:fld id="{079BB500-8F1D-402E-887B-B639BA805309}" type="datetimeFigureOut">
              <a:rPr lang="cs-CZ" smtClean="0"/>
              <a:t>26.02.2024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686693F6-B16E-4CBF-86BC-A367A7F9B467}" type="slidenum">
              <a:rPr lang="cs-CZ" smtClean="0"/>
              <a:t>‹#›</a:t>
            </a:fld>
            <a:endParaRPr lang="cs-CZ"/>
          </a:p>
        </p:txBody>
      </p:sp>
    </p:spTree>
    <p:extLst>
      <p:ext uri="{BB962C8B-B14F-4D97-AF65-F5344CB8AC3E}">
        <p14:creationId xmlns:p14="http://schemas.microsoft.com/office/powerpoint/2010/main" val="19223890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838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72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079BB500-8F1D-402E-887B-B639BA805309}" type="datetimeFigureOut">
              <a:rPr lang="cs-CZ" smtClean="0"/>
              <a:t>26.02.2024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686693F6-B16E-4CBF-86BC-A367A7F9B467}" type="slidenum">
              <a:rPr lang="cs-CZ" smtClean="0"/>
              <a:t>‹#›</a:t>
            </a:fld>
            <a:endParaRPr lang="cs-CZ"/>
          </a:p>
        </p:txBody>
      </p:sp>
    </p:spTree>
    <p:extLst>
      <p:ext uri="{BB962C8B-B14F-4D97-AF65-F5344CB8AC3E}">
        <p14:creationId xmlns:p14="http://schemas.microsoft.com/office/powerpoint/2010/main" val="212193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079BB500-8F1D-402E-887B-B639BA805309}" type="datetimeFigureOut">
              <a:rPr lang="cs-CZ" smtClean="0"/>
              <a:t>26.02.2024</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686693F6-B16E-4CBF-86BC-A367A7F9B467}" type="slidenum">
              <a:rPr lang="cs-CZ" smtClean="0"/>
              <a:t>‹#›</a:t>
            </a:fld>
            <a:endParaRPr lang="cs-CZ"/>
          </a:p>
        </p:txBody>
      </p:sp>
    </p:spTree>
    <p:extLst>
      <p:ext uri="{BB962C8B-B14F-4D97-AF65-F5344CB8AC3E}">
        <p14:creationId xmlns:p14="http://schemas.microsoft.com/office/powerpoint/2010/main" val="31033518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079BB500-8F1D-402E-887B-B639BA805309}" type="datetimeFigureOut">
              <a:rPr lang="cs-CZ" smtClean="0"/>
              <a:t>26.02.2024</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686693F6-B16E-4CBF-86BC-A367A7F9B467}" type="slidenum">
              <a:rPr lang="cs-CZ" smtClean="0"/>
              <a:t>‹#›</a:t>
            </a:fld>
            <a:endParaRPr lang="cs-CZ"/>
          </a:p>
        </p:txBody>
      </p:sp>
    </p:spTree>
    <p:extLst>
      <p:ext uri="{BB962C8B-B14F-4D97-AF65-F5344CB8AC3E}">
        <p14:creationId xmlns:p14="http://schemas.microsoft.com/office/powerpoint/2010/main" val="1482671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079BB500-8F1D-402E-887B-B639BA805309}" type="datetimeFigureOut">
              <a:rPr lang="cs-CZ" smtClean="0"/>
              <a:t>26.02.2024</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686693F6-B16E-4CBF-86BC-A367A7F9B467}" type="slidenum">
              <a:rPr lang="cs-CZ" smtClean="0"/>
              <a:t>‹#›</a:t>
            </a:fld>
            <a:endParaRPr lang="cs-CZ"/>
          </a:p>
        </p:txBody>
      </p:sp>
    </p:spTree>
    <p:extLst>
      <p:ext uri="{BB962C8B-B14F-4D97-AF65-F5344CB8AC3E}">
        <p14:creationId xmlns:p14="http://schemas.microsoft.com/office/powerpoint/2010/main" val="38243640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079BB500-8F1D-402E-887B-B639BA805309}" type="datetimeFigureOut">
              <a:rPr lang="cs-CZ" smtClean="0"/>
              <a:t>26.02.2024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686693F6-B16E-4CBF-86BC-A367A7F9B467}" type="slidenum">
              <a:rPr lang="cs-CZ" smtClean="0"/>
              <a:t>‹#›</a:t>
            </a:fld>
            <a:endParaRPr lang="cs-CZ"/>
          </a:p>
        </p:txBody>
      </p:sp>
    </p:spTree>
    <p:extLst>
      <p:ext uri="{BB962C8B-B14F-4D97-AF65-F5344CB8AC3E}">
        <p14:creationId xmlns:p14="http://schemas.microsoft.com/office/powerpoint/2010/main" val="10189536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079BB500-8F1D-402E-887B-B639BA805309}" type="datetimeFigureOut">
              <a:rPr lang="cs-CZ" smtClean="0"/>
              <a:t>26.02.2024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686693F6-B16E-4CBF-86BC-A367A7F9B467}" type="slidenum">
              <a:rPr lang="cs-CZ" smtClean="0"/>
              <a:t>‹#›</a:t>
            </a:fld>
            <a:endParaRPr lang="cs-CZ"/>
          </a:p>
        </p:txBody>
      </p:sp>
    </p:spTree>
    <p:extLst>
      <p:ext uri="{BB962C8B-B14F-4D97-AF65-F5344CB8AC3E}">
        <p14:creationId xmlns:p14="http://schemas.microsoft.com/office/powerpoint/2010/main" val="3162340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9BB500-8F1D-402E-887B-B639BA805309}" type="datetimeFigureOut">
              <a:rPr lang="cs-CZ" smtClean="0"/>
              <a:t>26.02.2024</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6693F6-B16E-4CBF-86BC-A367A7F9B467}" type="slidenum">
              <a:rPr lang="cs-CZ" smtClean="0"/>
              <a:t>‹#›</a:t>
            </a:fld>
            <a:endParaRPr lang="cs-CZ"/>
          </a:p>
        </p:txBody>
      </p:sp>
    </p:spTree>
    <p:extLst>
      <p:ext uri="{BB962C8B-B14F-4D97-AF65-F5344CB8AC3E}">
        <p14:creationId xmlns:p14="http://schemas.microsoft.com/office/powerpoint/2010/main" val="29673723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6.xml"/><Relationship Id="rId4" Type="http://schemas.openxmlformats.org/officeDocument/2006/relationships/image" Target="../media/image7.jpe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image" Target="../media/image3.jpeg"/><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normAutofit/>
          </a:bodyPr>
          <a:lstStyle/>
          <a:p>
            <a:r>
              <a:rPr lang="cs-CZ" dirty="0"/>
              <a:t>Tělo – stroj</a:t>
            </a:r>
            <a:br>
              <a:rPr lang="cs-CZ" dirty="0"/>
            </a:br>
            <a:br>
              <a:rPr lang="cs-CZ" sz="1000" dirty="0"/>
            </a:br>
            <a:endParaRPr lang="cs-CZ" sz="3400" dirty="0"/>
          </a:p>
        </p:txBody>
      </p:sp>
      <p:sp>
        <p:nvSpPr>
          <p:cNvPr id="3" name="Podnadpis 2"/>
          <p:cNvSpPr>
            <a:spLocks noGrp="1"/>
          </p:cNvSpPr>
          <p:nvPr>
            <p:ph type="subTitle" idx="1"/>
          </p:nvPr>
        </p:nvSpPr>
        <p:spPr>
          <a:xfrm>
            <a:off x="1524000" y="4153988"/>
            <a:ext cx="9144000" cy="1103811"/>
          </a:xfrm>
        </p:spPr>
        <p:txBody>
          <a:bodyPr/>
          <a:lstStyle/>
          <a:p>
            <a:r>
              <a:rPr lang="cs-CZ" dirty="0"/>
              <a:t>Klíčové metafory evropské modernity</a:t>
            </a:r>
          </a:p>
          <a:p>
            <a:r>
              <a:rPr lang="cs-CZ" dirty="0"/>
              <a:t>26. 2. 2024</a:t>
            </a:r>
          </a:p>
          <a:p>
            <a:endParaRPr lang="cs-CZ" dirty="0"/>
          </a:p>
        </p:txBody>
      </p:sp>
    </p:spTree>
    <p:custDataLst>
      <p:tags r:id="rId1"/>
    </p:custDataLst>
    <p:extLst>
      <p:ext uri="{BB962C8B-B14F-4D97-AF65-F5344CB8AC3E}">
        <p14:creationId xmlns:p14="http://schemas.microsoft.com/office/powerpoint/2010/main" val="31792093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a:t>Le </a:t>
            </a:r>
            <a:r>
              <a:rPr lang="cs-CZ" dirty="0" err="1"/>
              <a:t>corps</a:t>
            </a:r>
            <a:r>
              <a:rPr lang="cs-CZ" dirty="0"/>
              <a:t> - </a:t>
            </a:r>
            <a:r>
              <a:rPr lang="cs-CZ" dirty="0" err="1"/>
              <a:t>machine</a:t>
            </a:r>
            <a:endParaRPr lang="cs-CZ" dirty="0"/>
          </a:p>
        </p:txBody>
      </p:sp>
      <p:pic>
        <p:nvPicPr>
          <p:cNvPr id="4" name="Zástupný symbol pro obsah 3" descr="Descartes L´Homme.gif"/>
          <p:cNvPicPr>
            <a:picLocks noGrp="1" noChangeAspect="1"/>
          </p:cNvPicPr>
          <p:nvPr>
            <p:ph idx="1"/>
          </p:nvPr>
        </p:nvPicPr>
        <p:blipFill>
          <a:blip r:embed="rId3" cstate="print"/>
          <a:stretch>
            <a:fillRect/>
          </a:stretch>
        </p:blipFill>
        <p:spPr>
          <a:xfrm>
            <a:off x="838200" y="1523648"/>
            <a:ext cx="5040560" cy="5040560"/>
          </a:xfrm>
        </p:spPr>
      </p:pic>
      <p:sp>
        <p:nvSpPr>
          <p:cNvPr id="5" name="TextovéPole 4"/>
          <p:cNvSpPr txBox="1"/>
          <p:nvPr/>
        </p:nvSpPr>
        <p:spPr>
          <a:xfrm>
            <a:off x="6168008" y="1700808"/>
            <a:ext cx="3744416" cy="3785652"/>
          </a:xfrm>
          <a:prstGeom prst="rect">
            <a:avLst/>
          </a:prstGeom>
          <a:noFill/>
        </p:spPr>
        <p:txBody>
          <a:bodyPr wrap="square" rtlCol="0">
            <a:spAutoFit/>
          </a:bodyPr>
          <a:lstStyle/>
          <a:p>
            <a:r>
              <a:rPr lang="cs-CZ" dirty="0"/>
              <a:t>Zobrazení nervu, který je na jedné straně stimulován plamenem. Na druhé straně je vlákno zavěšeno v mozku, takže </a:t>
            </a:r>
            <a:r>
              <a:rPr lang="cs-CZ" dirty="0" err="1"/>
              <a:t>potažením</a:t>
            </a:r>
            <a:r>
              <a:rPr lang="cs-CZ" dirty="0"/>
              <a:t> vlákna vzniká mechanická stimulace konkrétní mozkové tkáně, která je podle Descarta uzpůsobena k tomu, abychom pocítili teplo, případně bolest či jiný vjem. </a:t>
            </a:r>
          </a:p>
          <a:p>
            <a:endParaRPr lang="cs-CZ" sz="2600" dirty="0"/>
          </a:p>
          <a:p>
            <a:r>
              <a:rPr lang="cs-CZ" sz="2600" dirty="0"/>
              <a:t>Descartes, </a:t>
            </a:r>
            <a:r>
              <a:rPr lang="cs-CZ" sz="2600" i="1" dirty="0"/>
              <a:t>Svět,</a:t>
            </a:r>
            <a:r>
              <a:rPr lang="cs-CZ" sz="2600" dirty="0"/>
              <a:t> </a:t>
            </a:r>
          </a:p>
          <a:p>
            <a:r>
              <a:rPr lang="cs-CZ" sz="2600" dirty="0"/>
              <a:t>kap.</a:t>
            </a:r>
            <a:r>
              <a:rPr lang="cs-CZ" sz="2600" i="1" dirty="0"/>
              <a:t> </a:t>
            </a:r>
            <a:r>
              <a:rPr lang="cs-CZ" sz="2600" dirty="0"/>
              <a:t>„O člověku“</a:t>
            </a:r>
          </a:p>
        </p:txBody>
      </p:sp>
    </p:spTree>
    <p:custDataLst>
      <p:tags r:id="rId1"/>
    </p:custDataLst>
    <p:extLst>
      <p:ext uri="{BB962C8B-B14F-4D97-AF65-F5344CB8AC3E}">
        <p14:creationId xmlns:p14="http://schemas.microsoft.com/office/powerpoint/2010/main" val="18855170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Materialismus 18. století - Julien </a:t>
            </a:r>
            <a:r>
              <a:rPr lang="cs-CZ" dirty="0" err="1"/>
              <a:t>Offray</a:t>
            </a:r>
            <a:r>
              <a:rPr lang="cs-CZ" dirty="0"/>
              <a:t> de La </a:t>
            </a:r>
            <a:r>
              <a:rPr lang="cs-CZ" dirty="0" err="1"/>
              <a:t>Mettrie</a:t>
            </a:r>
            <a:r>
              <a:rPr lang="cs-CZ" dirty="0"/>
              <a:t>, Diderot aj.</a:t>
            </a:r>
          </a:p>
        </p:txBody>
      </p:sp>
      <p:sp>
        <p:nvSpPr>
          <p:cNvPr id="3" name="Zástupný symbol pro obsah 2"/>
          <p:cNvSpPr>
            <a:spLocks noGrp="1"/>
          </p:cNvSpPr>
          <p:nvPr>
            <p:ph idx="1"/>
          </p:nvPr>
        </p:nvSpPr>
        <p:spPr/>
        <p:txBody>
          <a:bodyPr/>
          <a:lstStyle/>
          <a:p>
            <a:r>
              <a:rPr lang="cs-CZ" dirty="0"/>
              <a:t>Člověk jako stroj, „který sám natahuje své pružiny“</a:t>
            </a:r>
          </a:p>
          <a:p>
            <a:r>
              <a:rPr lang="cs-CZ" dirty="0"/>
              <a:t>Hlavní pružinou v takové soustavě je pak duše, kterou se snaží vysvětlit materialisticky, metaforou pružiny: </a:t>
            </a:r>
          </a:p>
          <a:p>
            <a:r>
              <a:rPr lang="cs-CZ" dirty="0"/>
              <a:t>„Je však jedna [pružina], ještě jemnější a podivuhodnější, která je všechny [ostatní pružiny] ponouká. Je zdrojem všeho cítění, všech našich radostí, všech našich utrpení, všech našich myšlenek – (..) duše.“ </a:t>
            </a:r>
          </a:p>
          <a:p>
            <a:pPr marL="457200" lvl="1" indent="0">
              <a:buNone/>
            </a:pPr>
            <a:r>
              <a:rPr lang="cs-CZ" dirty="0"/>
              <a:t>	</a:t>
            </a:r>
            <a:r>
              <a:rPr lang="cs-CZ" sz="1600" dirty="0"/>
              <a:t>(Julien </a:t>
            </a:r>
            <a:r>
              <a:rPr lang="cs-CZ" sz="1600" dirty="0" err="1"/>
              <a:t>Offray</a:t>
            </a:r>
            <a:r>
              <a:rPr lang="cs-CZ" sz="1600" dirty="0"/>
              <a:t> de La </a:t>
            </a:r>
            <a:r>
              <a:rPr lang="cs-CZ" sz="1600" dirty="0" err="1"/>
              <a:t>Mettrie</a:t>
            </a:r>
            <a:r>
              <a:rPr lang="cs-CZ" sz="1600" dirty="0"/>
              <a:t>, </a:t>
            </a:r>
            <a:r>
              <a:rPr lang="cs-CZ" sz="1600" i="1" dirty="0"/>
              <a:t>Člověk stroj</a:t>
            </a:r>
            <a:r>
              <a:rPr lang="cs-CZ" sz="1600" dirty="0"/>
              <a:t>, Nakladatelství Československé akademie věd, Praha 1958: s. 76)</a:t>
            </a:r>
          </a:p>
          <a:p>
            <a:endParaRPr lang="cs-CZ" dirty="0"/>
          </a:p>
        </p:txBody>
      </p:sp>
    </p:spTree>
    <p:custDataLst>
      <p:tags r:id="rId1"/>
    </p:custDataLst>
    <p:extLst>
      <p:ext uri="{BB962C8B-B14F-4D97-AF65-F5344CB8AC3E}">
        <p14:creationId xmlns:p14="http://schemas.microsoft.com/office/powerpoint/2010/main" val="18749001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a:t>Tělo-stroj v dnešní biologii</a:t>
            </a:r>
          </a:p>
        </p:txBody>
      </p:sp>
      <p:sp>
        <p:nvSpPr>
          <p:cNvPr id="3" name="Zástupný symbol pro obsah 2"/>
          <p:cNvSpPr>
            <a:spLocks noGrp="1"/>
          </p:cNvSpPr>
          <p:nvPr>
            <p:ph idx="1"/>
          </p:nvPr>
        </p:nvSpPr>
        <p:spPr/>
        <p:txBody>
          <a:bodyPr>
            <a:normAutofit lnSpcReduction="10000"/>
          </a:bodyPr>
          <a:lstStyle/>
          <a:p>
            <a:pPr marL="0" indent="0">
              <a:buNone/>
            </a:pPr>
            <a:r>
              <a:rPr lang="cs-CZ" b="1" dirty="0"/>
              <a:t>Genetika: </a:t>
            </a:r>
          </a:p>
          <a:p>
            <a:r>
              <a:rPr lang="cs-CZ" dirty="0"/>
              <a:t>Jsme „nejkomplikovanější a nejdokonalejší stroj v poznaném vesmíru.“ „Každý z nás je stroj, jenže mnohem komplikovanější než letadlo.“ (R. Dawkins, </a:t>
            </a:r>
            <a:r>
              <a:rPr lang="cs-CZ" i="1" dirty="0"/>
              <a:t>Slepý hodinář</a:t>
            </a:r>
            <a:r>
              <a:rPr lang="cs-CZ" dirty="0"/>
              <a:t>, Praha-Litomyšl, str. 17)</a:t>
            </a:r>
          </a:p>
          <a:p>
            <a:r>
              <a:rPr lang="cs-CZ" dirty="0"/>
              <a:t>„Jsme nástroji na přežití – robotickými vehikly slepě naprogramovanými k uchování sobeckých molekul známých jako geny.“ (R. Dawkins, </a:t>
            </a:r>
            <a:r>
              <a:rPr lang="cs-CZ" i="1" dirty="0"/>
              <a:t>Sobecký gen</a:t>
            </a:r>
            <a:r>
              <a:rPr lang="cs-CZ" dirty="0"/>
              <a:t>, předmluva z roku 1976, Praha 1998). </a:t>
            </a:r>
          </a:p>
          <a:p>
            <a:r>
              <a:rPr lang="cs-CZ" dirty="0"/>
              <a:t>Tělo je „složitá věc složená z mnoha částí. Abyste je pochopily, musíte fyzikální zákony aplikovat na jeho části, nikoli na celek. Chování těla pak vzniká jako důsledek interakce mezi jeho částmi.“ (</a:t>
            </a:r>
            <a:r>
              <a:rPr lang="cs-CZ" i="1" dirty="0"/>
              <a:t>Slepý hodinář</a:t>
            </a:r>
            <a:r>
              <a:rPr lang="cs-CZ" dirty="0"/>
              <a:t>, s. 25)</a:t>
            </a:r>
          </a:p>
          <a:p>
            <a:endParaRPr lang="cs-CZ" dirty="0"/>
          </a:p>
        </p:txBody>
      </p:sp>
    </p:spTree>
    <p:custDataLst>
      <p:tags r:id="rId1"/>
    </p:custDataLst>
    <p:extLst>
      <p:ext uri="{BB962C8B-B14F-4D97-AF65-F5344CB8AC3E}">
        <p14:creationId xmlns:p14="http://schemas.microsoft.com/office/powerpoint/2010/main" val="27289648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a:t>Tělo-stroj v dnešní biologii</a:t>
            </a:r>
          </a:p>
        </p:txBody>
      </p:sp>
      <p:sp>
        <p:nvSpPr>
          <p:cNvPr id="3" name="Zástupný symbol pro obsah 2"/>
          <p:cNvSpPr>
            <a:spLocks noGrp="1"/>
          </p:cNvSpPr>
          <p:nvPr>
            <p:ph idx="1"/>
          </p:nvPr>
        </p:nvSpPr>
        <p:spPr/>
        <p:txBody>
          <a:bodyPr>
            <a:normAutofit/>
          </a:bodyPr>
          <a:lstStyle/>
          <a:p>
            <a:pPr marL="0" indent="0">
              <a:buNone/>
            </a:pPr>
            <a:r>
              <a:rPr lang="cs-CZ" b="1" dirty="0"/>
              <a:t>Molekulární biologie</a:t>
            </a:r>
            <a:endParaRPr lang="cs-CZ" dirty="0"/>
          </a:p>
          <a:p>
            <a:r>
              <a:rPr lang="cs-CZ" dirty="0" err="1"/>
              <a:t>Bruce</a:t>
            </a:r>
            <a:r>
              <a:rPr lang="cs-CZ" dirty="0"/>
              <a:t> </a:t>
            </a:r>
            <a:r>
              <a:rPr lang="cs-CZ" dirty="0" err="1"/>
              <a:t>Alberts</a:t>
            </a:r>
            <a:r>
              <a:rPr lang="cs-CZ" dirty="0"/>
              <a:t> se také drží mechanistické metafory a redukcionistického paradigmatu při výkladu života: </a:t>
            </a:r>
          </a:p>
          <a:p>
            <a:r>
              <a:rPr lang="cs-CZ" dirty="0"/>
              <a:t>„Buňky jsou základními jednotkami života, a je to právě buněčná biologie, ke které se musíme obrátit pro odpověď na otázku, co je život a jak funguje.“ (</a:t>
            </a:r>
            <a:r>
              <a:rPr lang="cs-CZ" dirty="0" err="1"/>
              <a:t>Alberts</a:t>
            </a:r>
            <a:r>
              <a:rPr lang="cs-CZ" dirty="0"/>
              <a:t> et al., </a:t>
            </a:r>
            <a:r>
              <a:rPr lang="cs-CZ" i="1" dirty="0"/>
              <a:t>Základy buněčné biologie</a:t>
            </a:r>
            <a:r>
              <a:rPr lang="cs-CZ" dirty="0"/>
              <a:t>, 1. kapitola). </a:t>
            </a:r>
          </a:p>
          <a:p>
            <a:r>
              <a:rPr lang="cs-CZ" dirty="0"/>
              <a:t>Jediný výklad toho, co je život, nám poskytne buněčná biologie. </a:t>
            </a:r>
          </a:p>
          <a:p>
            <a:endParaRPr lang="cs-CZ" dirty="0"/>
          </a:p>
        </p:txBody>
      </p:sp>
    </p:spTree>
    <p:custDataLst>
      <p:tags r:id="rId1"/>
    </p:custDataLst>
    <p:extLst>
      <p:ext uri="{BB962C8B-B14F-4D97-AF65-F5344CB8AC3E}">
        <p14:creationId xmlns:p14="http://schemas.microsoft.com/office/powerpoint/2010/main" val="16730358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ctr"/>
            <a:r>
              <a:rPr lang="cs-CZ" sz="4000" b="1" dirty="0"/>
              <a:t>Rekapitulace 1. části: </a:t>
            </a:r>
            <a:br>
              <a:rPr lang="cs-CZ" sz="4000" dirty="0"/>
            </a:br>
            <a:r>
              <a:rPr lang="cs-CZ" sz="4000" dirty="0"/>
              <a:t>Tělo jako anatomicko-metafyzická metafora</a:t>
            </a:r>
          </a:p>
        </p:txBody>
      </p:sp>
      <p:sp>
        <p:nvSpPr>
          <p:cNvPr id="3" name="Zástupný symbol pro obsah 2"/>
          <p:cNvSpPr>
            <a:spLocks noGrp="1"/>
          </p:cNvSpPr>
          <p:nvPr>
            <p:ph idx="1"/>
          </p:nvPr>
        </p:nvSpPr>
        <p:spPr/>
        <p:txBody>
          <a:bodyPr>
            <a:normAutofit lnSpcReduction="10000"/>
          </a:bodyPr>
          <a:lstStyle/>
          <a:p>
            <a:pPr>
              <a:lnSpc>
                <a:spcPct val="100000"/>
              </a:lnSpc>
            </a:pPr>
            <a:r>
              <a:rPr lang="cs-CZ" dirty="0"/>
              <a:t>Není rozdílu mezi organismem a mechanismem</a:t>
            </a:r>
          </a:p>
          <a:p>
            <a:pPr>
              <a:lnSpc>
                <a:spcPct val="100000"/>
              </a:lnSpc>
            </a:pPr>
            <a:r>
              <a:rPr lang="cs-CZ" dirty="0"/>
              <a:t>Všechny pohyby a funkce těla je třeba vysvětlit jako důsledek čistě kauzálních vztahů mezi jednotlivými části, z nichž se tělo skládá</a:t>
            </a:r>
          </a:p>
          <a:p>
            <a:pPr>
              <a:lnSpc>
                <a:spcPct val="100000"/>
              </a:lnSpc>
            </a:pPr>
            <a:r>
              <a:rPr lang="cs-CZ" dirty="0" err="1"/>
              <a:t>Corps-machine</a:t>
            </a:r>
            <a:r>
              <a:rPr lang="cs-CZ" dirty="0"/>
              <a:t> (Descartes): tělo jako hydraulický mechanismus, v jehož trubicích probíhá neustálá výměna tekutin a v nichž jsou rozváděny živiny z trávícího ústrojí do celého těla.</a:t>
            </a:r>
          </a:p>
          <a:p>
            <a:pPr>
              <a:lnSpc>
                <a:spcPct val="100000"/>
              </a:lnSpc>
            </a:pPr>
            <a:endParaRPr lang="cs-CZ" dirty="0"/>
          </a:p>
          <a:p>
            <a:pPr>
              <a:lnSpc>
                <a:spcPct val="100000"/>
              </a:lnSpc>
            </a:pPr>
            <a:r>
              <a:rPr lang="cs-CZ" dirty="0"/>
              <a:t>Nepopiratelný pokrok v medicíně oproti renesanční „teorii šťáv“ a harmonických poměrů mezi nimi.</a:t>
            </a:r>
          </a:p>
        </p:txBody>
      </p:sp>
    </p:spTree>
    <p:custDataLst>
      <p:tags r:id="rId1"/>
    </p:custDataLst>
    <p:extLst>
      <p:ext uri="{BB962C8B-B14F-4D97-AF65-F5344CB8AC3E}">
        <p14:creationId xmlns:p14="http://schemas.microsoft.com/office/powerpoint/2010/main" val="19437760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69966" y="365125"/>
            <a:ext cx="11922034" cy="1325563"/>
          </a:xfrm>
        </p:spPr>
        <p:txBody>
          <a:bodyPr>
            <a:normAutofit/>
          </a:bodyPr>
          <a:lstStyle/>
          <a:p>
            <a:pPr algn="ctr"/>
            <a:r>
              <a:rPr lang="cs-CZ" sz="3600" b="1" dirty="0"/>
              <a:t>Kritická reflexe 1. části: </a:t>
            </a:r>
            <a:br>
              <a:rPr lang="cs-CZ" sz="3600" b="1" dirty="0"/>
            </a:br>
            <a:r>
              <a:rPr lang="cs-CZ" sz="3600" dirty="0"/>
              <a:t>Liší se živé tělo od stroje jen co do stupně komplexity? </a:t>
            </a:r>
          </a:p>
        </p:txBody>
      </p:sp>
      <p:sp>
        <p:nvSpPr>
          <p:cNvPr id="3" name="Zástupný symbol pro obsah 2"/>
          <p:cNvSpPr>
            <a:spLocks noGrp="1"/>
          </p:cNvSpPr>
          <p:nvPr>
            <p:ph idx="1"/>
          </p:nvPr>
        </p:nvSpPr>
        <p:spPr/>
        <p:txBody>
          <a:bodyPr>
            <a:normAutofit/>
          </a:bodyPr>
          <a:lstStyle/>
          <a:p>
            <a:pPr>
              <a:lnSpc>
                <a:spcPct val="120000"/>
              </a:lnSpc>
              <a:buFontTx/>
              <a:buChar char="-"/>
            </a:pPr>
            <a:r>
              <a:rPr lang="cs-CZ" dirty="0"/>
              <a:t>spontánní regenerace poškozených tkání </a:t>
            </a:r>
          </a:p>
          <a:p>
            <a:pPr>
              <a:lnSpc>
                <a:spcPct val="120000"/>
              </a:lnSpc>
              <a:buFontTx/>
              <a:buChar char="-"/>
            </a:pPr>
            <a:r>
              <a:rPr lang="cs-CZ" dirty="0"/>
              <a:t>problém ireversibility přírodních procesů</a:t>
            </a:r>
          </a:p>
          <a:p>
            <a:pPr>
              <a:lnSpc>
                <a:spcPct val="120000"/>
              </a:lnSpc>
              <a:buFontTx/>
              <a:buChar char="-"/>
            </a:pPr>
            <a:r>
              <a:rPr lang="cs-CZ" dirty="0"/>
              <a:t>problém účelu, kterým je každá živá bytost sama pro sebe</a:t>
            </a:r>
          </a:p>
          <a:p>
            <a:pPr marL="0" indent="0">
              <a:lnSpc>
                <a:spcPct val="120000"/>
              </a:lnSpc>
              <a:buNone/>
            </a:pPr>
            <a:r>
              <a:rPr lang="cs-CZ" dirty="0"/>
              <a:t>- nemoc: pouze živé tělo může onemocnět (snižuje se jeho schopnost jednat a následovat vlastní cíle), mechanické těleso nezná rozdílu mezi zdravím a nemocí</a:t>
            </a:r>
          </a:p>
          <a:p>
            <a:endParaRPr lang="cs-CZ" dirty="0"/>
          </a:p>
        </p:txBody>
      </p:sp>
    </p:spTree>
    <p:custDataLst>
      <p:tags r:id="rId1"/>
    </p:custDataLst>
    <p:extLst>
      <p:ext uri="{BB962C8B-B14F-4D97-AF65-F5344CB8AC3E}">
        <p14:creationId xmlns:p14="http://schemas.microsoft.com/office/powerpoint/2010/main" val="207156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18309" y="365125"/>
            <a:ext cx="10735491" cy="1325563"/>
          </a:xfrm>
        </p:spPr>
        <p:txBody>
          <a:bodyPr>
            <a:normAutofit/>
          </a:bodyPr>
          <a:lstStyle/>
          <a:p>
            <a:pPr algn="ctr"/>
            <a:r>
              <a:rPr lang="cs-CZ" sz="3800" dirty="0"/>
              <a:t>2. část: Tělo-stroj jako </a:t>
            </a:r>
            <a:r>
              <a:rPr lang="cs-CZ" sz="3800" dirty="0" err="1"/>
              <a:t>technicko-politická</a:t>
            </a:r>
            <a:r>
              <a:rPr lang="cs-CZ" sz="3800" dirty="0"/>
              <a:t> metafora</a:t>
            </a:r>
          </a:p>
        </p:txBody>
      </p:sp>
      <p:sp>
        <p:nvSpPr>
          <p:cNvPr id="3" name="Zástupný symbol pro obsah 2"/>
          <p:cNvSpPr>
            <a:spLocks noGrp="1"/>
          </p:cNvSpPr>
          <p:nvPr>
            <p:ph idx="1"/>
          </p:nvPr>
        </p:nvSpPr>
        <p:spPr/>
        <p:txBody>
          <a:bodyPr>
            <a:normAutofit/>
          </a:bodyPr>
          <a:lstStyle/>
          <a:p>
            <a:r>
              <a:rPr lang="cs-CZ" dirty="0"/>
              <a:t>V novověku a osvícenství je věnována velká pozornost tělu, jímž lze manipulovat, jež se cvičí, jež poslouchá na povel, jehož síly se rozmnožují. </a:t>
            </a:r>
          </a:p>
          <a:p>
            <a:r>
              <a:rPr lang="cs-CZ" dirty="0"/>
              <a:t>tělo je uvedeno do stavu poslušnosti-užitečnosti, stává se manipulovatelnou jednotkou v rámci celkového těla společnosti. </a:t>
            </a:r>
          </a:p>
          <a:p>
            <a:endParaRPr lang="cs-CZ" dirty="0"/>
          </a:p>
          <a:p>
            <a:pPr marL="0" indent="0">
              <a:buNone/>
            </a:pPr>
            <a:r>
              <a:rPr lang="cs-CZ" dirty="0"/>
              <a:t>-&gt; mechanický výklad fungování těla umožňuje jeho účinnější podřízení a využití. </a:t>
            </a:r>
          </a:p>
          <a:p>
            <a:r>
              <a:rPr lang="cs-CZ" dirty="0"/>
              <a:t>Viz M. Foucault, </a:t>
            </a:r>
            <a:r>
              <a:rPr lang="cs-CZ" i="1" dirty="0"/>
              <a:t>Dohlížet a trestat </a:t>
            </a:r>
            <a:r>
              <a:rPr lang="cs-CZ" dirty="0"/>
              <a:t>(1975)</a:t>
            </a:r>
          </a:p>
        </p:txBody>
      </p:sp>
    </p:spTree>
    <p:custDataLst>
      <p:tags r:id="rId1"/>
    </p:custDataLst>
    <p:extLst>
      <p:ext uri="{BB962C8B-B14F-4D97-AF65-F5344CB8AC3E}">
        <p14:creationId xmlns:p14="http://schemas.microsoft.com/office/powerpoint/2010/main" val="41587110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a:t>Voják-stroj v době osvícenství</a:t>
            </a:r>
          </a:p>
        </p:txBody>
      </p:sp>
      <p:sp>
        <p:nvSpPr>
          <p:cNvPr id="3" name="Zástupný symbol pro obsah 2"/>
          <p:cNvSpPr>
            <a:spLocks noGrp="1"/>
          </p:cNvSpPr>
          <p:nvPr>
            <p:ph idx="1"/>
          </p:nvPr>
        </p:nvSpPr>
        <p:spPr/>
        <p:txBody>
          <a:bodyPr>
            <a:normAutofit/>
          </a:bodyPr>
          <a:lstStyle/>
          <a:p>
            <a:pPr>
              <a:lnSpc>
                <a:spcPct val="100000"/>
              </a:lnSpc>
            </a:pPr>
            <a:r>
              <a:rPr lang="cs-CZ" sz="3000" dirty="0"/>
              <a:t>Od pol. 18. století : voják se stává věcí, která se </a:t>
            </a:r>
            <a:r>
              <a:rPr lang="cs-CZ" sz="3000" u="sng" dirty="0"/>
              <a:t>vyrábí. </a:t>
            </a:r>
          </a:p>
          <a:p>
            <a:pPr>
              <a:lnSpc>
                <a:spcPct val="100000"/>
              </a:lnSpc>
            </a:pPr>
            <a:endParaRPr lang="cs-CZ" sz="3000" u="sng" dirty="0"/>
          </a:p>
          <a:p>
            <a:pPr>
              <a:lnSpc>
                <a:spcPct val="100000"/>
              </a:lnSpc>
            </a:pPr>
            <a:r>
              <a:rPr lang="cs-CZ" sz="3000" dirty="0"/>
              <a:t>Ortopedická </a:t>
            </a:r>
            <a:r>
              <a:rPr lang="cs-CZ" sz="3000" dirty="0" err="1"/>
              <a:t>disciplinace</a:t>
            </a:r>
            <a:r>
              <a:rPr lang="cs-CZ" sz="3000" dirty="0"/>
              <a:t>: </a:t>
            </a:r>
          </a:p>
          <a:p>
            <a:pPr lvl="1">
              <a:lnSpc>
                <a:spcPct val="100000"/>
              </a:lnSpc>
            </a:pPr>
            <a:endParaRPr lang="cs-CZ" sz="3000" dirty="0"/>
          </a:p>
          <a:p>
            <a:pPr lvl="1">
              <a:lnSpc>
                <a:spcPct val="100000"/>
              </a:lnSpc>
            </a:pPr>
            <a:r>
              <a:rPr lang="cs-CZ" sz="3000" dirty="0"/>
              <a:t>podrobení jednotlivých částí těla za cílem dosáhnout poslušnosti celku</a:t>
            </a:r>
          </a:p>
          <a:p>
            <a:pPr lvl="1">
              <a:lnSpc>
                <a:spcPct val="100000"/>
              </a:lnSpc>
            </a:pPr>
            <a:r>
              <a:rPr lang="cs-CZ" sz="3000" dirty="0"/>
              <a:t>Rozložení vojáka na </a:t>
            </a:r>
            <a:r>
              <a:rPr lang="cs-CZ" sz="3000" dirty="0" err="1"/>
              <a:t>prvo</a:t>
            </a:r>
            <a:r>
              <a:rPr lang="cs-CZ" sz="3000" dirty="0"/>
              <a:t>-součástky a jeho nové složení. </a:t>
            </a:r>
            <a:endParaRPr lang="cs-CZ" sz="3000" b="1" dirty="0"/>
          </a:p>
          <a:p>
            <a:endParaRPr lang="cs-CZ" sz="3000" b="1" dirty="0"/>
          </a:p>
        </p:txBody>
      </p:sp>
    </p:spTree>
    <p:custDataLst>
      <p:tags r:id="rId1"/>
    </p:custDataLst>
    <p:extLst>
      <p:ext uri="{BB962C8B-B14F-4D97-AF65-F5344CB8AC3E}">
        <p14:creationId xmlns:p14="http://schemas.microsoft.com/office/powerpoint/2010/main" val="38341642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a:t>Tělo-stroj = tělo-nástroj = tělo-zbraň</a:t>
            </a:r>
          </a:p>
        </p:txBody>
      </p:sp>
      <p:sp>
        <p:nvSpPr>
          <p:cNvPr id="3" name="Zástupný symbol pro obsah 2"/>
          <p:cNvSpPr>
            <a:spLocks noGrp="1"/>
          </p:cNvSpPr>
          <p:nvPr>
            <p:ph idx="1"/>
          </p:nvPr>
        </p:nvSpPr>
        <p:spPr>
          <a:xfrm>
            <a:off x="838200" y="1825625"/>
            <a:ext cx="10515600" cy="4611034"/>
          </a:xfrm>
        </p:spPr>
        <p:txBody>
          <a:bodyPr>
            <a:normAutofit fontScale="92500" lnSpcReduction="10000"/>
          </a:bodyPr>
          <a:lstStyle/>
          <a:p>
            <a:pPr marL="0" indent="0">
              <a:buNone/>
            </a:pPr>
            <a:r>
              <a:rPr lang="cs-CZ" dirty="0"/>
              <a:t>„Vzdejte čest zbraní kupředu. Ve třech krocích. Vezměte pušku do pravé ruky, přičemž ji tiskněte k tělu tak, aby byla opřena kolmo k pravému koleni, konec hlavně ve výšce očí, držte ji přitisknutím pravé ruky, přičemž paže je napjata podél těla ve výši opasku. Ve druhé fázi přeneste pušku levou rukou svisle před sebou, hlaveň uprostřed mezi očima, pravou rukou ji uchopíte za pažbu, paže je napjata, lučík opřený o první prst, s levou rukou ve výši zářezu, aby byl palec natažen podél hlavně oproti žlábku. Ve třetí fázi puška opustí levou ruku, která klesne podél stehna, přičemž je puška zdvihána pravou rukou, objímkou vně a proti hrudi, pravá paže do půli napjata, loket přitisknutý k tělu, palec natažen podél objímky, spočívaje na prvním šroubu, kohoutek pušky zapřený o první prst, hlaveň v kolmici.“ (</a:t>
            </a:r>
            <a:r>
              <a:rPr lang="cs-CZ" i="1" dirty="0" err="1"/>
              <a:t>Ordonnance</a:t>
            </a:r>
            <a:r>
              <a:rPr lang="cs-CZ" i="1" dirty="0"/>
              <a:t> </a:t>
            </a:r>
            <a:r>
              <a:rPr lang="cs-CZ" i="1" dirty="0" err="1"/>
              <a:t>du</a:t>
            </a:r>
            <a:r>
              <a:rPr lang="cs-CZ" i="1" dirty="0"/>
              <a:t> 1er </a:t>
            </a:r>
            <a:r>
              <a:rPr lang="cs-CZ" i="1" dirty="0" err="1"/>
              <a:t>janvier</a:t>
            </a:r>
            <a:r>
              <a:rPr lang="cs-CZ" i="1" dirty="0"/>
              <a:t> 1766, </a:t>
            </a:r>
            <a:r>
              <a:rPr lang="cs-CZ" i="1" dirty="0" err="1"/>
              <a:t>pour</a:t>
            </a:r>
            <a:r>
              <a:rPr lang="cs-CZ" i="1" dirty="0"/>
              <a:t> </a:t>
            </a:r>
            <a:r>
              <a:rPr lang="cs-CZ" i="1" dirty="0" err="1"/>
              <a:t>régler</a:t>
            </a:r>
            <a:r>
              <a:rPr lang="cs-CZ" i="1" dirty="0"/>
              <a:t> </a:t>
            </a:r>
            <a:r>
              <a:rPr lang="cs-CZ" i="1" dirty="0" err="1"/>
              <a:t>l´infanterie</a:t>
            </a:r>
            <a:r>
              <a:rPr lang="cs-CZ" dirty="0"/>
              <a:t>, kap. XI, článek 2)</a:t>
            </a:r>
          </a:p>
          <a:p>
            <a:r>
              <a:rPr lang="cs-CZ" dirty="0" err="1"/>
              <a:t>cf</a:t>
            </a:r>
            <a:r>
              <a:rPr lang="cs-CZ" dirty="0"/>
              <a:t>. Michel Foucault, </a:t>
            </a:r>
            <a:r>
              <a:rPr lang="cs-CZ" i="1" dirty="0"/>
              <a:t>Dohlížet a trestat, </a:t>
            </a:r>
            <a:r>
              <a:rPr lang="cs-CZ" dirty="0"/>
              <a:t>Praha 2000, s. 222</a:t>
            </a:r>
          </a:p>
        </p:txBody>
      </p:sp>
    </p:spTree>
    <p:custDataLst>
      <p:tags r:id="rId1"/>
    </p:custDataLst>
    <p:extLst>
      <p:ext uri="{BB962C8B-B14F-4D97-AF65-F5344CB8AC3E}">
        <p14:creationId xmlns:p14="http://schemas.microsoft.com/office/powerpoint/2010/main" val="41462136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a:t>Tělo-stroj = tělo-nástroj = tělo-zbraň</a:t>
            </a:r>
          </a:p>
        </p:txBody>
      </p:sp>
      <p:pic>
        <p:nvPicPr>
          <p:cNvPr id="4" name="Zástupný symbol pro obsah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07475" y="1477281"/>
            <a:ext cx="3148910" cy="5155695"/>
          </a:xfrm>
        </p:spPr>
      </p:pic>
      <p:sp>
        <p:nvSpPr>
          <p:cNvPr id="5" name="TextovéPole 4"/>
          <p:cNvSpPr txBox="1"/>
          <p:nvPr/>
        </p:nvSpPr>
        <p:spPr>
          <a:xfrm>
            <a:off x="6479556" y="1690688"/>
            <a:ext cx="3866606" cy="4062651"/>
          </a:xfrm>
          <a:prstGeom prst="rect">
            <a:avLst/>
          </a:prstGeom>
          <a:noFill/>
        </p:spPr>
        <p:txBody>
          <a:bodyPr wrap="square" rtlCol="0">
            <a:spAutoFit/>
          </a:bodyPr>
          <a:lstStyle/>
          <a:p>
            <a:r>
              <a:rPr lang="cs-CZ" sz="2200" dirty="0"/>
              <a:t>cílem je podrobit tělo k naprosté, takřka anatomické poslušnosti, ve spojení s aparátem vojenské mašinerie, manufakturní produkce, školní disciplíny, atd</a:t>
            </a:r>
            <a:r>
              <a:rPr lang="cs-CZ" dirty="0"/>
              <a:t>. </a:t>
            </a:r>
          </a:p>
          <a:p>
            <a:endParaRPr lang="cs-CZ" dirty="0"/>
          </a:p>
          <a:p>
            <a:r>
              <a:rPr lang="cs-CZ" dirty="0"/>
              <a:t>„lidské tělo vstupuje do mašinerie moci, která je prohledává, rozmontovává na části a znovu skládá“ (Foucault, </a:t>
            </a:r>
            <a:r>
              <a:rPr lang="cs-CZ" i="1" dirty="0"/>
              <a:t>Dohlížet a trestat</a:t>
            </a:r>
            <a:r>
              <a:rPr lang="cs-CZ" dirty="0"/>
              <a:t>, s.202)</a:t>
            </a:r>
          </a:p>
          <a:p>
            <a:endParaRPr lang="cs-CZ" dirty="0"/>
          </a:p>
          <a:p>
            <a:endParaRPr lang="cs-CZ" dirty="0"/>
          </a:p>
        </p:txBody>
      </p:sp>
    </p:spTree>
    <p:custDataLst>
      <p:tags r:id="rId1"/>
    </p:custDataLst>
    <p:extLst>
      <p:ext uri="{BB962C8B-B14F-4D97-AF65-F5344CB8AC3E}">
        <p14:creationId xmlns:p14="http://schemas.microsoft.com/office/powerpoint/2010/main" val="3178182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Rekapitulace z minula</a:t>
            </a:r>
          </a:p>
        </p:txBody>
      </p:sp>
      <p:sp>
        <p:nvSpPr>
          <p:cNvPr id="3" name="Zástupný symbol pro obsah 2"/>
          <p:cNvSpPr>
            <a:spLocks noGrp="1"/>
          </p:cNvSpPr>
          <p:nvPr>
            <p:ph idx="1"/>
          </p:nvPr>
        </p:nvSpPr>
        <p:spPr>
          <a:xfrm>
            <a:off x="838200" y="1436914"/>
            <a:ext cx="10515600" cy="5268685"/>
          </a:xfrm>
        </p:spPr>
        <p:txBody>
          <a:bodyPr>
            <a:normAutofit fontScale="85000" lnSpcReduction="20000"/>
          </a:bodyPr>
          <a:lstStyle/>
          <a:p>
            <a:pPr marL="0" indent="0">
              <a:lnSpc>
                <a:spcPct val="120000"/>
              </a:lnSpc>
              <a:buNone/>
            </a:pPr>
            <a:r>
              <a:rPr lang="cs-CZ" dirty="0" err="1"/>
              <a:t>Lakoff</a:t>
            </a:r>
            <a:r>
              <a:rPr lang="cs-CZ" dirty="0"/>
              <a:t> &amp; Johnson, </a:t>
            </a:r>
            <a:r>
              <a:rPr lang="cs-CZ" i="1" dirty="0"/>
              <a:t>Metafory, kterými žijeme</a:t>
            </a:r>
          </a:p>
          <a:p>
            <a:pPr lvl="1">
              <a:lnSpc>
                <a:spcPct val="120000"/>
              </a:lnSpc>
            </a:pPr>
            <a:r>
              <a:rPr lang="cs-CZ" dirty="0"/>
              <a:t>zprostředkovávají jistý typ porozumění naší zkušenosti, usnadňují pochopení světa </a:t>
            </a:r>
          </a:p>
          <a:p>
            <a:pPr lvl="1">
              <a:lnSpc>
                <a:spcPct val="120000"/>
              </a:lnSpc>
            </a:pPr>
            <a:r>
              <a:rPr lang="cs-CZ" dirty="0"/>
              <a:t>mají-li se prosadit, musí mít nějakou heuristickou hodnotu</a:t>
            </a:r>
          </a:p>
          <a:p>
            <a:pPr lvl="1">
              <a:lnSpc>
                <a:spcPct val="120000"/>
              </a:lnSpc>
            </a:pPr>
            <a:r>
              <a:rPr lang="cs-CZ" dirty="0"/>
              <a:t>ta je založena mj. na tom, že jejich pomocí dokážeme převádět vágní na konkrétní, složité na jednoduché (viz tělo-stroj)</a:t>
            </a:r>
          </a:p>
          <a:p>
            <a:endParaRPr lang="cs-CZ" b="1" dirty="0"/>
          </a:p>
          <a:p>
            <a:pPr marL="0" indent="0">
              <a:lnSpc>
                <a:spcPct val="110000"/>
              </a:lnSpc>
              <a:buNone/>
            </a:pPr>
            <a:r>
              <a:rPr lang="cs-CZ" dirty="0" err="1"/>
              <a:t>Lakoff</a:t>
            </a:r>
            <a:r>
              <a:rPr lang="cs-CZ" dirty="0"/>
              <a:t> a Johnson se vymezují vůči klasické teorii metafory, když tvrdí:</a:t>
            </a:r>
          </a:p>
          <a:p>
            <a:pPr>
              <a:lnSpc>
                <a:spcPct val="110000"/>
              </a:lnSpc>
            </a:pPr>
            <a:r>
              <a:rPr lang="cs-CZ" dirty="0"/>
              <a:t>Metafory nejsou zdaleka jen básnickou figurou či čistou záležitostí jazyka, ale orientují naše smýšlení, rozhodování a jednání (tj. mají praktické důsledky pro naše </a:t>
            </a:r>
            <a:r>
              <a:rPr lang="cs-CZ" dirty="0" err="1"/>
              <a:t>sebeporozumění</a:t>
            </a:r>
            <a:r>
              <a:rPr lang="cs-CZ" dirty="0"/>
              <a:t> i pro smysluplnou artikulaci světa a společnosti)</a:t>
            </a:r>
          </a:p>
          <a:p>
            <a:pPr>
              <a:lnSpc>
                <a:spcPct val="110000"/>
              </a:lnSpc>
            </a:pPr>
            <a:r>
              <a:rPr lang="cs-CZ" dirty="0"/>
              <a:t>Metafory tím, že poskytují částečné porozumění jednomu druhu zkušenosti na základě jiného druhu zkušenosti, do jisté míry vymezují, co považujeme za reálné. Metafory tedy skutečnost nejen popisují, ale i tvoří.</a:t>
            </a:r>
          </a:p>
          <a:p>
            <a:pPr marL="0" indent="0">
              <a:buNone/>
            </a:pPr>
            <a:endParaRPr lang="cs-CZ" dirty="0"/>
          </a:p>
        </p:txBody>
      </p:sp>
    </p:spTree>
    <p:custDataLst>
      <p:tags r:id="rId1"/>
    </p:custDataLst>
    <p:extLst>
      <p:ext uri="{BB962C8B-B14F-4D97-AF65-F5344CB8AC3E}">
        <p14:creationId xmlns:p14="http://schemas.microsoft.com/office/powerpoint/2010/main" val="11156255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a:t>Školák-stroj</a:t>
            </a:r>
          </a:p>
        </p:txBody>
      </p:sp>
      <p:sp>
        <p:nvSpPr>
          <p:cNvPr id="3" name="Zástupný symbol pro obsah 2"/>
          <p:cNvSpPr>
            <a:spLocks noGrp="1"/>
          </p:cNvSpPr>
          <p:nvPr>
            <p:ph idx="1"/>
          </p:nvPr>
        </p:nvSpPr>
        <p:spPr>
          <a:xfrm>
            <a:off x="838200" y="1825625"/>
            <a:ext cx="10515600" cy="4790328"/>
          </a:xfrm>
        </p:spPr>
        <p:txBody>
          <a:bodyPr>
            <a:normAutofit lnSpcReduction="10000"/>
          </a:bodyPr>
          <a:lstStyle/>
          <a:p>
            <a:pPr marL="0" indent="0">
              <a:buNone/>
            </a:pPr>
            <a:r>
              <a:rPr lang="cs-CZ" dirty="0"/>
              <a:t>Požadavky na správnou chůzi při pochodování jednotlivce: </a:t>
            </a:r>
          </a:p>
          <a:p>
            <a:pPr marL="0" indent="0">
              <a:buNone/>
            </a:pPr>
            <a:r>
              <a:rPr lang="cs-CZ" dirty="0"/>
              <a:t>1. Trup a hlava jsou stále uvolněně neseny vpřed. </a:t>
            </a:r>
          </a:p>
          <a:p>
            <a:pPr marL="0" indent="0">
              <a:buNone/>
            </a:pPr>
            <a:r>
              <a:rPr lang="cs-CZ" dirty="0"/>
              <a:t>2. Noha se při natočení nenapíná, nýbrž je vždy mírně poohnuta. </a:t>
            </a:r>
          </a:p>
          <a:p>
            <a:pPr marL="0" indent="0">
              <a:buNone/>
            </a:pPr>
            <a:r>
              <a:rPr lang="cs-CZ" dirty="0"/>
              <a:t>3. Došlapuje se na patu, s paty se odvíjí chodidlo na špičku, nenašlapuje se na plné chodidlo. </a:t>
            </a:r>
          </a:p>
          <a:p>
            <a:pPr marL="0" indent="0">
              <a:buNone/>
            </a:pPr>
            <a:r>
              <a:rPr lang="cs-CZ" dirty="0"/>
              <a:t>4. Paže se samovolně pohybují vedle těla, a to opačným směrem, než se pohybují nohy, zcela automaticky a vyrovnaně. </a:t>
            </a:r>
          </a:p>
          <a:p>
            <a:pPr marL="0" indent="0">
              <a:buNone/>
            </a:pPr>
            <a:r>
              <a:rPr lang="cs-CZ" dirty="0"/>
              <a:t>5. Dýchání je sladěno s pohyby těla (mluvením se pravidelnost dechu s krokem porušuje).</a:t>
            </a:r>
          </a:p>
          <a:p>
            <a:pPr marL="457200" lvl="1" indent="0">
              <a:buNone/>
            </a:pPr>
            <a:endParaRPr lang="cs-CZ" dirty="0"/>
          </a:p>
          <a:p>
            <a:pPr marL="457200" lvl="1" indent="0">
              <a:buNone/>
            </a:pPr>
            <a:r>
              <a:rPr lang="cs-CZ" dirty="0"/>
              <a:t>J. KOZLÍK — J. BERDYCHOVÁ, </a:t>
            </a:r>
            <a:r>
              <a:rPr lang="cs-CZ" i="1" dirty="0"/>
              <a:t>Tělesná výchova na národních školách</a:t>
            </a:r>
            <a:r>
              <a:rPr lang="cs-CZ" dirty="0"/>
              <a:t>, Praha 1952</a:t>
            </a:r>
          </a:p>
          <a:p>
            <a:endParaRPr lang="cs-CZ" dirty="0"/>
          </a:p>
        </p:txBody>
      </p:sp>
    </p:spTree>
    <p:custDataLst>
      <p:tags r:id="rId1"/>
    </p:custDataLst>
    <p:extLst>
      <p:ext uri="{BB962C8B-B14F-4D97-AF65-F5344CB8AC3E}">
        <p14:creationId xmlns:p14="http://schemas.microsoft.com/office/powerpoint/2010/main" val="11064596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a:t>Školákovo tělo předmětem státního zájmu</a:t>
            </a:r>
          </a:p>
        </p:txBody>
      </p:sp>
      <p:sp>
        <p:nvSpPr>
          <p:cNvPr id="3" name="Zástupný symbol pro obsah 2"/>
          <p:cNvSpPr>
            <a:spLocks noGrp="1"/>
          </p:cNvSpPr>
          <p:nvPr>
            <p:ph idx="1"/>
          </p:nvPr>
        </p:nvSpPr>
        <p:spPr/>
        <p:txBody>
          <a:bodyPr/>
          <a:lstStyle/>
          <a:p>
            <a:pPr marL="0" indent="0">
              <a:buNone/>
            </a:pPr>
            <a:r>
              <a:rPr lang="cs-CZ" dirty="0"/>
              <a:t>„Správně vedená tělovýchova a sport znamenají mnoho pro zdravou populaci v našich zemích, pro výchovu a pro ochranu zdraví pracovních kádrů, pro snižování nemocnosti, pro pracovní kázeň a morálku, pro politické a občanské uvědomění.“ </a:t>
            </a:r>
          </a:p>
          <a:p>
            <a:pPr marL="457200" lvl="1" indent="0">
              <a:buNone/>
            </a:pPr>
            <a:endParaRPr lang="cs-CZ" dirty="0"/>
          </a:p>
          <a:p>
            <a:pPr marL="457200" lvl="1" indent="0">
              <a:buNone/>
            </a:pPr>
            <a:r>
              <a:rPr lang="cs-CZ" dirty="0"/>
              <a:t>J. KOZLÍK — J. BERDYCHOVÁ, Tělesná výchova na národních školách, Praha 1952 s. 12.</a:t>
            </a:r>
          </a:p>
          <a:p>
            <a:endParaRPr lang="cs-CZ" dirty="0"/>
          </a:p>
        </p:txBody>
      </p:sp>
    </p:spTree>
    <p:custDataLst>
      <p:tags r:id="rId1"/>
    </p:custDataLst>
    <p:extLst>
      <p:ext uri="{BB962C8B-B14F-4D97-AF65-F5344CB8AC3E}">
        <p14:creationId xmlns:p14="http://schemas.microsoft.com/office/powerpoint/2010/main" val="30433933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„Politická anatomie lidského těla“ (Foucault)</a:t>
            </a:r>
            <a:endParaRPr lang="cs-CZ" dirty="0"/>
          </a:p>
        </p:txBody>
      </p:sp>
      <p:sp>
        <p:nvSpPr>
          <p:cNvPr id="3" name="Zástupný symbol pro obsah 2"/>
          <p:cNvSpPr>
            <a:spLocks noGrp="1"/>
          </p:cNvSpPr>
          <p:nvPr>
            <p:ph idx="1"/>
          </p:nvPr>
        </p:nvSpPr>
        <p:spPr/>
        <p:txBody>
          <a:bodyPr/>
          <a:lstStyle/>
          <a:p>
            <a:pPr marL="0" indent="0">
              <a:buNone/>
            </a:pPr>
            <a:r>
              <a:rPr lang="cs-CZ" dirty="0"/>
              <a:t>Maximalizace potenciálu, který lze vytěžit z těl-strojů při výrobě a válce. </a:t>
            </a:r>
          </a:p>
          <a:p>
            <a:r>
              <a:rPr lang="cs-CZ" dirty="0"/>
              <a:t>tělo jako předmět manipulace</a:t>
            </a:r>
          </a:p>
          <a:p>
            <a:r>
              <a:rPr lang="cs-CZ" dirty="0"/>
              <a:t>disciplinární moc se zaměřuje na tělo jako na stroj, jenž se má stát učenlivým a poslušným</a:t>
            </a:r>
          </a:p>
          <a:p>
            <a:r>
              <a:rPr lang="cs-CZ" dirty="0" err="1"/>
              <a:t>disciplinace</a:t>
            </a:r>
            <a:r>
              <a:rPr lang="cs-CZ" dirty="0"/>
              <a:t> těla a stroje probíhá ve školách, nemocnicích, kasárnách, v armádě, věznicích</a:t>
            </a:r>
          </a:p>
          <a:p>
            <a:pPr marL="0" indent="0">
              <a:buNone/>
            </a:pPr>
            <a:endParaRPr lang="cs-CZ" dirty="0"/>
          </a:p>
          <a:p>
            <a:pPr marL="457200" lvl="1" indent="0">
              <a:buNone/>
            </a:pPr>
            <a:r>
              <a:rPr lang="cs-CZ" dirty="0"/>
              <a:t>(viz Michel Foucault, </a:t>
            </a:r>
            <a:r>
              <a:rPr lang="cs-CZ" i="1" dirty="0"/>
              <a:t>Dohlížet a trestat</a:t>
            </a:r>
            <a:r>
              <a:rPr lang="cs-CZ" dirty="0"/>
              <a:t>, kapitola „Poslušná těla“, Praha 2000, s. 197-243)</a:t>
            </a:r>
          </a:p>
          <a:p>
            <a:endParaRPr lang="cs-CZ" dirty="0"/>
          </a:p>
        </p:txBody>
      </p:sp>
    </p:spTree>
    <p:custDataLst>
      <p:tags r:id="rId1"/>
    </p:custDataLst>
    <p:extLst>
      <p:ext uri="{BB962C8B-B14F-4D97-AF65-F5344CB8AC3E}">
        <p14:creationId xmlns:p14="http://schemas.microsoft.com/office/powerpoint/2010/main" val="187093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a:t>Tělo jako prvořadý objekt moci</a:t>
            </a:r>
          </a:p>
        </p:txBody>
      </p:sp>
      <p:sp>
        <p:nvSpPr>
          <p:cNvPr id="3" name="Zástupný symbol pro obsah 2"/>
          <p:cNvSpPr>
            <a:spLocks noGrp="1"/>
          </p:cNvSpPr>
          <p:nvPr>
            <p:ph idx="1"/>
          </p:nvPr>
        </p:nvSpPr>
        <p:spPr/>
        <p:txBody>
          <a:bodyPr/>
          <a:lstStyle/>
          <a:p>
            <a:pPr>
              <a:lnSpc>
                <a:spcPct val="100000"/>
              </a:lnSpc>
            </a:pPr>
            <a:r>
              <a:rPr lang="cs-CZ" sz="3000" dirty="0"/>
              <a:t>Tělo má být „podrobováno, využíváno, měněno a vylepšováno“ </a:t>
            </a:r>
          </a:p>
          <a:p>
            <a:pPr>
              <a:lnSpc>
                <a:spcPct val="100000"/>
              </a:lnSpc>
            </a:pPr>
            <a:r>
              <a:rPr lang="cs-CZ" sz="3000" dirty="0"/>
              <a:t>Ortopedická kontrola správnosti postojů, držení těla, ba dokonce i nejmenších gest </a:t>
            </a:r>
          </a:p>
          <a:p>
            <a:pPr lvl="1">
              <a:lnSpc>
                <a:spcPct val="100000"/>
              </a:lnSpc>
              <a:buFont typeface="Wingdings" panose="05000000000000000000" pitchFamily="2" charset="2"/>
              <a:buChar char="Ø"/>
            </a:pPr>
            <a:r>
              <a:rPr lang="cs-CZ" sz="3000" dirty="0"/>
              <a:t> tělo si osvojí žádoucí postoje, takže neustálá kontrola dále není potřeba</a:t>
            </a:r>
          </a:p>
          <a:p>
            <a:pPr lvl="1">
              <a:lnSpc>
                <a:spcPct val="100000"/>
              </a:lnSpc>
              <a:buFont typeface="Wingdings" panose="05000000000000000000" pitchFamily="2" charset="2"/>
              <a:buChar char="Ø"/>
            </a:pPr>
            <a:r>
              <a:rPr lang="cs-CZ" sz="3000" dirty="0"/>
              <a:t>přizpůsobivost a obecná použitelnost</a:t>
            </a:r>
          </a:p>
          <a:p>
            <a:pPr lvl="1">
              <a:lnSpc>
                <a:spcPct val="100000"/>
              </a:lnSpc>
              <a:buFont typeface="Wingdings" panose="05000000000000000000" pitchFamily="2" charset="2"/>
              <a:buChar char="Ø"/>
            </a:pPr>
            <a:endParaRPr lang="cs-CZ" sz="3000" dirty="0"/>
          </a:p>
          <a:p>
            <a:pPr>
              <a:buFont typeface="Wingdings" panose="05000000000000000000" pitchFamily="2" charset="2"/>
              <a:buChar char="Ø"/>
            </a:pPr>
            <a:endParaRPr lang="cs-CZ" dirty="0"/>
          </a:p>
          <a:p>
            <a:endParaRPr lang="cs-CZ" dirty="0"/>
          </a:p>
        </p:txBody>
      </p:sp>
    </p:spTree>
    <p:custDataLst>
      <p:tags r:id="rId1"/>
    </p:custDataLst>
    <p:extLst>
      <p:ext uri="{BB962C8B-B14F-4D97-AF65-F5344CB8AC3E}">
        <p14:creationId xmlns:p14="http://schemas.microsoft.com/office/powerpoint/2010/main" val="3618936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Nadpis 1"/>
          <p:cNvSpPr>
            <a:spLocks noGrp="1"/>
          </p:cNvSpPr>
          <p:nvPr>
            <p:ph type="title"/>
          </p:nvPr>
        </p:nvSpPr>
        <p:spPr/>
        <p:txBody>
          <a:bodyPr/>
          <a:lstStyle/>
          <a:p>
            <a:r>
              <a:rPr lang="cs-CZ" altLang="cs-CZ" sz="3600"/>
              <a:t>Viditelně vykonávaná moc</a:t>
            </a:r>
          </a:p>
        </p:txBody>
      </p:sp>
      <p:pic>
        <p:nvPicPr>
          <p:cNvPr id="8195" name="Zástupný symbol pro obsah 3" descr="40b9f8bd5fa6bfe640ca45c2658f_grande.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3648076" y="1408114"/>
            <a:ext cx="4968875" cy="4981575"/>
          </a:xfrm>
        </p:spPr>
      </p:pic>
    </p:spTree>
    <p:custDataLst>
      <p:tags r:id="rId1"/>
    </p:custDataLst>
    <p:extLst>
      <p:ext uri="{BB962C8B-B14F-4D97-AF65-F5344CB8AC3E}">
        <p14:creationId xmlns:p14="http://schemas.microsoft.com/office/powerpoint/2010/main" val="19354302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Nadpis 1"/>
          <p:cNvSpPr>
            <a:spLocks noGrp="1"/>
          </p:cNvSpPr>
          <p:nvPr>
            <p:ph type="title"/>
          </p:nvPr>
        </p:nvSpPr>
        <p:spPr/>
        <p:txBody>
          <a:bodyPr/>
          <a:lstStyle/>
          <a:p>
            <a:pPr eaLnBrk="1" hangingPunct="1"/>
            <a:r>
              <a:rPr lang="cs-CZ" altLang="cs-CZ" sz="3200"/>
              <a:t>Neviditelně vykonávaná moc: </a:t>
            </a:r>
            <a:br>
              <a:rPr lang="cs-CZ" altLang="cs-CZ" sz="3200"/>
            </a:br>
            <a:r>
              <a:rPr lang="cs-CZ" altLang="cs-CZ" sz="3200"/>
              <a:t>Jeremy Bentham – Panoptikon (</a:t>
            </a:r>
            <a:r>
              <a:rPr lang="fr-FR" altLang="cs-CZ" sz="3200"/>
              <a:t>1780</a:t>
            </a:r>
            <a:r>
              <a:rPr lang="cs-CZ" altLang="cs-CZ" sz="3200"/>
              <a:t>)</a:t>
            </a:r>
          </a:p>
        </p:txBody>
      </p:sp>
      <p:sp>
        <p:nvSpPr>
          <p:cNvPr id="9219" name="Zástupný symbol pro obsah 2"/>
          <p:cNvSpPr>
            <a:spLocks noGrp="1"/>
          </p:cNvSpPr>
          <p:nvPr>
            <p:ph idx="1"/>
          </p:nvPr>
        </p:nvSpPr>
        <p:spPr/>
        <p:txBody>
          <a:bodyPr/>
          <a:lstStyle/>
          <a:p>
            <a:pPr eaLnBrk="1" hangingPunct="1">
              <a:buFont typeface="Arial" panose="020B0604020202020204" pitchFamily="34" charset="0"/>
              <a:buNone/>
            </a:pPr>
            <a:r>
              <a:rPr lang="cs-CZ" altLang="cs-CZ"/>
              <a:t>	</a:t>
            </a:r>
            <a:endParaRPr lang="cs-CZ" altLang="cs-CZ" sz="2000"/>
          </a:p>
          <a:p>
            <a:pPr eaLnBrk="1" hangingPunct="1"/>
            <a:endParaRPr lang="cs-CZ" altLang="cs-CZ" sz="2000"/>
          </a:p>
        </p:txBody>
      </p:sp>
      <p:pic>
        <p:nvPicPr>
          <p:cNvPr id="9220" name="Obrázek 3" descr="panoptikon1.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63975" y="1628776"/>
            <a:ext cx="4630738" cy="476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0663950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Nadpis 1"/>
          <p:cNvSpPr>
            <a:spLocks noGrp="1"/>
          </p:cNvSpPr>
          <p:nvPr>
            <p:ph type="title"/>
          </p:nvPr>
        </p:nvSpPr>
        <p:spPr/>
        <p:txBody>
          <a:bodyPr/>
          <a:lstStyle/>
          <a:p>
            <a:r>
              <a:rPr lang="cs-CZ" altLang="cs-CZ" sz="2800" b="1"/>
              <a:t>Kritika společnosti založené na principech neustálé kontroly a dohlížení</a:t>
            </a:r>
            <a:endParaRPr lang="cs-CZ" altLang="cs-CZ" sz="2800"/>
          </a:p>
        </p:txBody>
      </p:sp>
      <p:sp>
        <p:nvSpPr>
          <p:cNvPr id="11267" name="Zástupný symbol pro obsah 2"/>
          <p:cNvSpPr>
            <a:spLocks noGrp="1"/>
          </p:cNvSpPr>
          <p:nvPr>
            <p:ph idx="1"/>
          </p:nvPr>
        </p:nvSpPr>
        <p:spPr/>
        <p:txBody>
          <a:bodyPr/>
          <a:lstStyle/>
          <a:p>
            <a:pPr>
              <a:buFont typeface="Arial" panose="020B0604020202020204" pitchFamily="34" charset="0"/>
              <a:buNone/>
            </a:pPr>
            <a:r>
              <a:rPr lang="cs-CZ" altLang="cs-CZ" u="sng" dirty="0"/>
              <a:t>Kde všude se uplatňuje princip „</a:t>
            </a:r>
            <a:r>
              <a:rPr lang="cs-CZ" altLang="cs-CZ" u="sng" dirty="0" err="1"/>
              <a:t>panoptikonu</a:t>
            </a:r>
            <a:r>
              <a:rPr lang="cs-CZ" altLang="cs-CZ" u="sng" dirty="0"/>
              <a:t>“?</a:t>
            </a:r>
          </a:p>
          <a:p>
            <a:endParaRPr lang="cs-CZ" altLang="cs-CZ" dirty="0"/>
          </a:p>
          <a:p>
            <a:r>
              <a:rPr lang="cs-CZ" altLang="cs-CZ" dirty="0"/>
              <a:t>Školy</a:t>
            </a:r>
          </a:p>
          <a:p>
            <a:r>
              <a:rPr lang="cs-CZ" altLang="cs-CZ" dirty="0"/>
              <a:t>Nemocnice</a:t>
            </a:r>
          </a:p>
          <a:p>
            <a:r>
              <a:rPr lang="cs-CZ" altLang="cs-CZ" dirty="0"/>
              <a:t>Továrny a jiné způsoby výroby</a:t>
            </a:r>
          </a:p>
          <a:p>
            <a:r>
              <a:rPr lang="cs-CZ" altLang="cs-CZ" dirty="0"/>
              <a:t>Hypermarkety</a:t>
            </a:r>
          </a:p>
          <a:p>
            <a:r>
              <a:rPr lang="cs-CZ" altLang="cs-CZ" dirty="0"/>
              <a:t>Veřejné prostory hlídané kamerovými systémy</a:t>
            </a:r>
          </a:p>
          <a:p>
            <a:r>
              <a:rPr lang="cs-CZ" altLang="cs-CZ" dirty="0"/>
              <a:t>….</a:t>
            </a:r>
          </a:p>
        </p:txBody>
      </p:sp>
    </p:spTree>
    <p:custDataLst>
      <p:tags r:id="rId1"/>
    </p:custDataLst>
    <p:extLst>
      <p:ext uri="{BB962C8B-B14F-4D97-AF65-F5344CB8AC3E}">
        <p14:creationId xmlns:p14="http://schemas.microsoft.com/office/powerpoint/2010/main" val="25626212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a:t>„Voják bez disciplíny“ a hrozba anarchie</a:t>
            </a:r>
          </a:p>
        </p:txBody>
      </p:sp>
      <p:sp>
        <p:nvSpPr>
          <p:cNvPr id="3" name="Zástupný symbol pro obsah 2"/>
          <p:cNvSpPr>
            <a:spLocks noGrp="1"/>
          </p:cNvSpPr>
          <p:nvPr>
            <p:ph idx="1"/>
          </p:nvPr>
        </p:nvSpPr>
        <p:spPr/>
        <p:txBody>
          <a:bodyPr/>
          <a:lstStyle/>
          <a:p>
            <a:pPr marL="0" indent="0">
              <a:lnSpc>
                <a:spcPct val="100000"/>
              </a:lnSpc>
              <a:buNone/>
            </a:pPr>
            <a:r>
              <a:rPr lang="cs-CZ" dirty="0"/>
              <a:t>„Náš obrlajtnant Makovec, ten nám vždy </a:t>
            </a:r>
            <a:r>
              <a:rPr lang="cs-CZ" dirty="0" err="1"/>
              <a:t>říkal:,Disciplína</a:t>
            </a:r>
            <a:r>
              <a:rPr lang="cs-CZ" dirty="0"/>
              <a:t>, vy kluci pitomí, musí </a:t>
            </a:r>
            <a:r>
              <a:rPr lang="cs-CZ" dirty="0" err="1"/>
              <a:t>bejt</a:t>
            </a:r>
            <a:r>
              <a:rPr lang="cs-CZ" dirty="0"/>
              <a:t>, jinak byste lezli jako </a:t>
            </a:r>
            <a:r>
              <a:rPr lang="cs-CZ" dirty="0" err="1"/>
              <a:t>vopice</a:t>
            </a:r>
            <a:r>
              <a:rPr lang="cs-CZ" dirty="0"/>
              <a:t> po stromech, ale vojna z vás udělá lidi, vy blbouni pitomí.' A není to pravda? Představte si park, řekněme na Karláku, a na každým stromě jeden voják bez disciplíny. Z toho jsem vždycky měl největší strach.“</a:t>
            </a:r>
          </a:p>
          <a:p>
            <a:endParaRPr lang="cs-CZ" dirty="0"/>
          </a:p>
          <a:p>
            <a:pPr lvl="1"/>
            <a:r>
              <a:rPr lang="cs-CZ" dirty="0"/>
              <a:t>Jaroslav Hašek: Osudy dobrého vojáka Švejka za světové války</a:t>
            </a:r>
          </a:p>
          <a:p>
            <a:endParaRPr lang="cs-CZ" dirty="0"/>
          </a:p>
          <a:p>
            <a:endParaRPr lang="cs-CZ" dirty="0"/>
          </a:p>
        </p:txBody>
      </p:sp>
    </p:spTree>
    <p:custDataLst>
      <p:tags r:id="rId1"/>
    </p:custDataLst>
    <p:extLst>
      <p:ext uri="{BB962C8B-B14F-4D97-AF65-F5344CB8AC3E}">
        <p14:creationId xmlns:p14="http://schemas.microsoft.com/office/powerpoint/2010/main" val="26257898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a:t>Bio-moc: moc nad životem těl a populací</a:t>
            </a:r>
          </a:p>
        </p:txBody>
      </p:sp>
      <p:sp>
        <p:nvSpPr>
          <p:cNvPr id="3" name="Zástupný symbol pro obsah 2"/>
          <p:cNvSpPr>
            <a:spLocks noGrp="1"/>
          </p:cNvSpPr>
          <p:nvPr>
            <p:ph idx="1"/>
          </p:nvPr>
        </p:nvSpPr>
        <p:spPr>
          <a:xfrm>
            <a:off x="838200" y="1825625"/>
            <a:ext cx="10515600" cy="4958352"/>
          </a:xfrm>
        </p:spPr>
        <p:txBody>
          <a:bodyPr>
            <a:normAutofit fontScale="92500" lnSpcReduction="10000"/>
          </a:bodyPr>
          <a:lstStyle/>
          <a:p>
            <a:pPr marL="0" indent="0">
              <a:buNone/>
            </a:pPr>
            <a:r>
              <a:rPr lang="cs-CZ" dirty="0"/>
              <a:t>Foucault: Předmětem zájmu státu je nejenom tělo jednotlivce, ale i obecná biologická kategorie života. Kontrola těl a populace otevírá éru „bio-moci“.</a:t>
            </a:r>
          </a:p>
          <a:p>
            <a:pPr marL="0" indent="0">
              <a:buNone/>
            </a:pPr>
            <a:endParaRPr lang="cs-CZ" dirty="0"/>
          </a:p>
          <a:p>
            <a:pPr marL="0" indent="0">
              <a:buNone/>
            </a:pPr>
            <a:r>
              <a:rPr lang="cs-CZ" u="sng" dirty="0"/>
              <a:t>Dvě základní podoby </a:t>
            </a:r>
            <a:r>
              <a:rPr lang="cs-CZ" i="1" u="sng" dirty="0"/>
              <a:t>bio-moci</a:t>
            </a:r>
            <a:r>
              <a:rPr lang="cs-CZ" u="sng" dirty="0"/>
              <a:t>:</a:t>
            </a:r>
          </a:p>
          <a:p>
            <a:r>
              <a:rPr lang="cs-CZ" dirty="0"/>
              <a:t>Moc se jednak soustředí na </a:t>
            </a:r>
            <a:r>
              <a:rPr lang="cs-CZ" b="1" i="1" dirty="0"/>
              <a:t>"tělo jako stroj"</a:t>
            </a:r>
            <a:r>
              <a:rPr lang="cs-CZ" i="1" dirty="0"/>
              <a:t>.</a:t>
            </a:r>
            <a:r>
              <a:rPr lang="cs-CZ" dirty="0"/>
              <a:t> Výcvik vychovává tělo poslušné, ovladatelné a snadno </a:t>
            </a:r>
            <a:r>
              <a:rPr lang="cs-CZ" dirty="0" err="1"/>
              <a:t>začlenitelné</a:t>
            </a:r>
            <a:r>
              <a:rPr lang="cs-CZ" dirty="0"/>
              <a:t> do účinných a ekonomických systémů produkce, ovládání a kontroly.</a:t>
            </a:r>
          </a:p>
          <a:p>
            <a:r>
              <a:rPr lang="cs-CZ" dirty="0"/>
              <a:t>Moc se soustředí na </a:t>
            </a:r>
            <a:r>
              <a:rPr lang="cs-CZ" b="1" i="1" dirty="0"/>
              <a:t>"tělo-druh</a:t>
            </a:r>
            <a:r>
              <a:rPr lang="cs-CZ" b="1" dirty="0"/>
              <a:t>"</a:t>
            </a:r>
            <a:r>
              <a:rPr lang="cs-CZ" dirty="0"/>
              <a:t>, tedy na tělo jakožto základ biologických procesů: rozmnožování, narození a úmrtí, zdravotní úrovně, pravděpodobné délky života a dlouhověkosti. Cílem je produkce těl s co nejmenšími nároky na "údržbu" a podávající co nejvyšší výkony. </a:t>
            </a:r>
          </a:p>
          <a:p>
            <a:r>
              <a:rPr lang="cs-CZ" dirty="0"/>
              <a:t>Dochází tak k sérii intervencí a regulačních kontrol: </a:t>
            </a:r>
            <a:r>
              <a:rPr lang="cs-CZ" i="1" dirty="0"/>
              <a:t>bio-politika populace</a:t>
            </a:r>
            <a:r>
              <a:rPr lang="cs-CZ" dirty="0"/>
              <a:t>. </a:t>
            </a:r>
          </a:p>
          <a:p>
            <a:endParaRPr lang="cs-CZ" dirty="0"/>
          </a:p>
        </p:txBody>
      </p:sp>
    </p:spTree>
    <p:custDataLst>
      <p:tags r:id="rId1"/>
    </p:custDataLst>
    <p:extLst>
      <p:ext uri="{BB962C8B-B14F-4D97-AF65-F5344CB8AC3E}">
        <p14:creationId xmlns:p14="http://schemas.microsoft.com/office/powerpoint/2010/main" val="2826623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Dvě provázané roviny metafory „tělo je stroj“</a:t>
            </a:r>
          </a:p>
        </p:txBody>
      </p:sp>
      <p:sp>
        <p:nvSpPr>
          <p:cNvPr id="3" name="Zástupný symbol pro obsah 2"/>
          <p:cNvSpPr>
            <a:spLocks noGrp="1"/>
          </p:cNvSpPr>
          <p:nvPr>
            <p:ph idx="1"/>
          </p:nvPr>
        </p:nvSpPr>
        <p:spPr>
          <a:xfrm>
            <a:off x="838200" y="1541418"/>
            <a:ext cx="10515600" cy="5316582"/>
          </a:xfrm>
        </p:spPr>
        <p:txBody>
          <a:bodyPr>
            <a:normAutofit fontScale="70000" lnSpcReduction="20000"/>
          </a:bodyPr>
          <a:lstStyle/>
          <a:p>
            <a:pPr marL="0" indent="0">
              <a:buNone/>
            </a:pPr>
            <a:r>
              <a:rPr lang="cs-CZ" b="1" dirty="0"/>
              <a:t>(1) Anatomicko-metafyzická metafora (tělo analyzovatelné)</a:t>
            </a:r>
            <a:endParaRPr lang="cs-CZ" dirty="0"/>
          </a:p>
          <a:p>
            <a:r>
              <a:rPr lang="cs-CZ" dirty="0"/>
              <a:t>V čem je model těla jako stroje vhodnějším vysvětlujícím principem ve fyziologii a lékařství oproti starším koncepcím?</a:t>
            </a:r>
          </a:p>
          <a:p>
            <a:r>
              <a:rPr lang="cs-CZ" dirty="0"/>
              <a:t>V čem jsou naopak limity a slabé stránky tohoto způsobu traktování těla? </a:t>
            </a:r>
          </a:p>
          <a:p>
            <a:r>
              <a:rPr lang="cs-CZ" dirty="0"/>
              <a:t>V čem je metafora těla jako stroje redukcionistická? </a:t>
            </a:r>
          </a:p>
          <a:p>
            <a:r>
              <a:rPr lang="cs-CZ" dirty="0"/>
              <a:t>Jsou všechny biologické procesy vposledku redukovatelné na fyzikálně-chemické procesy? </a:t>
            </a:r>
          </a:p>
          <a:p>
            <a:pPr marL="0" indent="0">
              <a:buNone/>
            </a:pPr>
            <a:endParaRPr lang="cs-CZ" dirty="0"/>
          </a:p>
          <a:p>
            <a:pPr marL="0" indent="0">
              <a:buNone/>
            </a:pPr>
            <a:r>
              <a:rPr lang="cs-CZ" b="1" dirty="0"/>
              <a:t>(2) Technicko-politická metafora (tělo manipulovatelné)</a:t>
            </a:r>
            <a:endParaRPr lang="cs-CZ" dirty="0"/>
          </a:p>
          <a:p>
            <a:r>
              <a:rPr lang="cs-CZ" dirty="0"/>
              <a:t>K jakým konkrétním metodám kontroly a nápravy činností těla vedlo prosazení této metafory? </a:t>
            </a:r>
          </a:p>
          <a:p>
            <a:r>
              <a:rPr lang="cs-CZ" dirty="0"/>
              <a:t>tělo jako objet výcviku, jako součást vzdělávacího procesu, na jehož konci je každé jednotce připsáno jisté užitečné místo v rámci celkového těla společnosti. </a:t>
            </a:r>
          </a:p>
          <a:p>
            <a:r>
              <a:rPr lang="cs-CZ" dirty="0"/>
              <a:t>tělo jako poslušná a využitelná část regimentu, výrobního procesu, společnosti jako souboru všech těl. </a:t>
            </a:r>
          </a:p>
          <a:p>
            <a:pPr marL="0" indent="0">
              <a:buNone/>
            </a:pPr>
            <a:endParaRPr lang="cs-CZ" dirty="0"/>
          </a:p>
          <a:p>
            <a:pPr marL="0" indent="0">
              <a:buNone/>
            </a:pPr>
            <a:r>
              <a:rPr lang="cs-CZ" dirty="0"/>
              <a:t>Na jedné straně jde o fungování a výklad těla (1), na straně druhé o jeho podřízení a využití (2)</a:t>
            </a:r>
          </a:p>
        </p:txBody>
      </p:sp>
    </p:spTree>
    <p:custDataLst>
      <p:tags r:id="rId1"/>
    </p:custDataLst>
    <p:extLst>
      <p:ext uri="{BB962C8B-B14F-4D97-AF65-F5344CB8AC3E}">
        <p14:creationId xmlns:p14="http://schemas.microsoft.com/office/powerpoint/2010/main" val="36441673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Vývoj metafory „tělo je stroj“</a:t>
            </a:r>
          </a:p>
        </p:txBody>
      </p:sp>
      <p:sp>
        <p:nvSpPr>
          <p:cNvPr id="3" name="Zástupný symbol pro obsah 2"/>
          <p:cNvSpPr>
            <a:spLocks noGrp="1"/>
          </p:cNvSpPr>
          <p:nvPr>
            <p:ph idx="1"/>
          </p:nvPr>
        </p:nvSpPr>
        <p:spPr/>
        <p:txBody>
          <a:bodyPr>
            <a:normAutofit lnSpcReduction="10000"/>
          </a:bodyPr>
          <a:lstStyle/>
          <a:p>
            <a:pPr>
              <a:spcAft>
                <a:spcPts val="600"/>
              </a:spcAft>
            </a:pPr>
            <a:r>
              <a:rPr lang="cs-CZ" dirty="0"/>
              <a:t>Barokní pitvy: mrtvola slouží jako nové paradigma (nový model) pro poznávání živé, ústrojné lidské bytosti. </a:t>
            </a:r>
          </a:p>
          <a:p>
            <a:pPr>
              <a:spcAft>
                <a:spcPts val="600"/>
              </a:spcAft>
            </a:pPr>
            <a:r>
              <a:rPr lang="cs-CZ" dirty="0"/>
              <a:t>Descartův model těla jako hydraulického mechanismu</a:t>
            </a:r>
          </a:p>
          <a:p>
            <a:pPr lvl="1">
              <a:spcAft>
                <a:spcPts val="600"/>
              </a:spcAft>
            </a:pPr>
            <a:r>
              <a:rPr lang="cs-CZ" dirty="0"/>
              <a:t>hypotéza, podle níž je tělo stroj, v jehož trubicích probíhá neustálá výměna tekutin a v nichž jsou rozváděny živiny z trávicí soustavy do jater a z jater do orgánů celého těla. </a:t>
            </a:r>
          </a:p>
          <a:p>
            <a:pPr>
              <a:spcAft>
                <a:spcPts val="600"/>
              </a:spcAft>
            </a:pPr>
            <a:r>
              <a:rPr lang="cs-CZ" dirty="0"/>
              <a:t>18. stol. Diderot, La </a:t>
            </a:r>
            <a:r>
              <a:rPr lang="cs-CZ" dirty="0" err="1"/>
              <a:t>Mettrie</a:t>
            </a:r>
            <a:r>
              <a:rPr lang="cs-CZ" dirty="0"/>
              <a:t>: </a:t>
            </a:r>
            <a:r>
              <a:rPr lang="cs-CZ" i="1" dirty="0"/>
              <a:t>Člověk-stroj – </a:t>
            </a:r>
            <a:r>
              <a:rPr lang="cs-CZ" dirty="0"/>
              <a:t>i duševní procesy jsou výsledkem fungování tělesného stroje.</a:t>
            </a:r>
          </a:p>
          <a:p>
            <a:pPr>
              <a:spcAft>
                <a:spcPts val="600"/>
              </a:spcAft>
            </a:pPr>
            <a:r>
              <a:rPr lang="cs-CZ" dirty="0"/>
              <a:t>Současná biologie (R. Dawkins, B. </a:t>
            </a:r>
            <a:r>
              <a:rPr lang="cs-CZ" dirty="0" err="1"/>
              <a:t>Alberts</a:t>
            </a:r>
            <a:r>
              <a:rPr lang="cs-CZ" dirty="0"/>
              <a:t>) - Chování těla pak vzniká jako důsledek interakce mezi jeho částmi</a:t>
            </a:r>
          </a:p>
        </p:txBody>
      </p:sp>
    </p:spTree>
    <p:custDataLst>
      <p:tags r:id="rId1"/>
    </p:custDataLst>
    <p:extLst>
      <p:ext uri="{BB962C8B-B14F-4D97-AF65-F5344CB8AC3E}">
        <p14:creationId xmlns:p14="http://schemas.microsoft.com/office/powerpoint/2010/main" val="1406908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zápatí 4"/>
          <p:cNvSpPr>
            <a:spLocks noGrp="1"/>
          </p:cNvSpPr>
          <p:nvPr>
            <p:ph type="ftr" sz="quarter" idx="11"/>
          </p:nvPr>
        </p:nvSpPr>
        <p:spPr/>
        <p:txBody>
          <a:bodyPr/>
          <a:lstStyle/>
          <a:p>
            <a:pPr>
              <a:defRPr/>
            </a:pPr>
            <a:endParaRPr lang="cs-CZ" altLang="en-US" dirty="0"/>
          </a:p>
        </p:txBody>
      </p:sp>
      <p:sp>
        <p:nvSpPr>
          <p:cNvPr id="5" name="Zástupný symbol pro číslo snímku 5"/>
          <p:cNvSpPr>
            <a:spLocks noGrp="1"/>
          </p:cNvSpPr>
          <p:nvPr>
            <p:ph type="sldNum" sz="quarter" idx="12"/>
          </p:nvPr>
        </p:nvSpPr>
        <p:spPr/>
        <p:txBody>
          <a:bodyPr/>
          <a:lstStyle/>
          <a:p>
            <a:pPr>
              <a:defRPr/>
            </a:pPr>
            <a:fld id="{CEB9966F-BB0B-475D-B5FB-8DC08B4304B6}" type="slidenum">
              <a:rPr lang="cs-CZ" altLang="en-US"/>
              <a:pPr>
                <a:defRPr/>
              </a:pPr>
              <a:t>5</a:t>
            </a:fld>
            <a:endParaRPr lang="cs-CZ" altLang="en-US"/>
          </a:p>
        </p:txBody>
      </p:sp>
      <p:sp>
        <p:nvSpPr>
          <p:cNvPr id="7172" name="Rectangle 2"/>
          <p:cNvSpPr>
            <a:spLocks noGrp="1" noChangeArrowheads="1"/>
          </p:cNvSpPr>
          <p:nvPr>
            <p:ph type="title"/>
          </p:nvPr>
        </p:nvSpPr>
        <p:spPr>
          <a:xfrm>
            <a:off x="1981200" y="0"/>
            <a:ext cx="8229600" cy="620688"/>
          </a:xfrm>
        </p:spPr>
        <p:txBody>
          <a:bodyPr>
            <a:normAutofit/>
          </a:bodyPr>
          <a:lstStyle/>
          <a:p>
            <a:pPr algn="ctr" eaLnBrk="1" hangingPunct="1"/>
            <a:r>
              <a:rPr lang="la-Latn" sz="2400" dirty="0">
                <a:latin typeface="Arial" charset="0"/>
              </a:rPr>
              <a:t>Theatrum anatomicum</a:t>
            </a:r>
            <a:r>
              <a:rPr lang="cs-CZ" sz="2400" dirty="0">
                <a:latin typeface="Arial" charset="0"/>
              </a:rPr>
              <a:t>: divadlo nicotnosti života</a:t>
            </a:r>
          </a:p>
        </p:txBody>
      </p:sp>
      <p:pic>
        <p:nvPicPr>
          <p:cNvPr id="7173" name="Picture 5" descr="theatr_anatomicum"/>
          <p:cNvPicPr>
            <a:picLocks noGrp="1" noChangeAspect="1" noChangeArrowheads="1"/>
          </p:cNvPicPr>
          <p:nvPr>
            <p:ph idx="1"/>
          </p:nvPr>
        </p:nvPicPr>
        <p:blipFill>
          <a:blip r:embed="rId4" cstate="print"/>
          <a:srcRect/>
          <a:stretch>
            <a:fillRect/>
          </a:stretch>
        </p:blipFill>
        <p:spPr>
          <a:xfrm>
            <a:off x="1565566" y="465488"/>
            <a:ext cx="9102435" cy="6563912"/>
          </a:xfrm>
        </p:spPr>
      </p:pic>
    </p:spTree>
    <p:custDataLst>
      <p:tags r:id="rId1"/>
    </p:custDataLst>
    <p:extLst>
      <p:ext uri="{BB962C8B-B14F-4D97-AF65-F5344CB8AC3E}">
        <p14:creationId xmlns:p14="http://schemas.microsoft.com/office/powerpoint/2010/main" val="14297962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pro zápatí 4"/>
          <p:cNvSpPr>
            <a:spLocks noGrp="1"/>
          </p:cNvSpPr>
          <p:nvPr>
            <p:ph type="ftr" sz="quarter" idx="11"/>
          </p:nvPr>
        </p:nvSpPr>
        <p:spPr/>
        <p:txBody>
          <a:bodyPr/>
          <a:lstStyle/>
          <a:p>
            <a:pPr>
              <a:defRPr/>
            </a:pPr>
            <a:endParaRPr lang="cs-CZ" altLang="en-US" dirty="0"/>
          </a:p>
        </p:txBody>
      </p:sp>
      <p:sp>
        <p:nvSpPr>
          <p:cNvPr id="8" name="Zástupný symbol pro číslo snímku 5"/>
          <p:cNvSpPr>
            <a:spLocks noGrp="1"/>
          </p:cNvSpPr>
          <p:nvPr>
            <p:ph type="sldNum" sz="quarter" idx="12"/>
          </p:nvPr>
        </p:nvSpPr>
        <p:spPr/>
        <p:txBody>
          <a:bodyPr/>
          <a:lstStyle/>
          <a:p>
            <a:pPr>
              <a:defRPr/>
            </a:pPr>
            <a:fld id="{B8791BDD-AB4F-4056-9219-732D1F0A279F}" type="slidenum">
              <a:rPr lang="cs-CZ" altLang="en-US"/>
              <a:pPr>
                <a:defRPr/>
              </a:pPr>
              <a:t>6</a:t>
            </a:fld>
            <a:endParaRPr lang="cs-CZ" altLang="en-US"/>
          </a:p>
        </p:txBody>
      </p:sp>
      <p:sp>
        <p:nvSpPr>
          <p:cNvPr id="18436" name="Rectangle 2"/>
          <p:cNvSpPr>
            <a:spLocks noGrp="1" noChangeArrowheads="1"/>
          </p:cNvSpPr>
          <p:nvPr>
            <p:ph type="title"/>
          </p:nvPr>
        </p:nvSpPr>
        <p:spPr>
          <a:xfrm>
            <a:off x="1981200" y="274638"/>
            <a:ext cx="8229600" cy="562074"/>
          </a:xfrm>
        </p:spPr>
        <p:txBody>
          <a:bodyPr/>
          <a:lstStyle/>
          <a:p>
            <a:pPr algn="ctr" eaLnBrk="1" hangingPunct="1"/>
            <a:r>
              <a:rPr lang="cs-CZ" sz="2400">
                <a:latin typeface="Arial" charset="0"/>
              </a:rPr>
              <a:t>Theatrum anatomicum: divadlo nicotnosti života</a:t>
            </a:r>
          </a:p>
        </p:txBody>
      </p:sp>
      <p:pic>
        <p:nvPicPr>
          <p:cNvPr id="18437" name="Picture 7" descr="Vesalius8"/>
          <p:cNvPicPr>
            <a:picLocks noGrp="1" noChangeAspect="1" noChangeArrowheads="1"/>
          </p:cNvPicPr>
          <p:nvPr>
            <p:ph idx="1"/>
          </p:nvPr>
        </p:nvPicPr>
        <p:blipFill>
          <a:blip r:embed="rId4" cstate="print"/>
          <a:srcRect/>
          <a:stretch>
            <a:fillRect/>
          </a:stretch>
        </p:blipFill>
        <p:spPr>
          <a:xfrm>
            <a:off x="6600057" y="2060849"/>
            <a:ext cx="3217863" cy="4530725"/>
          </a:xfrm>
        </p:spPr>
      </p:pic>
      <p:pic>
        <p:nvPicPr>
          <p:cNvPr id="18438" name="Picture 9" descr="theatr_anatomicum_detail"/>
          <p:cNvPicPr>
            <a:picLocks noChangeAspect="1" noChangeArrowheads="1"/>
          </p:cNvPicPr>
          <p:nvPr/>
        </p:nvPicPr>
        <p:blipFill>
          <a:blip r:embed="rId5" cstate="print"/>
          <a:srcRect/>
          <a:stretch>
            <a:fillRect/>
          </a:stretch>
        </p:blipFill>
        <p:spPr bwMode="auto">
          <a:xfrm>
            <a:off x="2351585" y="2060848"/>
            <a:ext cx="3687763" cy="4191000"/>
          </a:xfrm>
          <a:prstGeom prst="rect">
            <a:avLst/>
          </a:prstGeom>
          <a:noFill/>
          <a:ln w="9525">
            <a:noFill/>
            <a:miter lim="800000"/>
            <a:headEnd/>
            <a:tailEnd/>
          </a:ln>
        </p:spPr>
      </p:pic>
      <p:sp>
        <p:nvSpPr>
          <p:cNvPr id="18439" name="Text Box 10"/>
          <p:cNvSpPr txBox="1">
            <a:spLocks noChangeArrowheads="1"/>
          </p:cNvSpPr>
          <p:nvPr/>
        </p:nvSpPr>
        <p:spPr bwMode="auto">
          <a:xfrm>
            <a:off x="6470576" y="908721"/>
            <a:ext cx="3581400" cy="1061829"/>
          </a:xfrm>
          <a:prstGeom prst="rect">
            <a:avLst/>
          </a:prstGeom>
          <a:noFill/>
          <a:ln w="9525">
            <a:noFill/>
            <a:miter lim="800000"/>
            <a:headEnd/>
            <a:tailEnd/>
          </a:ln>
        </p:spPr>
        <p:txBody>
          <a:bodyPr wrap="square">
            <a:spAutoFit/>
          </a:bodyPr>
          <a:lstStyle/>
          <a:p>
            <a:pPr>
              <a:spcBef>
                <a:spcPct val="50000"/>
              </a:spcBef>
            </a:pPr>
            <a:r>
              <a:rPr lang="cs-CZ"/>
              <a:t>Vesalius, </a:t>
            </a:r>
            <a:r>
              <a:rPr lang="cs-CZ" i="1"/>
              <a:t>De humani corporis fabrica libri septem </a:t>
            </a:r>
          </a:p>
          <a:p>
            <a:pPr>
              <a:spcBef>
                <a:spcPct val="50000"/>
              </a:spcBef>
            </a:pPr>
            <a:r>
              <a:rPr lang="cs-CZ"/>
              <a:t>(Basilej,1543,s kresbami J.S. Calcara)</a:t>
            </a:r>
          </a:p>
        </p:txBody>
      </p:sp>
      <p:sp>
        <p:nvSpPr>
          <p:cNvPr id="18440" name="Text Box 11"/>
          <p:cNvSpPr txBox="1">
            <a:spLocks noChangeArrowheads="1"/>
          </p:cNvSpPr>
          <p:nvPr/>
        </p:nvSpPr>
        <p:spPr bwMode="auto">
          <a:xfrm>
            <a:off x="2279576" y="1124745"/>
            <a:ext cx="3581400" cy="400110"/>
          </a:xfrm>
          <a:prstGeom prst="rect">
            <a:avLst/>
          </a:prstGeom>
          <a:noFill/>
          <a:ln w="9525">
            <a:noFill/>
            <a:miter lim="800000"/>
            <a:headEnd/>
            <a:tailEnd/>
          </a:ln>
        </p:spPr>
        <p:txBody>
          <a:bodyPr wrap="square">
            <a:spAutoFit/>
          </a:bodyPr>
          <a:lstStyle/>
          <a:p>
            <a:pPr algn="ctr">
              <a:spcBef>
                <a:spcPct val="50000"/>
              </a:spcBef>
            </a:pPr>
            <a:r>
              <a:rPr lang="cs-CZ" sz="2000"/>
              <a:t>Poznej sám sebe!</a:t>
            </a:r>
          </a:p>
        </p:txBody>
      </p:sp>
    </p:spTree>
    <p:custDataLst>
      <p:tags r:id="rId1"/>
    </p:custDataLst>
    <p:extLst>
      <p:ext uri="{BB962C8B-B14F-4D97-AF65-F5344CB8AC3E}">
        <p14:creationId xmlns:p14="http://schemas.microsoft.com/office/powerpoint/2010/main" val="3470716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a:t>„Otevřete několik mrtvol!“</a:t>
            </a:r>
          </a:p>
        </p:txBody>
      </p:sp>
      <p:sp>
        <p:nvSpPr>
          <p:cNvPr id="3" name="Zástupný symbol pro obsah 2"/>
          <p:cNvSpPr>
            <a:spLocks noGrp="1"/>
          </p:cNvSpPr>
          <p:nvPr>
            <p:ph idx="1"/>
          </p:nvPr>
        </p:nvSpPr>
        <p:spPr/>
        <p:txBody>
          <a:bodyPr/>
          <a:lstStyle/>
          <a:p>
            <a:r>
              <a:rPr lang="cs-CZ" dirty="0"/>
              <a:t>prohlášení otce moderní histologie a patologie M. F. X. </a:t>
            </a:r>
            <a:r>
              <a:rPr lang="cs-CZ" dirty="0" err="1"/>
              <a:t>Bichata</a:t>
            </a:r>
            <a:r>
              <a:rPr lang="cs-CZ" dirty="0"/>
              <a:t> z roku 1801: „Otevřete několik mrtvoly: a ihned uvidíte, jak mizí temnota, kterou pouhé pozorování nedokázalo rozptýlit.“</a:t>
            </a:r>
          </a:p>
          <a:p>
            <a:endParaRPr lang="cs-CZ" dirty="0"/>
          </a:p>
          <a:p>
            <a:r>
              <a:rPr lang="cs-CZ" dirty="0"/>
              <a:t>Optimistická představa o významu anatomické patologie</a:t>
            </a:r>
          </a:p>
          <a:p>
            <a:pPr lvl="1"/>
            <a:r>
              <a:rPr lang="cs-CZ" dirty="0"/>
              <a:t>získávání poznatků o stavbě těl </a:t>
            </a:r>
          </a:p>
          <a:p>
            <a:pPr lvl="1"/>
            <a:r>
              <a:rPr lang="cs-CZ" dirty="0"/>
              <a:t>přesné stanovení příčiny úmrtí</a:t>
            </a:r>
          </a:p>
          <a:p>
            <a:pPr lvl="1"/>
            <a:r>
              <a:rPr lang="cs-CZ" dirty="0"/>
              <a:t>zdokonalení chirurgické dovednosti nových adeptů medicíny</a:t>
            </a:r>
          </a:p>
        </p:txBody>
      </p:sp>
    </p:spTree>
    <p:custDataLst>
      <p:tags r:id="rId1"/>
    </p:custDataLst>
    <p:extLst>
      <p:ext uri="{BB962C8B-B14F-4D97-AF65-F5344CB8AC3E}">
        <p14:creationId xmlns:p14="http://schemas.microsoft.com/office/powerpoint/2010/main" val="2175871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a:t>Descartes: organismus = mechanismus</a:t>
            </a:r>
          </a:p>
        </p:txBody>
      </p:sp>
      <p:sp>
        <p:nvSpPr>
          <p:cNvPr id="3" name="Zástupný symbol pro obsah 2"/>
          <p:cNvSpPr>
            <a:spLocks noGrp="1"/>
          </p:cNvSpPr>
          <p:nvPr>
            <p:ph idx="1"/>
          </p:nvPr>
        </p:nvSpPr>
        <p:spPr/>
        <p:txBody>
          <a:bodyPr>
            <a:normAutofit fontScale="92500"/>
          </a:bodyPr>
          <a:lstStyle/>
          <a:p>
            <a:pPr>
              <a:buNone/>
            </a:pPr>
            <a:r>
              <a:rPr lang="cs-CZ" dirty="0"/>
              <a:t>	„Spokojil jsem se s předpokladem, že Bůh stvořil tělo člověka úplně podobné tělu kohokoli z nás, i co se týče vnějšího tvaru jeho údů, i co se týče vnitřního složení jeho orgánů, nesestaviv je z jiné hmoty než z té, již jsem popsal, a nedav mu zpočátku žádnou rozumnou duši ani nic jiného, co by tam mohlo zastávat funkci duše vegetativní nebo čijící.“ </a:t>
            </a:r>
          </a:p>
          <a:p>
            <a:pPr>
              <a:buNone/>
            </a:pPr>
            <a:r>
              <a:rPr lang="cs-CZ" dirty="0"/>
              <a:t>						(</a:t>
            </a:r>
            <a:r>
              <a:rPr lang="cs-CZ" i="1" dirty="0"/>
              <a:t>Rozprava o</a:t>
            </a:r>
            <a:r>
              <a:rPr lang="cs-CZ" dirty="0"/>
              <a:t> </a:t>
            </a:r>
            <a:r>
              <a:rPr lang="cs-CZ" i="1" dirty="0"/>
              <a:t>metodě</a:t>
            </a:r>
            <a:r>
              <a:rPr lang="cs-CZ" dirty="0"/>
              <a:t>, str. 35)</a:t>
            </a:r>
          </a:p>
          <a:p>
            <a:pPr>
              <a:buFont typeface="Wingdings" pitchFamily="2" charset="2"/>
              <a:buChar char="Ø"/>
            </a:pPr>
            <a:r>
              <a:rPr lang="cs-CZ" dirty="0"/>
              <a:t> Odmítnutí aristotelské doktríny o duši jako „formě ústrojného těla“ </a:t>
            </a:r>
          </a:p>
          <a:p>
            <a:pPr>
              <a:buFont typeface="Wingdings" pitchFamily="2" charset="2"/>
              <a:buChar char="Ø"/>
            </a:pPr>
            <a:r>
              <a:rPr lang="cs-CZ" dirty="0"/>
              <a:t> Odmítnutí vitalismu a finalismu </a:t>
            </a:r>
          </a:p>
          <a:p>
            <a:pPr>
              <a:buFont typeface="Wingdings" pitchFamily="2" charset="2"/>
              <a:buChar char="Ø"/>
            </a:pPr>
            <a:r>
              <a:rPr lang="cs-CZ" dirty="0"/>
              <a:t> Mechanické pojetí těla odpovídá požadavku jednotné vědy (</a:t>
            </a:r>
            <a:r>
              <a:rPr lang="cs-CZ" i="1" dirty="0" err="1"/>
              <a:t>mathesis</a:t>
            </a:r>
            <a:r>
              <a:rPr lang="cs-CZ" i="1" dirty="0"/>
              <a:t> </a:t>
            </a:r>
            <a:r>
              <a:rPr lang="cs-CZ" i="1" dirty="0" err="1"/>
              <a:t>universalis</a:t>
            </a:r>
            <a:r>
              <a:rPr lang="cs-CZ" dirty="0"/>
              <a:t>)</a:t>
            </a:r>
          </a:p>
          <a:p>
            <a:pPr>
              <a:buNone/>
            </a:pPr>
            <a:endParaRPr lang="cs-CZ" dirty="0"/>
          </a:p>
          <a:p>
            <a:pPr marL="0" indent="0">
              <a:buNone/>
            </a:pPr>
            <a:endParaRPr lang="cs-CZ" dirty="0"/>
          </a:p>
        </p:txBody>
      </p:sp>
    </p:spTree>
    <p:custDataLst>
      <p:tags r:id="rId1"/>
    </p:custDataLst>
    <p:extLst>
      <p:ext uri="{BB962C8B-B14F-4D97-AF65-F5344CB8AC3E}">
        <p14:creationId xmlns:p14="http://schemas.microsoft.com/office/powerpoint/2010/main" val="9218270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a:t>Tělo jako hodinky</a:t>
            </a:r>
          </a:p>
        </p:txBody>
      </p:sp>
      <p:sp>
        <p:nvSpPr>
          <p:cNvPr id="3" name="Zástupný symbol pro obsah 2"/>
          <p:cNvSpPr>
            <a:spLocks noGrp="1"/>
          </p:cNvSpPr>
          <p:nvPr>
            <p:ph idx="1"/>
          </p:nvPr>
        </p:nvSpPr>
        <p:spPr/>
        <p:txBody>
          <a:bodyPr>
            <a:normAutofit/>
          </a:bodyPr>
          <a:lstStyle/>
          <a:p>
            <a:pPr>
              <a:buNone/>
            </a:pPr>
            <a:r>
              <a:rPr lang="cs-CZ" dirty="0"/>
              <a:t>	„Tělo živého člověka se od těla mrtvého liší zrovna tak, jako se odlišují hodinky či jiný automat (tj. stroj, který se pohybuje sám od sebe), pokud jsou nataženy a pokud v sobě mají tělesný princip pohybů, pro něž byly sestaveny, a vše nezbytné pro své fungování, od stejných hodinek či jiného stroje, pokud jsou rozbity a pokud v nich přestanu působit princip jejich pohybu.“ </a:t>
            </a:r>
          </a:p>
          <a:p>
            <a:pPr>
              <a:buNone/>
            </a:pPr>
            <a:r>
              <a:rPr lang="cs-CZ" dirty="0"/>
              <a:t>						(</a:t>
            </a:r>
            <a:r>
              <a:rPr lang="cs-CZ" i="1" dirty="0"/>
              <a:t>Vášně duše</a:t>
            </a:r>
            <a:r>
              <a:rPr lang="cs-CZ" dirty="0"/>
              <a:t>, čl. 6) </a:t>
            </a:r>
          </a:p>
          <a:p>
            <a:endParaRPr lang="cs-CZ" dirty="0"/>
          </a:p>
        </p:txBody>
      </p:sp>
    </p:spTree>
    <p:custDataLst>
      <p:tags r:id="rId1"/>
    </p:custDataLst>
    <p:extLst>
      <p:ext uri="{BB962C8B-B14F-4D97-AF65-F5344CB8AC3E}">
        <p14:creationId xmlns:p14="http://schemas.microsoft.com/office/powerpoint/2010/main" val="413484280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S_PPT_DBNAME" val="01- Tělo - stroj - 2022[20230220165718443].mdb"/>
  <p:tag name="ARS_RESPONSE_PERSONNUM" val="100"/>
</p:tagLst>
</file>

<file path=ppt/tags/tag10.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Lst>
</file>

<file path=ppt/tags/tag11.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Lst>
</file>

<file path=ppt/tags/tag12.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Lst>
</file>

<file path=ppt/tags/tag13.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Lst>
</file>

<file path=ppt/tags/tag14.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Lst>
</file>

<file path=ppt/tags/tag15.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Lst>
</file>

<file path=ppt/tags/tag16.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Lst>
</file>

<file path=ppt/tags/tag17.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Lst>
</file>

<file path=ppt/tags/tag18.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Lst>
</file>

<file path=ppt/tags/tag19.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Lst>
</file>

<file path=ppt/tags/tag2.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Lst>
</file>

<file path=ppt/tags/tag20.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Lst>
</file>

<file path=ppt/tags/tag21.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Lst>
</file>

<file path=ppt/tags/tag22.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Lst>
</file>

<file path=ppt/tags/tag23.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Lst>
</file>

<file path=ppt/tags/tag24.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Lst>
</file>

<file path=ppt/tags/tag25.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Lst>
</file>

<file path=ppt/tags/tag26.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Lst>
</file>

<file path=ppt/tags/tag27.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Lst>
</file>

<file path=ppt/tags/tag28.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Lst>
</file>

<file path=ppt/tags/tag29.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Lst>
</file>

<file path=ppt/tags/tag3.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Lst>
</file>

<file path=ppt/tags/tag4.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Lst>
</file>

<file path=ppt/tags/tag5.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Lst>
</file>

<file path=ppt/tags/tag6.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Lst>
</file>

<file path=ppt/tags/tag7.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Lst>
</file>

<file path=ppt/tags/tag8.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Lst>
</file>

<file path=ppt/tags/tag9.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5552166"/>
  <p:tag name="ARS_CHARTCOLOR_1" val="-62438"/>
  <p:tag name="ARS_CHARTCOLOR_2" val="-141460"/>
  <p:tag name="ARS_CHARTCOLOR_3" val="-16759603"/>
  <p:tag name="ARS_CHARTCOLOR_4" val="-16728643"/>
  <p:tag name="ARS_CHARTCOLOR_5" val="-970509"/>
  <p:tag name="ARS_CHARTCOLOR_6" val="-10040012"/>
  <p:tag name="ARS_CHARTCOLOR_7" val="-6593024"/>
  <p:tag name="ARS_CHARTCOLOR_8" val="-16456731"/>
  <p:tag name="ARS_CHARTCOLOR_9" val="-575355"/>
  <p:tag name="ARS_SLIDE_DUENO" val="100"/>
  <p:tag name="ARS_SLIDE_PARTICIPANTNUM_MEN" val="100"/>
  <p:tag name="ARS_SLIDE_SUBMITNUM_MEN" val="0"/>
  <p:tag name="ARS_SLIDE_PARTICIPANTNUM" val="100"/>
  <p:tag name="ARS_SLIDE_SUBMITNUM" val="0"/>
  <p:tag name="ARS_SLIDE_CORRECTNUM" val="0"/>
  <p:tag name="ARS_SLIDE_VOTEMEAN" val="0"/>
</p:tagLst>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6483</TotalTime>
  <Words>2198</Words>
  <Application>Microsoft Office PowerPoint</Application>
  <PresentationFormat>Širokoúhlá obrazovka</PresentationFormat>
  <Paragraphs>157</Paragraphs>
  <Slides>28</Slides>
  <Notes>3</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28</vt:i4>
      </vt:variant>
    </vt:vector>
  </HeadingPairs>
  <TitlesOfParts>
    <vt:vector size="33" baseType="lpstr">
      <vt:lpstr>Arial</vt:lpstr>
      <vt:lpstr>Calibri</vt:lpstr>
      <vt:lpstr>Calibri Light</vt:lpstr>
      <vt:lpstr>Wingdings</vt:lpstr>
      <vt:lpstr>Motiv Office</vt:lpstr>
      <vt:lpstr>Tělo – stroj  </vt:lpstr>
      <vt:lpstr>Rekapitulace z minula</vt:lpstr>
      <vt:lpstr>Dvě provázané roviny metafory „tělo je stroj“</vt:lpstr>
      <vt:lpstr>Vývoj metafory „tělo je stroj“</vt:lpstr>
      <vt:lpstr>Theatrum anatomicum: divadlo nicotnosti života</vt:lpstr>
      <vt:lpstr>Theatrum anatomicum: divadlo nicotnosti života</vt:lpstr>
      <vt:lpstr>„Otevřete několik mrtvol!“</vt:lpstr>
      <vt:lpstr>Descartes: organismus = mechanismus</vt:lpstr>
      <vt:lpstr>Tělo jako hodinky</vt:lpstr>
      <vt:lpstr>Le corps - machine</vt:lpstr>
      <vt:lpstr>Materialismus 18. století - Julien Offray de La Mettrie, Diderot aj.</vt:lpstr>
      <vt:lpstr>Tělo-stroj v dnešní biologii</vt:lpstr>
      <vt:lpstr>Tělo-stroj v dnešní biologii</vt:lpstr>
      <vt:lpstr>Rekapitulace 1. části:  Tělo jako anatomicko-metafyzická metafora</vt:lpstr>
      <vt:lpstr>Kritická reflexe 1. části:  Liší se živé tělo od stroje jen co do stupně komplexity? </vt:lpstr>
      <vt:lpstr>2. část: Tělo-stroj jako technicko-politická metafora</vt:lpstr>
      <vt:lpstr>Voják-stroj v době osvícenství</vt:lpstr>
      <vt:lpstr>Tělo-stroj = tělo-nástroj = tělo-zbraň</vt:lpstr>
      <vt:lpstr>Tělo-stroj = tělo-nástroj = tělo-zbraň</vt:lpstr>
      <vt:lpstr>Školák-stroj</vt:lpstr>
      <vt:lpstr>Školákovo tělo předmětem státního zájmu</vt:lpstr>
      <vt:lpstr>„Politická anatomie lidského těla“ (Foucault)</vt:lpstr>
      <vt:lpstr>Tělo jako prvořadý objekt moci</vt:lpstr>
      <vt:lpstr>Viditelně vykonávaná moc</vt:lpstr>
      <vt:lpstr>Neviditelně vykonávaná moc:  Jeremy Bentham – Panoptikon (1780)</vt:lpstr>
      <vt:lpstr>Kritika společnosti založené na principech neustálé kontroly a dohlížení</vt:lpstr>
      <vt:lpstr>„Voják bez disciplíny“ a hrozba anarchie</vt:lpstr>
      <vt:lpstr>Bio-moc: moc nad životem těl a populací</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Tělo - stroj</dc:title>
  <dc:creator>Ondrej Svec</dc:creator>
  <cp:lastModifiedBy>Švec, Ondřej</cp:lastModifiedBy>
  <cp:revision>30</cp:revision>
  <dcterms:created xsi:type="dcterms:W3CDTF">2018-03-05T15:55:38Z</dcterms:created>
  <dcterms:modified xsi:type="dcterms:W3CDTF">2024-02-26T16:07:09Z</dcterms:modified>
</cp:coreProperties>
</file>