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4" r:id="rId10"/>
    <p:sldId id="265" r:id="rId11"/>
    <p:sldId id="289" r:id="rId12"/>
    <p:sldId id="267" r:id="rId13"/>
    <p:sldId id="268" r:id="rId14"/>
    <p:sldId id="284" r:id="rId15"/>
    <p:sldId id="286" r:id="rId16"/>
    <p:sldId id="287" r:id="rId17"/>
    <p:sldId id="280" r:id="rId18"/>
    <p:sldId id="269" r:id="rId19"/>
    <p:sldId id="283" r:id="rId20"/>
    <p:sldId id="282" r:id="rId21"/>
    <p:sldId id="290" r:id="rId22"/>
    <p:sldId id="291" r:id="rId23"/>
    <p:sldId id="28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0T15:39:50.592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545 2 24575,'24'1'0,"1"1"0,28 7 0,36 3 0,30-12 0,136-17 0,-204 12 0,32 2 0,0 3 0,96 13 0,32 1 0,-12 5 0,-91-5 0,640 27 0,-652-37 0,173 30 0,-10 0 0,-145-31 0,0-5 0,202-31 0,-279 28 0,121-8 0,220 10 0,-208 6 0,1432-2 0,-1170-18 0,-288 9 0,19-3 0,145-3 0,2884 15 0,-3153 1 0,0 2 0,62 14 0,-52-8 0,50 3 0,166 27 0,-204-29 0,-34-4 0,-1 2 0,-1 0 0,0 2 0,0 1 0,-1 0 0,33 25 0,-46-30 0,-6-4 0,0 0 0,-1 1 0,0 0 0,0 0 0,0 0 0,0 1 0,0-1 0,-1 1 0,0 0 0,0 0 0,3 6 0,20 65 0,-9-24 0,2-4 0,3-2 0,2 0 0,2-2 0,42 55 0,-51-73 0,-1 1 0,-2 1 0,-1 0 0,0 0 0,14 56 0,-4-15 0,-15-39 0,-2 0 0,-1 0 0,-1 1 0,-2 0 0,-1 0 0,-5 53 0,2 3 0,-1-55 0,-2 1 0,-1-1 0,-1-1 0,-2 1 0,-1-1 0,-21 44 0,11-31 0,-3-2 0,-1-1 0,-1 0 0,-62 71 0,52-76 0,-1-1 0,-51 36 0,64-53 0,-9 6 0,0-2 0,-2-2 0,-66 31 0,-118 32 0,31-14 0,161-60 0,0-2 0,-1 0 0,1-2 0,-1-1 0,-48 1 0,35-3 0,-65 12 0,47-3 0,-90 5 0,-24 10 0,42-5 0,-207 43 0,50-7 0,170-39 0,32-3 0,-126 5 0,-41-22 0,-99 4 0,246 10 0,69-6 0,-52 1 0,-912-8 0,839-10 0,35 0 0,-242-33 0,214 20 0,28 15 0,80 7 0,-68-11 0,57 5 0,0 4 0,-1 1 0,-62 6 0,15 0 0,-1862-3 0,1758 12 0,31-1 0,105-6 0,-86 16 0,79-9 0,-93 2 0,118-12 0,1 3 0,-101 21 0,101-14 0,-63 5 0,-13 4 0,61-12 0,-1-2 0,0-3 0,-96-7 0,33 0 0,-381 3 0,497 0 0,1-2 0,-1 0 0,0-1 0,0 0 0,1-2 0,0 0 0,0-1 0,0 0 0,1-1 0,-28-17 0,-2-8 0,1-1 0,-41-41 0,-16-12 0,70 61 0,-160-130 0,164 127 0,0-2 0,3-1 0,0 0 0,2-2 0,-29-57 0,25 37 0,-19-59 0,20 47 0,-52-163 0,65 195 0,1-1 0,1 0 0,2 0 0,1-1 0,2 0 0,2 0 0,1 0 0,1-1 0,2 1 0,2 0 0,1 0 0,14-57 0,1 8 0,-9 39 0,17-51 0,-10 49 0,60-152 0,-60 163 0,2 0 0,1 1 0,32-42 0,87-111 0,-130 177 18,0 0 0,0 1 1,1 0-1,0 1 0,21-14 0,17-17-1492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41388EA0-A859-4FB2-A531-9A2DCBF02B72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5E3F415D-408A-4C94-8E68-BB29600E4AAD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61945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8EA0-A859-4FB2-A531-9A2DCBF02B72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F415D-408A-4C94-8E68-BB29600E4A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495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8EA0-A859-4FB2-A531-9A2DCBF02B72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F415D-408A-4C94-8E68-BB29600E4A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486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8EA0-A859-4FB2-A531-9A2DCBF02B72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F415D-408A-4C94-8E68-BB29600E4A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5289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8EA0-A859-4FB2-A531-9A2DCBF02B72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F415D-408A-4C94-8E68-BB29600E4AAD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91213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8EA0-A859-4FB2-A531-9A2DCBF02B72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F415D-408A-4C94-8E68-BB29600E4A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536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8EA0-A859-4FB2-A531-9A2DCBF02B72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F415D-408A-4C94-8E68-BB29600E4A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5990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8EA0-A859-4FB2-A531-9A2DCBF02B72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F415D-408A-4C94-8E68-BB29600E4A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7320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8EA0-A859-4FB2-A531-9A2DCBF02B72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F415D-408A-4C94-8E68-BB29600E4A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5142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8EA0-A859-4FB2-A531-9A2DCBF02B72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F415D-408A-4C94-8E68-BB29600E4A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105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8EA0-A859-4FB2-A531-9A2DCBF02B72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F415D-408A-4C94-8E68-BB29600E4A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0949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41388EA0-A859-4FB2-A531-9A2DCBF02B72}" type="datetimeFigureOut">
              <a:rPr lang="cs-CZ" smtClean="0"/>
              <a:t>11.10.2023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E3F415D-408A-4C94-8E68-BB29600E4A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304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vokabular.ujc.cas.cz/moduly/edicni/edice/e776d714-0d0a-475a-962f-fc9f8ccac846/plny-text/bez-aparatu/folio/28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B6D324E-2D03-4162-AF1E-D5E32234E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6AC7428-9492-4177-9C42-5F7EE8CF2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5290" y="365760"/>
            <a:ext cx="5997678" cy="1325562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b="1"/>
              <a:t>Alexandrovská látka </a:t>
            </a:r>
            <a:br>
              <a:rPr lang="en-US" sz="3100" b="1"/>
            </a:br>
            <a:r>
              <a:rPr lang="en-US" sz="3100" b="1"/>
              <a:t>Vývoj od antiky po středověk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CD68788-83BA-480F-978E-B22898E5A2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31"/>
          <a:stretch/>
        </p:blipFill>
        <p:spPr>
          <a:xfrm>
            <a:off x="20" y="10"/>
            <a:ext cx="4653291" cy="685799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B96707B3-E956-4E4C-AB88-41C63DFFCA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5290" y="2005739"/>
            <a:ext cx="6015571" cy="4174398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/>
            <a:r>
              <a:rPr lang="en-US" dirty="0" err="1"/>
              <a:t>Alexandr</a:t>
            </a:r>
            <a:r>
              <a:rPr lang="en-US" dirty="0"/>
              <a:t> </a:t>
            </a:r>
            <a:r>
              <a:rPr lang="en-US" dirty="0" err="1"/>
              <a:t>Veliký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středověkých</a:t>
            </a:r>
            <a:r>
              <a:rPr lang="en-US" dirty="0"/>
              <a:t> </a:t>
            </a:r>
            <a:r>
              <a:rPr lang="en-US" dirty="0" err="1"/>
              <a:t>Čechách</a:t>
            </a:r>
            <a:endParaRPr lang="en-US" dirty="0"/>
          </a:p>
          <a:p>
            <a:pPr indent="-182880"/>
            <a:r>
              <a:rPr lang="en-US" dirty="0"/>
              <a:t>P. </a:t>
            </a:r>
            <a:r>
              <a:rPr lang="en-US" dirty="0" err="1"/>
              <a:t>Cermanová</a:t>
            </a:r>
            <a:r>
              <a:rPr lang="en-US" dirty="0"/>
              <a:t> – J. Svátek – V. </a:t>
            </a:r>
            <a:r>
              <a:rPr lang="en-US" dirty="0" err="1"/>
              <a:t>Žůrek</a:t>
            </a:r>
            <a:endParaRPr lang="en-US" dirty="0"/>
          </a:p>
          <a:p>
            <a:pPr indent="-182880"/>
            <a:r>
              <a:rPr lang="en-US" dirty="0"/>
              <a:t>PVP </a:t>
            </a:r>
            <a:r>
              <a:rPr lang="en-US" dirty="0" err="1"/>
              <a:t>na</a:t>
            </a:r>
            <a:r>
              <a:rPr lang="en-US" dirty="0"/>
              <a:t> FF UK</a:t>
            </a:r>
          </a:p>
          <a:p>
            <a:pPr indent="-182880"/>
            <a:r>
              <a:rPr lang="en-US" dirty="0"/>
              <a:t>ZS 2020-2021</a:t>
            </a:r>
          </a:p>
        </p:txBody>
      </p:sp>
    </p:spTree>
    <p:extLst>
      <p:ext uri="{BB962C8B-B14F-4D97-AF65-F5344CB8AC3E}">
        <p14:creationId xmlns:p14="http://schemas.microsoft.com/office/powerpoint/2010/main" val="1763136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269C0A-DF13-43AB-8B74-11C15D8F0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805494"/>
          </a:xfrm>
        </p:spPr>
        <p:txBody>
          <a:bodyPr/>
          <a:lstStyle/>
          <a:p>
            <a:r>
              <a:rPr lang="cs-CZ" dirty="0"/>
              <a:t>12. století - Alexandreis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1F1AA7-B3AD-40DD-941A-191C03612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253448"/>
            <a:ext cx="8595360" cy="492669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Pseudo-Kallisthénes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(Julius Valerius)				(Leo Archipresbyter)</a:t>
            </a:r>
          </a:p>
          <a:p>
            <a:endParaRPr lang="cs-CZ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Gualter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Castellionský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sz="1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Gautier</a:t>
            </a:r>
            <a:r>
              <a:rPr lang="cs-CZ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cs-CZ" sz="1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Châtillon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; asi 1135-1201) – v hexametrech, vychází z </a:t>
            </a:r>
            <a:r>
              <a:rPr lang="cs-CZ" sz="1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Quinta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Curtia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ale také z ostatních historiků vč. </a:t>
            </a:r>
            <a:r>
              <a:rPr lang="cs-CZ" sz="1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Iulia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Valeria</a:t>
            </a:r>
          </a:p>
          <a:p>
            <a:r>
              <a:rPr lang="cs-CZ" dirty="0">
                <a:latin typeface="+mj-lt"/>
                <a:cs typeface="Times New Roman" panose="02020603050405020304" pitchFamily="18" charset="0"/>
              </a:rPr>
              <a:t>standardní učební látka, dochováno ve více než 135 rkp.</a:t>
            </a:r>
          </a:p>
          <a:p>
            <a:r>
              <a:rPr lang="cs-CZ" b="1" dirty="0">
                <a:latin typeface="+mj-lt"/>
                <a:cs typeface="Times New Roman" panose="02020603050405020304" pitchFamily="18" charset="0"/>
              </a:rPr>
              <a:t>Mnoho </a:t>
            </a:r>
            <a:r>
              <a:rPr lang="cs-CZ" b="1" dirty="0" err="1">
                <a:latin typeface="+mj-lt"/>
                <a:cs typeface="Times New Roman" panose="02020603050405020304" pitchFamily="18" charset="0"/>
              </a:rPr>
              <a:t>vernakulárních</a:t>
            </a:r>
            <a:r>
              <a:rPr lang="cs-CZ" b="1" dirty="0">
                <a:latin typeface="+mj-lt"/>
                <a:cs typeface="Times New Roman" panose="02020603050405020304" pitchFamily="18" charset="0"/>
              </a:rPr>
              <a:t> zpracování</a:t>
            </a:r>
            <a:r>
              <a:rPr lang="cs-CZ" dirty="0">
                <a:latin typeface="+mj-lt"/>
                <a:cs typeface="Times New Roman" panose="02020603050405020304" pitchFamily="18" charset="0"/>
              </a:rPr>
              <a:t>: </a:t>
            </a:r>
          </a:p>
          <a:p>
            <a:r>
              <a:rPr lang="cs-CZ" dirty="0">
                <a:latin typeface="+mj-lt"/>
                <a:cs typeface="Times New Roman" panose="02020603050405020304" pitchFamily="18" charset="0"/>
              </a:rPr>
              <a:t>španělsky – </a:t>
            </a:r>
            <a:r>
              <a:rPr lang="cs-CZ" i="1" dirty="0">
                <a:latin typeface="+mj-lt"/>
                <a:cs typeface="Times New Roman" panose="02020603050405020304" pitchFamily="18" charset="0"/>
              </a:rPr>
              <a:t>El Libro de Alexandre </a:t>
            </a:r>
            <a:r>
              <a:rPr lang="cs-CZ" dirty="0">
                <a:latin typeface="+mj-lt"/>
                <a:cs typeface="Times New Roman" panose="02020603050405020304" pitchFamily="18" charset="0"/>
              </a:rPr>
              <a:t>(pol. 13. stol.)</a:t>
            </a:r>
          </a:p>
          <a:p>
            <a:r>
              <a:rPr lang="cs-CZ" dirty="0">
                <a:latin typeface="+mj-lt"/>
                <a:cs typeface="Times New Roman" panose="02020603050405020304" pitchFamily="18" charset="0"/>
              </a:rPr>
              <a:t>nizozemsky – Jakob van </a:t>
            </a:r>
            <a:r>
              <a:rPr lang="cs-CZ" dirty="0" err="1">
                <a:latin typeface="+mj-lt"/>
                <a:cs typeface="Times New Roman" panose="02020603050405020304" pitchFamily="18" charset="0"/>
              </a:rPr>
              <a:t>Maerlant</a:t>
            </a:r>
            <a:r>
              <a:rPr lang="cs-CZ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latin typeface="+mj-lt"/>
                <a:cs typeface="Times New Roman" panose="02020603050405020304" pitchFamily="18" charset="0"/>
              </a:rPr>
              <a:t>Alexanders</a:t>
            </a:r>
            <a:r>
              <a:rPr lang="cs-CZ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+mj-lt"/>
                <a:cs typeface="Times New Roman" panose="02020603050405020304" pitchFamily="18" charset="0"/>
              </a:rPr>
              <a:t>Gesteen</a:t>
            </a:r>
            <a:r>
              <a:rPr lang="cs-CZ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+mj-lt"/>
                <a:cs typeface="Times New Roman" panose="02020603050405020304" pitchFamily="18" charset="0"/>
              </a:rPr>
              <a:t>(1256-1260)</a:t>
            </a:r>
            <a:endParaRPr lang="cs-CZ" i="1" dirty="0">
              <a:latin typeface="+mj-lt"/>
              <a:cs typeface="Times New Roman" panose="02020603050405020304" pitchFamily="18" charset="0"/>
            </a:endParaRPr>
          </a:p>
          <a:p>
            <a:r>
              <a:rPr lang="cs-CZ" dirty="0" err="1">
                <a:latin typeface="+mj-lt"/>
                <a:cs typeface="Times New Roman" panose="02020603050405020304" pitchFamily="18" charset="0"/>
              </a:rPr>
              <a:t>hor.německy</a:t>
            </a:r>
            <a:r>
              <a:rPr lang="cs-CZ" dirty="0">
                <a:latin typeface="+mj-lt"/>
                <a:cs typeface="Times New Roman" panose="02020603050405020304" pitchFamily="18" charset="0"/>
              </a:rPr>
              <a:t> – Ulrich von </a:t>
            </a:r>
            <a:r>
              <a:rPr lang="cs-CZ" dirty="0" err="1">
                <a:latin typeface="+mj-lt"/>
                <a:cs typeface="Times New Roman" panose="02020603050405020304" pitchFamily="18" charset="0"/>
              </a:rPr>
              <a:t>Etzenbach</a:t>
            </a:r>
            <a:r>
              <a:rPr lang="cs-CZ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cs-CZ" i="1" dirty="0">
                <a:latin typeface="+mj-lt"/>
                <a:cs typeface="Times New Roman" panose="02020603050405020304" pitchFamily="18" charset="0"/>
              </a:rPr>
              <a:t>Alexander </a:t>
            </a:r>
            <a:r>
              <a:rPr lang="cs-CZ" dirty="0">
                <a:latin typeface="+mj-lt"/>
                <a:cs typeface="Times New Roman" panose="02020603050405020304" pitchFamily="18" charset="0"/>
              </a:rPr>
              <a:t>(1270-1287)</a:t>
            </a:r>
          </a:p>
          <a:p>
            <a:r>
              <a:rPr lang="cs-CZ" dirty="0">
                <a:latin typeface="+mj-lt"/>
                <a:cs typeface="Times New Roman" panose="02020603050405020304" pitchFamily="18" charset="0"/>
              </a:rPr>
              <a:t>islandsky – </a:t>
            </a:r>
            <a:r>
              <a:rPr lang="cs-CZ" dirty="0" err="1">
                <a:latin typeface="+mj-lt"/>
                <a:cs typeface="Times New Roman" panose="02020603050405020304" pitchFamily="18" charset="0"/>
              </a:rPr>
              <a:t>Brandr</a:t>
            </a:r>
            <a:r>
              <a:rPr lang="cs-CZ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+mj-lt"/>
                <a:cs typeface="Times New Roman" panose="02020603050405020304" pitchFamily="18" charset="0"/>
              </a:rPr>
              <a:t>Jónsson</a:t>
            </a:r>
            <a:r>
              <a:rPr lang="cs-CZ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latin typeface="+mj-lt"/>
                <a:cs typeface="Times New Roman" panose="02020603050405020304" pitchFamily="18" charset="0"/>
              </a:rPr>
              <a:t>Alexanderssaga</a:t>
            </a:r>
            <a:r>
              <a:rPr lang="cs-CZ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+mj-lt"/>
                <a:cs typeface="Times New Roman" panose="02020603050405020304" pitchFamily="18" charset="0"/>
              </a:rPr>
              <a:t>(kolem 1260)</a:t>
            </a:r>
          </a:p>
          <a:p>
            <a:r>
              <a:rPr lang="cs-CZ" dirty="0">
                <a:latin typeface="+mj-lt"/>
                <a:cs typeface="Times New Roman" panose="02020603050405020304" pitchFamily="18" charset="0"/>
              </a:rPr>
              <a:t>česky – </a:t>
            </a:r>
            <a:r>
              <a:rPr lang="cs-CZ" i="1" dirty="0">
                <a:latin typeface="+mj-lt"/>
                <a:cs typeface="Times New Roman" panose="02020603050405020304" pitchFamily="18" charset="0"/>
              </a:rPr>
              <a:t>Alexandreida </a:t>
            </a:r>
            <a:r>
              <a:rPr lang="cs-CZ" dirty="0">
                <a:latin typeface="+mj-lt"/>
                <a:cs typeface="Times New Roman" panose="02020603050405020304" pitchFamily="18" charset="0"/>
              </a:rPr>
              <a:t>(kolem 1265)</a:t>
            </a:r>
            <a:endParaRPr lang="cs-CZ" dirty="0">
              <a:latin typeface="+mj-lt"/>
            </a:endParaRPr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27C1A81B-F946-4DF7-9F29-021F76382BD3}"/>
              </a:ext>
            </a:extLst>
          </p:cNvPr>
          <p:cNvSpPr/>
          <p:nvPr/>
        </p:nvSpPr>
        <p:spPr>
          <a:xfrm>
            <a:off x="5283531" y="1552182"/>
            <a:ext cx="238760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: dolů 7">
            <a:extLst>
              <a:ext uri="{FF2B5EF4-FFF2-40B4-BE49-F238E27FC236}">
                <a16:creationId xmlns:a16="http://schemas.microsoft.com/office/drawing/2014/main" id="{2B1347D8-7133-4EC0-9FE6-75223F8F8F96}"/>
              </a:ext>
            </a:extLst>
          </p:cNvPr>
          <p:cNvSpPr/>
          <p:nvPr/>
        </p:nvSpPr>
        <p:spPr>
          <a:xfrm rot="4591866" flipH="1">
            <a:off x="3704685" y="1062978"/>
            <a:ext cx="8314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: dolů 9">
            <a:extLst>
              <a:ext uri="{FF2B5EF4-FFF2-40B4-BE49-F238E27FC236}">
                <a16:creationId xmlns:a16="http://schemas.microsoft.com/office/drawing/2014/main" id="{5B993DAA-B61C-432C-8593-127DBBCB862D}"/>
              </a:ext>
            </a:extLst>
          </p:cNvPr>
          <p:cNvSpPr/>
          <p:nvPr/>
        </p:nvSpPr>
        <p:spPr>
          <a:xfrm rot="17712850" flipH="1">
            <a:off x="7357529" y="1113008"/>
            <a:ext cx="169958" cy="7840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6793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3C694C9-362D-42B4-BA61-4FCFA884E0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934467"/>
            <a:ext cx="10905066" cy="498906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Rukopis 1">
                <a:extLst>
                  <a:ext uri="{FF2B5EF4-FFF2-40B4-BE49-F238E27FC236}">
                    <a16:creationId xmlns:a16="http://schemas.microsoft.com/office/drawing/2014/main" id="{CE0C4821-353C-6736-88B7-25EBC0E96B71}"/>
                  </a:ext>
                </a:extLst>
              </p14:cNvPr>
              <p14:cNvContentPartPr/>
              <p14:nvPr/>
            </p14:nvContentPartPr>
            <p14:xfrm>
              <a:off x="6790463" y="3124000"/>
              <a:ext cx="4247280" cy="988200"/>
            </p14:xfrm>
          </p:contentPart>
        </mc:Choice>
        <mc:Fallback xmlns="">
          <p:pic>
            <p:nvPicPr>
              <p:cNvPr id="2" name="Rukopis 1">
                <a:extLst>
                  <a:ext uri="{FF2B5EF4-FFF2-40B4-BE49-F238E27FC236}">
                    <a16:creationId xmlns:a16="http://schemas.microsoft.com/office/drawing/2014/main" id="{CE0C4821-353C-6736-88B7-25EBC0E96B7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27463" y="3061360"/>
                <a:ext cx="4372920" cy="1113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50449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570989-F54A-4322-B161-A19AF4D0C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Leo Archipresbyter (10. století)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8392D1-9B83-42B3-B6C5-C07EEB8F1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diplomat ve službách neapolských vévodů Jana II. a Marina II.</a:t>
            </a:r>
          </a:p>
          <a:p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Cca 950 na cestě do Konstantinopole – řecký rukopis </a:t>
            </a:r>
            <a:r>
              <a:rPr lang="cs-CZ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Pseudo-Kallisthéna</a:t>
            </a:r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(pravděpodobně recenze </a:t>
            </a:r>
            <a:r>
              <a:rPr lang="el-GR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δ</a:t>
            </a:r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), nový překlad do latiny </a:t>
            </a:r>
            <a:r>
              <a:rPr lang="cs-CZ" sz="1800" b="1" i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Nativitas</a:t>
            </a:r>
            <a:r>
              <a:rPr lang="cs-CZ" sz="1800" b="1" i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cs-CZ" sz="1800" b="1" i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victoria</a:t>
            </a:r>
            <a:r>
              <a:rPr lang="cs-CZ" sz="1800" b="1" i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Alexandri</a:t>
            </a:r>
            <a:r>
              <a:rPr lang="cs-CZ" sz="1800" b="1" i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Magni</a:t>
            </a:r>
            <a:r>
              <a:rPr lang="cs-CZ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– čteno v katedrálních školách</a:t>
            </a:r>
          </a:p>
          <a:p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Základ pro další prozaická zpracování </a:t>
            </a:r>
            <a:r>
              <a:rPr lang="cs-CZ" sz="1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alexandrovské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látky, včetně </a:t>
            </a:r>
            <a:r>
              <a:rPr lang="cs-CZ" sz="1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vernakulárních</a:t>
            </a:r>
            <a:endParaRPr lang="cs-CZ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Dochováno ve 4 rkp.: </a:t>
            </a:r>
          </a:p>
          <a:p>
            <a:r>
              <a:rPr lang="cs-CZ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Bamberg</a:t>
            </a:r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Staatsbibliothek</a:t>
            </a:r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E III 14 (kol. r. 1000) </a:t>
            </a:r>
          </a:p>
          <a:p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London, </a:t>
            </a:r>
            <a:r>
              <a:rPr lang="cs-CZ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Lambeth</a:t>
            </a:r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Palace</a:t>
            </a:r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342 (13. stol.)</a:t>
            </a:r>
          </a:p>
          <a:p>
            <a:r>
              <a:rPr lang="cs-CZ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München</a:t>
            </a:r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BSB, </a:t>
            </a:r>
            <a:r>
              <a:rPr lang="cs-CZ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Clm</a:t>
            </a:r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23489 (kolem 1200) </a:t>
            </a:r>
          </a:p>
          <a:p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Paris, </a:t>
            </a:r>
            <a:r>
              <a:rPr lang="cs-CZ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BnF</a:t>
            </a:r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n. a. lat., 310 (12. stol.) </a:t>
            </a:r>
            <a:endParaRPr lang="cs-CZ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5983FC5-3F11-462F-B480-A77EDF595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040" y="4535392"/>
            <a:ext cx="5902959" cy="232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05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BAA6FD-331F-4AB5-97C4-DF065C97A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Historia</a:t>
            </a:r>
            <a:r>
              <a:rPr lang="cs-CZ" dirty="0"/>
              <a:t> de </a:t>
            </a:r>
            <a:r>
              <a:rPr lang="cs-CZ" dirty="0" err="1"/>
              <a:t>preliis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75F0D9A-5D34-4342-8DDA-568B95BF0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Recenze I1 </a:t>
            </a:r>
            <a:r>
              <a:rPr lang="cs-CZ" dirty="0"/>
              <a:t>(I= interpolace)</a:t>
            </a:r>
          </a:p>
          <a:p>
            <a:r>
              <a:rPr lang="cs-CZ" dirty="0"/>
              <a:t>Před rokem 1100</a:t>
            </a:r>
          </a:p>
          <a:p>
            <a:r>
              <a:rPr lang="cs-CZ" dirty="0"/>
              <a:t>Mnoho vložených epizod </a:t>
            </a:r>
            <a:r>
              <a:rPr lang="en-US" dirty="0"/>
              <a:t>Jose</a:t>
            </a:r>
            <a:r>
              <a:rPr lang="cs-CZ" dirty="0"/>
              <a:t>f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cs-CZ" dirty="0" err="1"/>
              <a:t>oným</a:t>
            </a:r>
            <a:r>
              <a:rPr lang="cs-CZ" dirty="0"/>
              <a:t>, </a:t>
            </a:r>
            <a:r>
              <a:rPr lang="en-US" dirty="0" err="1"/>
              <a:t>Orosius</a:t>
            </a:r>
            <a:r>
              <a:rPr lang="en-US" dirty="0"/>
              <a:t>, Isidor</a:t>
            </a:r>
            <a:r>
              <a:rPr lang="cs-CZ" dirty="0"/>
              <a:t> Sevillský</a:t>
            </a:r>
            <a:r>
              <a:rPr lang="en-US" dirty="0"/>
              <a:t>,</a:t>
            </a:r>
            <a:r>
              <a:rPr lang="cs-CZ" dirty="0"/>
              <a:t> líčení Indie </a:t>
            </a:r>
            <a:r>
              <a:rPr lang="en-US" dirty="0" err="1"/>
              <a:t>Aristot</a:t>
            </a:r>
            <a:r>
              <a:rPr lang="cs-CZ" dirty="0" err="1"/>
              <a:t>elovy</a:t>
            </a:r>
            <a:r>
              <a:rPr lang="cs-CZ" dirty="0"/>
              <a:t> dopisy</a:t>
            </a:r>
          </a:p>
          <a:p>
            <a:r>
              <a:rPr lang="cs-CZ" dirty="0"/>
              <a:t>Český překlad in :</a:t>
            </a:r>
            <a:r>
              <a:rPr lang="pt-BR" dirty="0"/>
              <a:t> </a:t>
            </a:r>
            <a:r>
              <a:rPr lang="pt-BR" i="1" dirty="0"/>
              <a:t>Antická próza </a:t>
            </a:r>
            <a:r>
              <a:rPr lang="cs-CZ" i="1" dirty="0"/>
              <a:t>II. </a:t>
            </a:r>
            <a:r>
              <a:rPr lang="pt-BR" i="1" dirty="0"/>
              <a:t>Láska a válka</a:t>
            </a:r>
            <a:r>
              <a:rPr lang="cs-CZ" dirty="0"/>
              <a:t>, Praha 1971.</a:t>
            </a:r>
          </a:p>
          <a:p>
            <a:r>
              <a:rPr lang="cs-CZ" dirty="0"/>
              <a:t>Z ní pak dvě nezávislá zpracování</a:t>
            </a:r>
          </a:p>
          <a:p>
            <a:r>
              <a:rPr lang="cs-CZ" dirty="0"/>
              <a:t>Recenze I2</a:t>
            </a:r>
          </a:p>
          <a:p>
            <a:r>
              <a:rPr lang="cs-CZ" dirty="0"/>
              <a:t>Tzv. </a:t>
            </a:r>
            <a:r>
              <a:rPr lang="cs-CZ" dirty="0" err="1"/>
              <a:t>Orosiova</a:t>
            </a:r>
            <a:r>
              <a:rPr lang="cs-CZ" dirty="0"/>
              <a:t> </a:t>
            </a:r>
            <a:r>
              <a:rPr lang="cs-CZ" dirty="0" err="1"/>
              <a:t>rec</a:t>
            </a:r>
            <a:r>
              <a:rPr lang="cs-CZ" dirty="0"/>
              <a:t>.</a:t>
            </a:r>
          </a:p>
          <a:p>
            <a:r>
              <a:rPr lang="cs-CZ" dirty="0"/>
              <a:t>Recenze I3</a:t>
            </a:r>
          </a:p>
          <a:p>
            <a:endParaRPr lang="cs-CZ" dirty="0"/>
          </a:p>
          <a:p>
            <a:r>
              <a:rPr lang="cs-CZ" dirty="0" err="1"/>
              <a:t>Quilichinus</a:t>
            </a:r>
            <a:r>
              <a:rPr lang="cs-CZ" dirty="0"/>
              <a:t> ze </a:t>
            </a:r>
            <a:r>
              <a:rPr lang="cs-CZ" dirty="0" err="1"/>
              <a:t>Spoleta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ADB9560-C28D-4259-AF78-4F8BEAC47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520" y="3533394"/>
            <a:ext cx="3882751" cy="332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889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BAA6FD-331F-4AB5-97C4-DF065C97A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Historia</a:t>
            </a:r>
            <a:r>
              <a:rPr lang="cs-CZ" dirty="0"/>
              <a:t> de </a:t>
            </a:r>
            <a:r>
              <a:rPr lang="cs-CZ" dirty="0" err="1"/>
              <a:t>preliis</a:t>
            </a:r>
            <a:r>
              <a:rPr lang="cs-CZ" dirty="0"/>
              <a:t> - recenze I</a:t>
            </a:r>
            <a:r>
              <a:rPr lang="cs-CZ" baseline="30000" dirty="0"/>
              <a:t>2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75F0D9A-5D34-4342-8DDA-568B95BF0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1" y="1828800"/>
            <a:ext cx="5003461" cy="4351337"/>
          </a:xfrm>
        </p:spPr>
        <p:txBody>
          <a:bodyPr>
            <a:normAutofit/>
          </a:bodyPr>
          <a:lstStyle/>
          <a:p>
            <a:r>
              <a:rPr lang="cs-CZ" dirty="0"/>
              <a:t>Tzv. </a:t>
            </a:r>
            <a:r>
              <a:rPr lang="cs-CZ" dirty="0" err="1"/>
              <a:t>Orosiova</a:t>
            </a:r>
            <a:r>
              <a:rPr lang="cs-CZ" dirty="0"/>
              <a:t> recenze, autor masivně čerpal z díla Pavla </a:t>
            </a:r>
            <a:r>
              <a:rPr lang="cs-CZ" dirty="0" err="1"/>
              <a:t>Orosia</a:t>
            </a:r>
            <a:r>
              <a:rPr lang="cs-CZ" dirty="0"/>
              <a:t> </a:t>
            </a:r>
            <a:r>
              <a:rPr lang="cs-CZ" i="1" dirty="0"/>
              <a:t>Historie proti pohanům </a:t>
            </a:r>
            <a:r>
              <a:rPr lang="cs-CZ" dirty="0"/>
              <a:t>(3. a 4. kniha).</a:t>
            </a:r>
          </a:p>
          <a:p>
            <a:r>
              <a:rPr lang="cs-CZ" dirty="0"/>
              <a:t>další interpolovaná díla: Valerius </a:t>
            </a:r>
            <a:r>
              <a:rPr lang="cs-CZ" dirty="0" err="1"/>
              <a:t>Maximus</a:t>
            </a:r>
            <a:r>
              <a:rPr lang="cs-CZ" dirty="0"/>
              <a:t> (moralizující </a:t>
            </a:r>
            <a:r>
              <a:rPr lang="cs-CZ" dirty="0" err="1"/>
              <a:t>exempla</a:t>
            </a:r>
            <a:r>
              <a:rPr lang="cs-CZ" dirty="0"/>
              <a:t>), </a:t>
            </a:r>
            <a:r>
              <a:rPr lang="cs-CZ" dirty="0" err="1"/>
              <a:t>Pseudo-Methodius</a:t>
            </a:r>
            <a:r>
              <a:rPr lang="cs-CZ" dirty="0"/>
              <a:t>, Josef o návštěvě Jeruzaléma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7B682EC-26F1-4055-8176-83FF14F79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668" y="1828800"/>
            <a:ext cx="3890843" cy="498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07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BAA6FD-331F-4AB5-97C4-DF065C97A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Historia</a:t>
            </a:r>
            <a:r>
              <a:rPr lang="cs-CZ" dirty="0"/>
              <a:t> de </a:t>
            </a:r>
            <a:r>
              <a:rPr lang="cs-CZ" dirty="0" err="1"/>
              <a:t>preliis</a:t>
            </a:r>
            <a:r>
              <a:rPr lang="cs-CZ" dirty="0"/>
              <a:t> - recenze I</a:t>
            </a:r>
            <a:r>
              <a:rPr lang="cs-CZ" baseline="30000" dirty="0"/>
              <a:t>3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75F0D9A-5D34-4342-8DDA-568B95BF0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0"/>
            <a:ext cx="6137995" cy="4351337"/>
          </a:xfrm>
        </p:spPr>
        <p:txBody>
          <a:bodyPr>
            <a:normAutofit/>
          </a:bodyPr>
          <a:lstStyle/>
          <a:p>
            <a:r>
              <a:rPr lang="cs-CZ" dirty="0"/>
              <a:t>Recenze I3</a:t>
            </a:r>
          </a:p>
          <a:p>
            <a:r>
              <a:rPr lang="cs-CZ" dirty="0"/>
              <a:t>Datace 1185—1236</a:t>
            </a:r>
          </a:p>
          <a:p>
            <a:r>
              <a:rPr lang="cs-CZ" dirty="0"/>
              <a:t>Vložené texty: promluvy mudrců nad hrobem Alexandrovým</a:t>
            </a:r>
          </a:p>
          <a:p>
            <a:r>
              <a:rPr lang="cs-CZ" dirty="0"/>
              <a:t>Vliv židovských zpracování, především úcta k monoteistickému kultu v Jeruzalémě (autor možná žid)</a:t>
            </a:r>
          </a:p>
          <a:p>
            <a:r>
              <a:rPr lang="cs-CZ" dirty="0"/>
              <a:t>Nejčastěji předlohou </a:t>
            </a:r>
            <a:r>
              <a:rPr lang="cs-CZ" dirty="0" err="1"/>
              <a:t>vernakulárních</a:t>
            </a:r>
            <a:r>
              <a:rPr lang="cs-CZ"/>
              <a:t> zpracování</a:t>
            </a:r>
            <a:endParaRPr lang="cs-CZ" dirty="0"/>
          </a:p>
          <a:p>
            <a:r>
              <a:rPr lang="cs-CZ" dirty="0" err="1"/>
              <a:t>Quilichinus</a:t>
            </a:r>
            <a:r>
              <a:rPr lang="cs-CZ" dirty="0"/>
              <a:t> ze </a:t>
            </a:r>
            <a:r>
              <a:rPr lang="cs-CZ" dirty="0" err="1"/>
              <a:t>Spoleta</a:t>
            </a:r>
            <a:r>
              <a:rPr lang="cs-CZ" dirty="0"/>
              <a:t> zpracoval tuto recenzi ve verších roku 1236 (datum ante </a:t>
            </a:r>
            <a:r>
              <a:rPr lang="cs-CZ" dirty="0" err="1"/>
              <a:t>quem</a:t>
            </a:r>
            <a:r>
              <a:rPr lang="cs-CZ" dirty="0"/>
              <a:t>), básník a právník na dvoře císaře Fridricha II</a:t>
            </a:r>
          </a:p>
          <a:p>
            <a:endParaRPr lang="cs-CZ" dirty="0"/>
          </a:p>
        </p:txBody>
      </p:sp>
      <p:sp>
        <p:nvSpPr>
          <p:cNvPr id="4" name="AutoShape 2" descr="blob:null/5fd59b1c-4a9a-4f1e-a2bd-a3126ec408b7">
            <a:extLst>
              <a:ext uri="{FF2B5EF4-FFF2-40B4-BE49-F238E27FC236}">
                <a16:creationId xmlns:a16="http://schemas.microsoft.com/office/drawing/2014/main" id="{8E292349-F19C-4121-98E5-F932A569CA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93195" y="1549399"/>
            <a:ext cx="4317418" cy="476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8A28826-EB28-432D-943D-4FCCBB1983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867" y="1964216"/>
            <a:ext cx="4442069" cy="490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83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9531D3-0548-4317-BE70-315722E3E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i="1" dirty="0" err="1"/>
              <a:t>Historia</a:t>
            </a:r>
            <a:r>
              <a:rPr lang="cs-CZ" i="1" dirty="0"/>
              <a:t> de </a:t>
            </a:r>
            <a:r>
              <a:rPr lang="cs-CZ" i="1" dirty="0" err="1"/>
              <a:t>preliis</a:t>
            </a:r>
            <a:br>
              <a:rPr lang="cs-CZ" dirty="0"/>
            </a:br>
            <a:r>
              <a:rPr lang="cs-CZ" sz="2800" dirty="0" err="1"/>
              <a:t>Bohemikální</a:t>
            </a:r>
            <a:r>
              <a:rPr lang="cs-CZ" sz="2800" dirty="0"/>
              <a:t> rukopisy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ECB3C5-AD07-4138-A875-A97D1F293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1400" dirty="0"/>
              <a:t>(dle A. </a:t>
            </a:r>
            <a:r>
              <a:rPr lang="cs-CZ" sz="1400" dirty="0" err="1"/>
              <a:t>Vidmanové</a:t>
            </a:r>
            <a:r>
              <a:rPr lang="cs-CZ" sz="1400" dirty="0"/>
              <a:t>, Latinská historie o Alexandrovi Velikém v našich rukopisech, 1963)</a:t>
            </a:r>
          </a:p>
          <a:p>
            <a:r>
              <a:rPr lang="cs-CZ" dirty="0"/>
              <a:t>Praha, APH-KMK Ε 80, </a:t>
            </a:r>
            <a:r>
              <a:rPr lang="cs-CZ" dirty="0" err="1"/>
              <a:t>fol</a:t>
            </a:r>
            <a:r>
              <a:rPr lang="cs-CZ" dirty="0"/>
              <a:t>. 2r—27v z konce 14. nebo počátku 15. stol.</a:t>
            </a:r>
          </a:p>
          <a:p>
            <a:r>
              <a:rPr lang="cs-CZ" dirty="0"/>
              <a:t>Praha, NK ČR VI G 21, </a:t>
            </a:r>
            <a:r>
              <a:rPr lang="cs-CZ" dirty="0" err="1"/>
              <a:t>fol</a:t>
            </a:r>
            <a:r>
              <a:rPr lang="cs-CZ" dirty="0"/>
              <a:t>. 3r-43v kolem roku 1400</a:t>
            </a:r>
          </a:p>
          <a:p>
            <a:r>
              <a:rPr lang="cs-CZ" dirty="0"/>
              <a:t>Vratislav, BU I F 472, </a:t>
            </a:r>
            <a:r>
              <a:rPr lang="cs-CZ" dirty="0" err="1"/>
              <a:t>fol</a:t>
            </a:r>
            <a:r>
              <a:rPr lang="cs-CZ" dirty="0"/>
              <a:t>. 217v-248v z roku 1412</a:t>
            </a:r>
          </a:p>
          <a:p>
            <a:r>
              <a:rPr lang="cs-CZ" dirty="0"/>
              <a:t>Praha, APH-KMK O 12, </a:t>
            </a:r>
            <a:r>
              <a:rPr lang="cs-CZ" dirty="0" err="1"/>
              <a:t>fol</a:t>
            </a:r>
            <a:r>
              <a:rPr lang="cs-CZ" dirty="0"/>
              <a:t>. 180r—239v z první poloviny 15. stol.</a:t>
            </a:r>
          </a:p>
          <a:p>
            <a:r>
              <a:rPr lang="cs-CZ" dirty="0"/>
              <a:t>Praha, APH-KMK G 29, </a:t>
            </a:r>
            <a:r>
              <a:rPr lang="cs-CZ" dirty="0" err="1"/>
              <a:t>fol</a:t>
            </a:r>
            <a:r>
              <a:rPr lang="cs-CZ" dirty="0"/>
              <a:t>. 98r—122v z r. 1459</a:t>
            </a:r>
          </a:p>
          <a:p>
            <a:r>
              <a:rPr lang="cs-CZ" dirty="0"/>
              <a:t>Brno, MZK </a:t>
            </a:r>
            <a:r>
              <a:rPr lang="cs-CZ" dirty="0" err="1"/>
              <a:t>Mk</a:t>
            </a:r>
            <a:r>
              <a:rPr lang="cs-CZ" dirty="0"/>
              <a:t> 70 (II, 112), </a:t>
            </a:r>
            <a:r>
              <a:rPr lang="cs-CZ" dirty="0" err="1"/>
              <a:t>fol</a:t>
            </a:r>
            <a:r>
              <a:rPr lang="cs-CZ" dirty="0"/>
              <a:t>. 150r—165v z let 1461—1482</a:t>
            </a:r>
          </a:p>
          <a:p>
            <a:r>
              <a:rPr lang="cs-CZ" dirty="0"/>
              <a:t>Praha, KNM Χ Ε 6, </a:t>
            </a:r>
            <a:r>
              <a:rPr lang="cs-CZ" dirty="0" err="1"/>
              <a:t>fol</a:t>
            </a:r>
            <a:r>
              <a:rPr lang="cs-CZ" dirty="0"/>
              <a:t>. </a:t>
            </a:r>
            <a:r>
              <a:rPr lang="cs-CZ" dirty="0" err="1"/>
              <a:t>lr</a:t>
            </a:r>
            <a:r>
              <a:rPr lang="cs-CZ" dirty="0"/>
              <a:t>—30v z r. 1462</a:t>
            </a:r>
          </a:p>
          <a:p>
            <a:r>
              <a:rPr lang="cs-CZ" dirty="0"/>
              <a:t>Olomouc, </a:t>
            </a:r>
            <a:r>
              <a:rPr lang="cs-CZ" dirty="0" err="1"/>
              <a:t>Сар</a:t>
            </a:r>
            <a:r>
              <a:rPr lang="cs-CZ" dirty="0"/>
              <a:t>. C. O. 412, </a:t>
            </a:r>
            <a:r>
              <a:rPr lang="cs-CZ" dirty="0" err="1"/>
              <a:t>fol</a:t>
            </a:r>
            <a:r>
              <a:rPr lang="cs-CZ" dirty="0"/>
              <a:t>. 67r—96v z poloviny 15. stol.</a:t>
            </a:r>
          </a:p>
          <a:p>
            <a:r>
              <a:rPr lang="cs-CZ" dirty="0"/>
              <a:t>Praha, NK ČR X С 18, </a:t>
            </a:r>
            <a:r>
              <a:rPr lang="cs-CZ" dirty="0" err="1"/>
              <a:t>fol</a:t>
            </a:r>
            <a:r>
              <a:rPr lang="cs-CZ" dirty="0"/>
              <a:t>. 69r—99v ze 14. stol.</a:t>
            </a:r>
          </a:p>
          <a:p>
            <a:r>
              <a:rPr lang="cs-CZ" dirty="0"/>
              <a:t>Třeboň, Státní archiv A 14, </a:t>
            </a:r>
            <a:r>
              <a:rPr lang="cs-CZ" dirty="0" err="1"/>
              <a:t>fol</a:t>
            </a:r>
            <a:r>
              <a:rPr lang="cs-CZ" dirty="0"/>
              <a:t>. 18v—66r z 15. stol.</a:t>
            </a:r>
          </a:p>
          <a:p>
            <a:r>
              <a:rPr lang="cs-CZ" dirty="0"/>
              <a:t>Praha, NK ČR XI D 2, </a:t>
            </a:r>
            <a:r>
              <a:rPr lang="cs-CZ" dirty="0" err="1"/>
              <a:t>fol</a:t>
            </a:r>
            <a:r>
              <a:rPr lang="cs-CZ" dirty="0"/>
              <a:t>. 175r—233r z r. 1469</a:t>
            </a:r>
            <a:endParaRPr lang="cs-CZ" sz="14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8258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9531D3-0548-4317-BE70-315722E3E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i="1" dirty="0" err="1"/>
              <a:t>Historia</a:t>
            </a:r>
            <a:r>
              <a:rPr lang="cs-CZ" i="1" dirty="0"/>
              <a:t> de </a:t>
            </a:r>
            <a:r>
              <a:rPr lang="cs-CZ" i="1" dirty="0" err="1"/>
              <a:t>preliis</a:t>
            </a:r>
            <a:br>
              <a:rPr lang="cs-CZ" dirty="0"/>
            </a:br>
            <a:r>
              <a:rPr lang="cs-CZ" sz="2800" dirty="0" err="1"/>
              <a:t>Bohemikální</a:t>
            </a:r>
            <a:r>
              <a:rPr lang="cs-CZ" sz="2800" dirty="0"/>
              <a:t> rukopisy </a:t>
            </a:r>
            <a:r>
              <a:rPr lang="cs-CZ" sz="2800" dirty="0">
                <a:solidFill>
                  <a:srgbClr val="FF0000"/>
                </a:solidFill>
              </a:rPr>
              <a:t>– redakce I2 </a:t>
            </a:r>
            <a:r>
              <a:rPr lang="cs-CZ" sz="2800" dirty="0">
                <a:solidFill>
                  <a:srgbClr val="0070C0"/>
                </a:solidFill>
              </a:rPr>
              <a:t>/ redakce I3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ECB3C5-AD07-4138-A875-A97D1F293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1400" dirty="0"/>
              <a:t>(dle A. </a:t>
            </a:r>
            <a:r>
              <a:rPr lang="cs-CZ" sz="1400" dirty="0" err="1"/>
              <a:t>Vidmanové</a:t>
            </a:r>
            <a:r>
              <a:rPr lang="cs-CZ" sz="1400" dirty="0"/>
              <a:t>, Latinská historie o Alexandrovi Velikém v našich rukopisech, 1963)</a:t>
            </a:r>
          </a:p>
          <a:p>
            <a:r>
              <a:rPr lang="cs-CZ" dirty="0">
                <a:solidFill>
                  <a:srgbClr val="0070C0"/>
                </a:solidFill>
              </a:rPr>
              <a:t>Praha, APH-KMK Ε 80, </a:t>
            </a:r>
            <a:r>
              <a:rPr lang="cs-CZ" dirty="0" err="1">
                <a:solidFill>
                  <a:srgbClr val="0070C0"/>
                </a:solidFill>
              </a:rPr>
              <a:t>fol</a:t>
            </a:r>
            <a:r>
              <a:rPr lang="cs-CZ" dirty="0">
                <a:solidFill>
                  <a:srgbClr val="0070C0"/>
                </a:solidFill>
              </a:rPr>
              <a:t>. 2r—27v z konce 14. nebo počátku 15. stol.</a:t>
            </a:r>
          </a:p>
          <a:p>
            <a:r>
              <a:rPr lang="cs-CZ" dirty="0">
                <a:solidFill>
                  <a:srgbClr val="FF0000"/>
                </a:solidFill>
              </a:rPr>
              <a:t>Praha, NK ČR VI G 21, </a:t>
            </a:r>
            <a:r>
              <a:rPr lang="cs-CZ" dirty="0" err="1">
                <a:solidFill>
                  <a:srgbClr val="FF0000"/>
                </a:solidFill>
              </a:rPr>
              <a:t>fol</a:t>
            </a:r>
            <a:r>
              <a:rPr lang="cs-CZ" dirty="0">
                <a:solidFill>
                  <a:srgbClr val="FF0000"/>
                </a:solidFill>
              </a:rPr>
              <a:t>. 3r-43v kolem roku 1400</a:t>
            </a:r>
          </a:p>
          <a:p>
            <a:r>
              <a:rPr lang="cs-CZ" dirty="0">
                <a:solidFill>
                  <a:srgbClr val="FF0000"/>
                </a:solidFill>
              </a:rPr>
              <a:t>Vratislav, BU I F 472, </a:t>
            </a:r>
            <a:r>
              <a:rPr lang="cs-CZ" dirty="0" err="1">
                <a:solidFill>
                  <a:srgbClr val="FF0000"/>
                </a:solidFill>
              </a:rPr>
              <a:t>fol</a:t>
            </a:r>
            <a:r>
              <a:rPr lang="cs-CZ" dirty="0">
                <a:solidFill>
                  <a:srgbClr val="FF0000"/>
                </a:solidFill>
              </a:rPr>
              <a:t>. 217v-248v z roku 1412</a:t>
            </a:r>
          </a:p>
          <a:p>
            <a:r>
              <a:rPr lang="cs-CZ" dirty="0">
                <a:solidFill>
                  <a:srgbClr val="0070C0"/>
                </a:solidFill>
              </a:rPr>
              <a:t>Praha, APH-KMK O 12, </a:t>
            </a:r>
            <a:r>
              <a:rPr lang="cs-CZ" dirty="0" err="1">
                <a:solidFill>
                  <a:srgbClr val="0070C0"/>
                </a:solidFill>
              </a:rPr>
              <a:t>fol</a:t>
            </a:r>
            <a:r>
              <a:rPr lang="cs-CZ" dirty="0">
                <a:solidFill>
                  <a:srgbClr val="0070C0"/>
                </a:solidFill>
              </a:rPr>
              <a:t>. 180r—239v z první poloviny 15. stol.</a:t>
            </a:r>
          </a:p>
          <a:p>
            <a:r>
              <a:rPr lang="cs-CZ" dirty="0">
                <a:solidFill>
                  <a:srgbClr val="FF0000"/>
                </a:solidFill>
              </a:rPr>
              <a:t>Praha, APH-KMK G 29, </a:t>
            </a:r>
            <a:r>
              <a:rPr lang="cs-CZ" dirty="0" err="1">
                <a:solidFill>
                  <a:srgbClr val="FF0000"/>
                </a:solidFill>
              </a:rPr>
              <a:t>fol</a:t>
            </a:r>
            <a:r>
              <a:rPr lang="cs-CZ" dirty="0">
                <a:solidFill>
                  <a:srgbClr val="FF0000"/>
                </a:solidFill>
              </a:rPr>
              <a:t>. 98r—122v z r. 1459</a:t>
            </a:r>
          </a:p>
          <a:p>
            <a:r>
              <a:rPr lang="cs-CZ" dirty="0">
                <a:solidFill>
                  <a:srgbClr val="0070C0"/>
                </a:solidFill>
              </a:rPr>
              <a:t>Brno, MZK </a:t>
            </a:r>
            <a:r>
              <a:rPr lang="cs-CZ" dirty="0" err="1">
                <a:solidFill>
                  <a:srgbClr val="0070C0"/>
                </a:solidFill>
              </a:rPr>
              <a:t>Mk</a:t>
            </a:r>
            <a:r>
              <a:rPr lang="cs-CZ" dirty="0">
                <a:solidFill>
                  <a:srgbClr val="0070C0"/>
                </a:solidFill>
              </a:rPr>
              <a:t> 70 (II, 112), </a:t>
            </a:r>
            <a:r>
              <a:rPr lang="cs-CZ" dirty="0" err="1">
                <a:solidFill>
                  <a:srgbClr val="0070C0"/>
                </a:solidFill>
              </a:rPr>
              <a:t>fol</a:t>
            </a:r>
            <a:r>
              <a:rPr lang="cs-CZ" dirty="0">
                <a:solidFill>
                  <a:srgbClr val="0070C0"/>
                </a:solidFill>
              </a:rPr>
              <a:t>. 150r—165v z let 1461—1482</a:t>
            </a:r>
          </a:p>
          <a:p>
            <a:r>
              <a:rPr lang="cs-CZ" dirty="0">
                <a:solidFill>
                  <a:srgbClr val="FF0000"/>
                </a:solidFill>
              </a:rPr>
              <a:t>Praha, KNM Χ Ε 6, </a:t>
            </a:r>
            <a:r>
              <a:rPr lang="cs-CZ" dirty="0" err="1">
                <a:solidFill>
                  <a:srgbClr val="FF0000"/>
                </a:solidFill>
              </a:rPr>
              <a:t>fol</a:t>
            </a:r>
            <a:r>
              <a:rPr lang="cs-CZ" dirty="0">
                <a:solidFill>
                  <a:srgbClr val="FF0000"/>
                </a:solidFill>
              </a:rPr>
              <a:t>. </a:t>
            </a:r>
            <a:r>
              <a:rPr lang="cs-CZ" dirty="0" err="1">
                <a:solidFill>
                  <a:srgbClr val="FF0000"/>
                </a:solidFill>
              </a:rPr>
              <a:t>lr</a:t>
            </a:r>
            <a:r>
              <a:rPr lang="cs-CZ" dirty="0">
                <a:solidFill>
                  <a:srgbClr val="FF0000"/>
                </a:solidFill>
              </a:rPr>
              <a:t>—30v z r. 1462</a:t>
            </a:r>
          </a:p>
          <a:p>
            <a:r>
              <a:rPr lang="cs-CZ" dirty="0">
                <a:solidFill>
                  <a:srgbClr val="0070C0"/>
                </a:solidFill>
              </a:rPr>
              <a:t>Olomouc, </a:t>
            </a:r>
            <a:r>
              <a:rPr lang="cs-CZ" dirty="0" err="1">
                <a:solidFill>
                  <a:srgbClr val="0070C0"/>
                </a:solidFill>
              </a:rPr>
              <a:t>Сар</a:t>
            </a:r>
            <a:r>
              <a:rPr lang="cs-CZ" dirty="0">
                <a:solidFill>
                  <a:srgbClr val="0070C0"/>
                </a:solidFill>
              </a:rPr>
              <a:t>. C. O. 412, </a:t>
            </a:r>
            <a:r>
              <a:rPr lang="cs-CZ" dirty="0" err="1">
                <a:solidFill>
                  <a:srgbClr val="0070C0"/>
                </a:solidFill>
              </a:rPr>
              <a:t>fol</a:t>
            </a:r>
            <a:r>
              <a:rPr lang="cs-CZ" dirty="0">
                <a:solidFill>
                  <a:srgbClr val="0070C0"/>
                </a:solidFill>
              </a:rPr>
              <a:t>. 67r—96v z poloviny 15. stol.</a:t>
            </a:r>
          </a:p>
          <a:p>
            <a:r>
              <a:rPr lang="cs-CZ" dirty="0">
                <a:solidFill>
                  <a:srgbClr val="0070C0"/>
                </a:solidFill>
              </a:rPr>
              <a:t>Praha, NK ČR X С 18, </a:t>
            </a:r>
            <a:r>
              <a:rPr lang="cs-CZ" dirty="0" err="1">
                <a:solidFill>
                  <a:srgbClr val="0070C0"/>
                </a:solidFill>
              </a:rPr>
              <a:t>fol</a:t>
            </a:r>
            <a:r>
              <a:rPr lang="cs-CZ" dirty="0">
                <a:solidFill>
                  <a:srgbClr val="0070C0"/>
                </a:solidFill>
              </a:rPr>
              <a:t>. 69r—99v ze 14. stol.</a:t>
            </a:r>
          </a:p>
          <a:p>
            <a:r>
              <a:rPr lang="cs-CZ" dirty="0">
                <a:solidFill>
                  <a:srgbClr val="FF0000"/>
                </a:solidFill>
              </a:rPr>
              <a:t>Třeboň, Státní archiv A 14, </a:t>
            </a:r>
            <a:r>
              <a:rPr lang="cs-CZ" dirty="0" err="1">
                <a:solidFill>
                  <a:srgbClr val="FF0000"/>
                </a:solidFill>
              </a:rPr>
              <a:t>fol</a:t>
            </a:r>
            <a:r>
              <a:rPr lang="cs-CZ" dirty="0">
                <a:solidFill>
                  <a:srgbClr val="FF0000"/>
                </a:solidFill>
              </a:rPr>
              <a:t>. 18v—66r z 15. stol.</a:t>
            </a:r>
          </a:p>
          <a:p>
            <a:r>
              <a:rPr lang="cs-CZ" dirty="0">
                <a:solidFill>
                  <a:srgbClr val="0070C0"/>
                </a:solidFill>
              </a:rPr>
              <a:t>Praha, NK ČR XI D 2, </a:t>
            </a:r>
            <a:r>
              <a:rPr lang="cs-CZ" dirty="0" err="1">
                <a:solidFill>
                  <a:srgbClr val="0070C0"/>
                </a:solidFill>
              </a:rPr>
              <a:t>fol</a:t>
            </a:r>
            <a:r>
              <a:rPr lang="cs-CZ" dirty="0">
                <a:solidFill>
                  <a:srgbClr val="0070C0"/>
                </a:solidFill>
              </a:rPr>
              <a:t>. 175r—233r z r. 1469</a:t>
            </a:r>
            <a:endParaRPr lang="cs-CZ" sz="1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8297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70B52D-B31A-463C-8128-48EFA59A8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Staročeský Alexander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898D6F3-81A3-430E-84D8-3751BF6B3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Zvaný též Povídka či Kronika o Alexandrovi Velikém</a:t>
            </a:r>
          </a:p>
          <a:p>
            <a:r>
              <a:rPr lang="cs-CZ" dirty="0"/>
              <a:t>Zpracování recenze I3 z 2. pol. 14. st.</a:t>
            </a:r>
          </a:p>
          <a:p>
            <a:pPr marL="0" indent="0">
              <a:buNone/>
            </a:pPr>
            <a:r>
              <a:rPr lang="cs-CZ" dirty="0"/>
              <a:t>Rukopisy:</a:t>
            </a:r>
          </a:p>
          <a:p>
            <a:r>
              <a:rPr lang="cs-CZ" dirty="0"/>
              <a:t>Praha, NK ČR, XVII H 4, 171 </a:t>
            </a:r>
            <a:r>
              <a:rPr lang="cs-CZ" dirty="0" err="1"/>
              <a:t>fol</a:t>
            </a:r>
            <a:r>
              <a:rPr lang="cs-CZ" dirty="0"/>
              <a:t>.; 1433. </a:t>
            </a:r>
          </a:p>
          <a:p>
            <a:r>
              <a:rPr lang="cs-CZ" dirty="0"/>
              <a:t>Praha, NK ČR, XVII B 6, </a:t>
            </a:r>
            <a:r>
              <a:rPr lang="cs-CZ" dirty="0" err="1"/>
              <a:t>fol</a:t>
            </a:r>
            <a:r>
              <a:rPr lang="cs-CZ" dirty="0"/>
              <a:t>. 234r-289r; 2. pol. 15. stol. </a:t>
            </a:r>
          </a:p>
          <a:p>
            <a:r>
              <a:rPr lang="cs-CZ" dirty="0"/>
              <a:t>Náchod, Okresní muzeum L 284, s. 203-306; 1487. </a:t>
            </a:r>
          </a:p>
          <a:p>
            <a:r>
              <a:rPr lang="cs-CZ" dirty="0"/>
              <a:t>Praha, KNM, II C 10, </a:t>
            </a:r>
            <a:r>
              <a:rPr lang="cs-CZ" dirty="0" err="1"/>
              <a:t>fol</a:t>
            </a:r>
            <a:r>
              <a:rPr lang="cs-CZ" dirty="0"/>
              <a:t>. 28r-84v okolo 1445 (vloženo do </a:t>
            </a:r>
            <a:r>
              <a:rPr lang="cs-CZ" dirty="0" err="1"/>
              <a:t>Martimiany</a:t>
            </a:r>
            <a:r>
              <a:rPr lang="cs-CZ" dirty="0"/>
              <a:t>) </a:t>
            </a:r>
          </a:p>
          <a:p>
            <a:r>
              <a:rPr lang="cs-CZ" dirty="0"/>
              <a:t>Křivoklát, Zámecká knihovna, I d 36, </a:t>
            </a:r>
            <a:r>
              <a:rPr lang="cs-CZ" dirty="0" err="1"/>
              <a:t>fol</a:t>
            </a:r>
            <a:r>
              <a:rPr lang="cs-CZ" dirty="0"/>
              <a:t>. 112v-129v, konec 15. stol.</a:t>
            </a:r>
          </a:p>
          <a:p>
            <a:pPr marL="0" indent="0">
              <a:buNone/>
            </a:pPr>
            <a:r>
              <a:rPr lang="cs-CZ" dirty="0"/>
              <a:t>Starý tisk: </a:t>
            </a:r>
            <a:r>
              <a:rPr lang="cs-CZ" i="1" dirty="0"/>
              <a:t>Kronika o narození velikého Alexandra Makedonského i </a:t>
            </a:r>
            <a:r>
              <a:rPr lang="cs-CZ" i="1" dirty="0" err="1"/>
              <a:t>tudiež</a:t>
            </a:r>
            <a:r>
              <a:rPr lang="cs-CZ" i="1" dirty="0"/>
              <a:t> o všech </a:t>
            </a:r>
            <a:r>
              <a:rPr lang="cs-CZ" i="1" dirty="0" err="1"/>
              <a:t>skutciech</a:t>
            </a:r>
            <a:r>
              <a:rPr lang="cs-CZ" i="1" dirty="0"/>
              <a:t> jeho</a:t>
            </a:r>
            <a:r>
              <a:rPr lang="cs-CZ" dirty="0"/>
              <a:t>, Plzeň, Mikuláš Bakalář 1513, 112 </a:t>
            </a:r>
            <a:r>
              <a:rPr lang="cs-CZ" dirty="0" err="1"/>
              <a:t>fol</a:t>
            </a:r>
            <a:r>
              <a:rPr lang="cs-CZ" dirty="0"/>
              <a:t>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91E16D2-94A1-44CC-9C29-831A34A58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044" y="145669"/>
            <a:ext cx="3136392" cy="447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706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70B52D-B31A-463C-8128-48EFA59A8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Staročeský Alexander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898D6F3-81A3-430E-84D8-3751BF6B3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Edice: in: Próza českého středověku, Praha 1983, s. 21-147</a:t>
            </a:r>
          </a:p>
          <a:p>
            <a:r>
              <a:rPr lang="cs-CZ" dirty="0">
                <a:hlinkClick r:id="rId2"/>
              </a:rPr>
              <a:t>https://vokabular.ujc.cas.cz/moduly/edicni/edice/e776d714-0d0a-475a-962f-fc9f8ccac846/plny-text/bez-aparatu/folio/28r#</a:t>
            </a:r>
            <a:r>
              <a:rPr lang="cs-CZ" dirty="0"/>
              <a:t> (verze: Praha, KNM, II C 10)</a:t>
            </a:r>
            <a:br>
              <a:rPr lang="cs-CZ" dirty="0"/>
            </a:br>
            <a:endParaRPr lang="cs-CZ" dirty="0"/>
          </a:p>
          <a:p>
            <a:r>
              <a:rPr lang="cs-CZ" dirty="0"/>
              <a:t>Český překlad je velmi věrný latinské předloze I3 včetně závěrečných promluv mudrců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EB5683A-420E-4288-85B9-3E6A9A2F24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1" b="59407"/>
          <a:stretch/>
        </p:blipFill>
        <p:spPr>
          <a:xfrm>
            <a:off x="3747171" y="3677920"/>
            <a:ext cx="6822160" cy="318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234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910962-EC51-4F16-BD35-64443BE5A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Antické dějepisectví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5E12D3-B9E8-467B-9FBA-3BDD35406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I. ÚČASTNÍCI SAMOTNÉHO TAŽENÍ</a:t>
            </a:r>
          </a:p>
          <a:p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Kallisthénes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 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Olyntu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popraven 327 př. n. l.) – prasynovec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Aristotela;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Hellenica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Historie o Alexandrovi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Alexandr jako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démiurgos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(polobůh); pověst o gordickém uzlu</a:t>
            </a:r>
          </a:p>
          <a:p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Onésikritos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„vzdělaný námořník“ (žáka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Diogéna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Laertia)</a:t>
            </a:r>
          </a:p>
          <a:p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Nearchos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velitel části flotily; Alexandr jako starostlivý vojevůdce</a:t>
            </a:r>
          </a:p>
          <a:p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Ptolemaios (I.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Sotér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diadochos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Egyptě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Alexandrovo tažení jako řetězec činů (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Aristobúlos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kritika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Alexandra; určitý dobový odstup od tažení</a:t>
            </a:r>
          </a:p>
          <a:p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Kompilace všech předchozích = </a:t>
            </a: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Kleitarchos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„</a:t>
            </a:r>
            <a:r>
              <a:rPr lang="cs-CZ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Vulgata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o Alexandrovi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996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88" y="433801"/>
            <a:ext cx="4588291" cy="5908211"/>
          </a:xfrm>
        </p:spPr>
      </p:pic>
      <p:sp>
        <p:nvSpPr>
          <p:cNvPr id="7" name="TextovéPole 6"/>
          <p:cNvSpPr txBox="1"/>
          <p:nvPr/>
        </p:nvSpPr>
        <p:spPr>
          <a:xfrm>
            <a:off x="5212081" y="569730"/>
            <a:ext cx="3301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Staročeská povídka o Alexandrovi</a:t>
            </a:r>
          </a:p>
          <a:p>
            <a:r>
              <a:rPr lang="cs-CZ" dirty="0"/>
              <a:t>Praha, NK ČR, XVII H 4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212081" y="1546167"/>
            <a:ext cx="44389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rgbClr val="FF0000"/>
                </a:solidFill>
              </a:rPr>
              <a:t>Tuto se počíná </a:t>
            </a:r>
            <a:r>
              <a:rPr lang="cs-CZ" i="1" dirty="0">
                <a:solidFill>
                  <a:srgbClr val="FF0000"/>
                </a:solidFill>
              </a:rPr>
              <a:t>kniha velikého </a:t>
            </a:r>
            <a:r>
              <a:rPr lang="pt-BR" i="1" dirty="0">
                <a:solidFill>
                  <a:srgbClr val="FF0000"/>
                </a:solidFill>
              </a:rPr>
              <a:t>Alexandr</a:t>
            </a:r>
            <a:r>
              <a:rPr lang="cs-CZ" i="1" dirty="0">
                <a:solidFill>
                  <a:srgbClr val="FF0000"/>
                </a:solidFill>
              </a:rPr>
              <a:t>a </a:t>
            </a:r>
            <a:r>
              <a:rPr lang="cs-CZ" i="1" dirty="0" err="1">
                <a:solidFill>
                  <a:srgbClr val="FF0000"/>
                </a:solidFill>
              </a:rPr>
              <a:t>mak</a:t>
            </a:r>
            <a:r>
              <a:rPr lang="pt-BR" i="1" dirty="0">
                <a:solidFill>
                  <a:srgbClr val="FF0000"/>
                </a:solidFill>
              </a:rPr>
              <a:t>edonsk</a:t>
            </a:r>
            <a:r>
              <a:rPr lang="cs-CZ" i="1" dirty="0" err="1">
                <a:solidFill>
                  <a:srgbClr val="FF0000"/>
                </a:solidFill>
              </a:rPr>
              <a:t>ého</a:t>
            </a:r>
            <a:r>
              <a:rPr lang="cs-CZ" i="1" dirty="0">
                <a:solidFill>
                  <a:srgbClr val="FF0000"/>
                </a:solidFill>
              </a:rPr>
              <a:t>, jenž svou moudrostí podmanil </a:t>
            </a:r>
            <a:r>
              <a:rPr lang="cs-CZ" i="1" dirty="0" err="1">
                <a:solidFill>
                  <a:srgbClr val="FF0000"/>
                </a:solidFill>
              </a:rPr>
              <a:t>vešken</a:t>
            </a:r>
            <a:r>
              <a:rPr lang="cs-CZ" i="1" dirty="0">
                <a:solidFill>
                  <a:srgbClr val="FF0000"/>
                </a:solidFill>
              </a:rPr>
              <a:t> svět pod se a zkrotil.</a:t>
            </a:r>
          </a:p>
          <a:p>
            <a:endParaRPr lang="cs-CZ" i="1" dirty="0"/>
          </a:p>
          <a:p>
            <a:endParaRPr lang="cs-CZ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DFD531E2-D450-4DCA-9C39-44563E7E2266}"/>
              </a:ext>
            </a:extLst>
          </p:cNvPr>
          <p:cNvSpPr/>
          <p:nvPr/>
        </p:nvSpPr>
        <p:spPr>
          <a:xfrm>
            <a:off x="5212081" y="3334360"/>
            <a:ext cx="58695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Praha, NK ČR, XVII B 6</a:t>
            </a:r>
          </a:p>
          <a:p>
            <a:endParaRPr lang="cs-CZ" dirty="0"/>
          </a:p>
          <a:p>
            <a:r>
              <a:rPr lang="cs-CZ" i="1" dirty="0"/>
              <a:t>Tuto se počíná Alexander, král </a:t>
            </a:r>
            <a:r>
              <a:rPr lang="cs-CZ" i="1" dirty="0" err="1"/>
              <a:t>macedonský</a:t>
            </a:r>
            <a:r>
              <a:rPr lang="cs-CZ" i="1" dirty="0"/>
              <a:t>, kterýžto </a:t>
            </a:r>
            <a:r>
              <a:rPr lang="cs-CZ" i="1" dirty="0" err="1"/>
              <a:t>vešken</a:t>
            </a:r>
            <a:r>
              <a:rPr lang="cs-CZ" i="1" dirty="0"/>
              <a:t> svět přemohl a pod se podmanil</a:t>
            </a:r>
          </a:p>
          <a:p>
            <a:r>
              <a:rPr lang="cs-CZ" i="1" dirty="0"/>
              <a:t>a všem </a:t>
            </a:r>
            <a:r>
              <a:rPr lang="cs-CZ" i="1" dirty="0" err="1"/>
              <a:t>králóm</a:t>
            </a:r>
            <a:r>
              <a:rPr lang="cs-CZ" i="1" dirty="0"/>
              <a:t> </a:t>
            </a:r>
            <a:r>
              <a:rPr lang="cs-CZ" i="1" dirty="0" err="1"/>
              <a:t>múdrú</a:t>
            </a:r>
            <a:r>
              <a:rPr lang="cs-CZ" i="1" dirty="0"/>
              <a:t> řečí jim odolal, buďto na vodách, na horách, na rozličných </a:t>
            </a:r>
            <a:r>
              <a:rPr lang="cs-CZ" i="1" dirty="0" err="1"/>
              <a:t>zvieřatech</a:t>
            </a:r>
            <a:r>
              <a:rPr lang="cs-CZ" i="1" dirty="0"/>
              <a:t>,</a:t>
            </a:r>
          </a:p>
          <a:p>
            <a:r>
              <a:rPr lang="cs-CZ" i="1" dirty="0"/>
              <a:t>všecko přemohl a zkrotil.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0550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5212081" y="569730"/>
            <a:ext cx="3301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Staročeská povídka o Alexandrovi</a:t>
            </a:r>
          </a:p>
          <a:p>
            <a:r>
              <a:rPr lang="cs-CZ" dirty="0"/>
              <a:t>Praha, NK ČR, XVII H 4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212081" y="1546167"/>
            <a:ext cx="44389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/>
              <a:t>Tuto se počíná </a:t>
            </a:r>
            <a:r>
              <a:rPr lang="cs-CZ" i="1" dirty="0"/>
              <a:t>kniha velikého </a:t>
            </a:r>
            <a:r>
              <a:rPr lang="pt-BR" i="1" dirty="0"/>
              <a:t>Alexandr</a:t>
            </a:r>
            <a:r>
              <a:rPr lang="cs-CZ" i="1" dirty="0"/>
              <a:t>a </a:t>
            </a:r>
            <a:r>
              <a:rPr lang="cs-CZ" i="1" dirty="0" err="1"/>
              <a:t>mak</a:t>
            </a:r>
            <a:r>
              <a:rPr lang="pt-BR" i="1" dirty="0"/>
              <a:t>edonsk</a:t>
            </a:r>
            <a:r>
              <a:rPr lang="cs-CZ" i="1" dirty="0" err="1"/>
              <a:t>ého</a:t>
            </a:r>
            <a:r>
              <a:rPr lang="cs-CZ" i="1" dirty="0"/>
              <a:t>, jenž svou moudrostí podmanil </a:t>
            </a:r>
            <a:r>
              <a:rPr lang="cs-CZ" i="1" dirty="0" err="1"/>
              <a:t>vešken</a:t>
            </a:r>
            <a:r>
              <a:rPr lang="cs-CZ" i="1" dirty="0"/>
              <a:t> svět pod se a zkrotil.</a:t>
            </a:r>
          </a:p>
          <a:p>
            <a:endParaRPr lang="cs-CZ" i="1" dirty="0"/>
          </a:p>
          <a:p>
            <a:endParaRPr lang="cs-CZ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DFD531E2-D450-4DCA-9C39-44563E7E2266}"/>
              </a:ext>
            </a:extLst>
          </p:cNvPr>
          <p:cNvSpPr/>
          <p:nvPr/>
        </p:nvSpPr>
        <p:spPr>
          <a:xfrm>
            <a:off x="5212081" y="3334360"/>
            <a:ext cx="58695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Praha, NK ČR, XVII B 6</a:t>
            </a:r>
          </a:p>
          <a:p>
            <a:endParaRPr lang="cs-CZ" dirty="0"/>
          </a:p>
          <a:p>
            <a:r>
              <a:rPr lang="cs-CZ" i="1" dirty="0">
                <a:solidFill>
                  <a:srgbClr val="FF0000"/>
                </a:solidFill>
              </a:rPr>
              <a:t>Tuto se počíná Alexander, král </a:t>
            </a:r>
            <a:r>
              <a:rPr lang="cs-CZ" i="1" dirty="0" err="1">
                <a:solidFill>
                  <a:srgbClr val="FF0000"/>
                </a:solidFill>
              </a:rPr>
              <a:t>macedonský</a:t>
            </a:r>
            <a:r>
              <a:rPr lang="cs-CZ" i="1" dirty="0">
                <a:solidFill>
                  <a:srgbClr val="FF0000"/>
                </a:solidFill>
              </a:rPr>
              <a:t>, kterýžto </a:t>
            </a:r>
            <a:r>
              <a:rPr lang="cs-CZ" i="1" dirty="0" err="1">
                <a:solidFill>
                  <a:srgbClr val="FF0000"/>
                </a:solidFill>
              </a:rPr>
              <a:t>vešken</a:t>
            </a:r>
            <a:r>
              <a:rPr lang="cs-CZ" i="1" dirty="0">
                <a:solidFill>
                  <a:srgbClr val="FF0000"/>
                </a:solidFill>
              </a:rPr>
              <a:t> svět přemohl a pod se podmanil</a:t>
            </a:r>
          </a:p>
          <a:p>
            <a:r>
              <a:rPr lang="cs-CZ" i="1" dirty="0">
                <a:solidFill>
                  <a:srgbClr val="FF0000"/>
                </a:solidFill>
              </a:rPr>
              <a:t>a všem </a:t>
            </a:r>
            <a:r>
              <a:rPr lang="cs-CZ" i="1" dirty="0" err="1">
                <a:solidFill>
                  <a:srgbClr val="FF0000"/>
                </a:solidFill>
              </a:rPr>
              <a:t>králóm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múdrú</a:t>
            </a:r>
            <a:r>
              <a:rPr lang="cs-CZ" i="1" dirty="0">
                <a:solidFill>
                  <a:srgbClr val="FF0000"/>
                </a:solidFill>
              </a:rPr>
              <a:t> řečí jim odolal, buďto na vodách, na horách, na rozličných </a:t>
            </a:r>
            <a:r>
              <a:rPr lang="cs-CZ" i="1" dirty="0" err="1">
                <a:solidFill>
                  <a:srgbClr val="FF0000"/>
                </a:solidFill>
              </a:rPr>
              <a:t>zvieřatech</a:t>
            </a:r>
            <a:r>
              <a:rPr lang="cs-CZ" i="1" dirty="0">
                <a:solidFill>
                  <a:srgbClr val="FF0000"/>
                </a:solidFill>
              </a:rPr>
              <a:t>,</a:t>
            </a:r>
          </a:p>
          <a:p>
            <a:r>
              <a:rPr lang="cs-CZ" i="1" dirty="0">
                <a:solidFill>
                  <a:srgbClr val="FF0000"/>
                </a:solidFill>
              </a:rPr>
              <a:t>všecko přemohl a zkrotil.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CFBC90A-BC0C-4A5E-8710-76F1BD662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5" y="245554"/>
            <a:ext cx="4463656" cy="636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3272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5212081" y="569730"/>
            <a:ext cx="3301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Staročeská povídka o Alexandrovi</a:t>
            </a:r>
          </a:p>
          <a:p>
            <a:r>
              <a:rPr lang="cs-CZ" dirty="0"/>
              <a:t>Praha, NK ČR, XVII H 4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212081" y="1546167"/>
            <a:ext cx="44389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/>
              <a:t>Tuto se počíná </a:t>
            </a:r>
            <a:r>
              <a:rPr lang="cs-CZ" i="1" dirty="0"/>
              <a:t>kniha velikého </a:t>
            </a:r>
            <a:r>
              <a:rPr lang="pt-BR" i="1" dirty="0"/>
              <a:t>Alexandr</a:t>
            </a:r>
            <a:r>
              <a:rPr lang="cs-CZ" i="1" dirty="0"/>
              <a:t>a </a:t>
            </a:r>
            <a:r>
              <a:rPr lang="cs-CZ" i="1" dirty="0" err="1"/>
              <a:t>mak</a:t>
            </a:r>
            <a:r>
              <a:rPr lang="pt-BR" i="1" dirty="0"/>
              <a:t>edonsk</a:t>
            </a:r>
            <a:r>
              <a:rPr lang="cs-CZ" i="1" dirty="0" err="1"/>
              <a:t>ého</a:t>
            </a:r>
            <a:r>
              <a:rPr lang="cs-CZ" i="1" dirty="0"/>
              <a:t>, jenž svou moudrostí podmanil </a:t>
            </a:r>
            <a:r>
              <a:rPr lang="cs-CZ" i="1" dirty="0" err="1"/>
              <a:t>vešken</a:t>
            </a:r>
            <a:r>
              <a:rPr lang="cs-CZ" i="1" dirty="0"/>
              <a:t> svět pod se a zkrotil.</a:t>
            </a:r>
          </a:p>
          <a:p>
            <a:endParaRPr lang="cs-CZ" i="1" dirty="0"/>
          </a:p>
          <a:p>
            <a:endParaRPr lang="cs-CZ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DFD531E2-D450-4DCA-9C39-44563E7E2266}"/>
              </a:ext>
            </a:extLst>
          </p:cNvPr>
          <p:cNvSpPr/>
          <p:nvPr/>
        </p:nvSpPr>
        <p:spPr>
          <a:xfrm>
            <a:off x="5212081" y="3334360"/>
            <a:ext cx="58695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Praha, NK ČR, XVII B 6</a:t>
            </a:r>
          </a:p>
          <a:p>
            <a:endParaRPr lang="cs-CZ" dirty="0"/>
          </a:p>
          <a:p>
            <a:r>
              <a:rPr lang="cs-CZ" i="1" dirty="0">
                <a:solidFill>
                  <a:srgbClr val="FF0000"/>
                </a:solidFill>
              </a:rPr>
              <a:t>Tuto se počíná Alexander, král </a:t>
            </a:r>
            <a:r>
              <a:rPr lang="cs-CZ" i="1" dirty="0" err="1">
                <a:solidFill>
                  <a:srgbClr val="FF0000"/>
                </a:solidFill>
              </a:rPr>
              <a:t>macedonský</a:t>
            </a:r>
            <a:r>
              <a:rPr lang="cs-CZ" i="1" dirty="0">
                <a:solidFill>
                  <a:srgbClr val="FF0000"/>
                </a:solidFill>
              </a:rPr>
              <a:t>, kterýžto </a:t>
            </a:r>
            <a:r>
              <a:rPr lang="cs-CZ" i="1" dirty="0" err="1">
                <a:solidFill>
                  <a:srgbClr val="FF0000"/>
                </a:solidFill>
              </a:rPr>
              <a:t>vešken</a:t>
            </a:r>
            <a:r>
              <a:rPr lang="cs-CZ" i="1" dirty="0">
                <a:solidFill>
                  <a:srgbClr val="FF0000"/>
                </a:solidFill>
              </a:rPr>
              <a:t> svět přemohl a pod se podmanil</a:t>
            </a:r>
          </a:p>
          <a:p>
            <a:r>
              <a:rPr lang="cs-CZ" i="1" dirty="0">
                <a:solidFill>
                  <a:srgbClr val="FF0000"/>
                </a:solidFill>
              </a:rPr>
              <a:t>a všem </a:t>
            </a:r>
            <a:r>
              <a:rPr lang="cs-CZ" i="1" dirty="0" err="1">
                <a:solidFill>
                  <a:srgbClr val="FF0000"/>
                </a:solidFill>
              </a:rPr>
              <a:t>králóm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múdrú</a:t>
            </a:r>
            <a:r>
              <a:rPr lang="cs-CZ" i="1" dirty="0">
                <a:solidFill>
                  <a:srgbClr val="FF0000"/>
                </a:solidFill>
              </a:rPr>
              <a:t> řečí jim odolal, buďto na vodách, na horách, na rozličných </a:t>
            </a:r>
            <a:r>
              <a:rPr lang="cs-CZ" i="1" dirty="0" err="1">
                <a:solidFill>
                  <a:srgbClr val="FF0000"/>
                </a:solidFill>
              </a:rPr>
              <a:t>zvieřatech</a:t>
            </a:r>
            <a:r>
              <a:rPr lang="cs-CZ" i="1" dirty="0">
                <a:solidFill>
                  <a:srgbClr val="FF0000"/>
                </a:solidFill>
              </a:rPr>
              <a:t>,</a:t>
            </a:r>
          </a:p>
          <a:p>
            <a:r>
              <a:rPr lang="cs-CZ" i="1" dirty="0">
                <a:solidFill>
                  <a:srgbClr val="FF0000"/>
                </a:solidFill>
              </a:rPr>
              <a:t>všecko přemohl a zkrotil.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CFBC90A-BC0C-4A5E-8710-76F1BD6627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47526"/>
          <a:stretch/>
        </p:blipFill>
        <p:spPr>
          <a:xfrm>
            <a:off x="309094" y="174434"/>
            <a:ext cx="4313705" cy="645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7647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7B1B1D-4727-4AEF-9977-389E71B28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Prolog k I3: otázky k četbě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C8300F-FF91-48AB-BE2D-BC8D366B8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Jaký význam autor připisuje moralizujícímu aspektu ve vyprávění příběhů? Co je hlavní motiv pro zapsání historie?</a:t>
            </a:r>
          </a:p>
          <a:p>
            <a:r>
              <a:rPr lang="cs-CZ" sz="2400" dirty="0">
                <a:latin typeface="+mj-lt"/>
              </a:rPr>
              <a:t>Jaký je </a:t>
            </a:r>
            <a:r>
              <a:rPr lang="cs-CZ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předpokládaný čtenář?</a:t>
            </a:r>
          </a:p>
          <a:p>
            <a:r>
              <a:rPr lang="cs-CZ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 čem se protínají čtenářské zájmy zmíněných prostředí, světských, církevních, monastických?</a:t>
            </a:r>
          </a:p>
          <a:p>
            <a:r>
              <a:rPr lang="cs-CZ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Jak se v tom odráží latinizace a pokřesťanštění?</a:t>
            </a:r>
            <a:endParaRPr lang="cs-CZ" sz="2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 byly ve středověku tance smrti? A co bylo jejich poselstvím? </a:t>
            </a:r>
          </a:p>
          <a:p>
            <a:r>
              <a:rPr lang="cs-CZ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Hlavní ladění prologu?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8088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DB0431E-0B04-44A1-9C51-531E28D18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3910962-EC51-4F16-BD35-64443BE5A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</p:spPr>
        <p:txBody>
          <a:bodyPr>
            <a:normAutofit/>
          </a:bodyPr>
          <a:lstStyle/>
          <a:p>
            <a:r>
              <a:rPr lang="cs-CZ" dirty="0"/>
              <a:t>Antické dějepisectví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5E12D3-B9E8-467B-9FBA-3BDD35406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0"/>
            <a:ext cx="8595360" cy="4351337"/>
          </a:xfrm>
        </p:spPr>
        <p:txBody>
          <a:bodyPr>
            <a:normAutofit/>
          </a:bodyPr>
          <a:lstStyle/>
          <a:p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SEKUNDÁRNÍ AUTOŘI</a:t>
            </a:r>
            <a:endParaRPr lang="cs-CZ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err="1">
                <a:latin typeface="Calibri" panose="020F0502020204030204" pitchFamily="34" charset="0"/>
              </a:rPr>
              <a:t>Diodoros</a:t>
            </a:r>
            <a:r>
              <a:rPr lang="cs-CZ" b="1" dirty="0">
                <a:latin typeface="Calibri" panose="020F0502020204030204" pitchFamily="34" charset="0"/>
              </a:rPr>
              <a:t> Sicilský </a:t>
            </a:r>
            <a:r>
              <a:rPr lang="cs-CZ">
                <a:latin typeface="Calibri" panose="020F0502020204030204" pitchFamily="34" charset="0"/>
              </a:rPr>
              <a:t>(60–30 </a:t>
            </a:r>
            <a:r>
              <a:rPr lang="cs-CZ" dirty="0">
                <a:latin typeface="Calibri" panose="020F0502020204030204" pitchFamily="34" charset="0"/>
              </a:rPr>
              <a:t>př. Kr.) – </a:t>
            </a:r>
            <a:r>
              <a:rPr lang="cs-CZ" i="1" dirty="0">
                <a:latin typeface="Calibri" panose="020F0502020204030204" pitchFamily="34" charset="0"/>
              </a:rPr>
              <a:t>Historická knihovna </a:t>
            </a:r>
            <a:r>
              <a:rPr lang="cs-CZ" dirty="0">
                <a:latin typeface="Calibri" panose="020F0502020204030204" pitchFamily="34" charset="0"/>
              </a:rPr>
              <a:t>(XVII kniha věnovaná Alexandrovi)</a:t>
            </a:r>
          </a:p>
          <a:p>
            <a:pPr marL="0" indent="0">
              <a:buNone/>
            </a:pPr>
            <a:r>
              <a:rPr lang="cs-CZ" b="1" dirty="0" err="1">
                <a:latin typeface="Calibri" panose="020F0502020204030204" pitchFamily="34" charset="0"/>
              </a:rPr>
              <a:t>Plútarchos</a:t>
            </a:r>
            <a:r>
              <a:rPr lang="cs-CZ" dirty="0">
                <a:latin typeface="Calibri" panose="020F0502020204030204" pitchFamily="34" charset="0"/>
              </a:rPr>
              <a:t> </a:t>
            </a:r>
            <a:r>
              <a:rPr lang="cs-CZ">
                <a:latin typeface="Calibri" panose="020F0502020204030204" pitchFamily="34" charset="0"/>
              </a:rPr>
              <a:t>(46–127 </a:t>
            </a:r>
            <a:r>
              <a:rPr lang="cs-CZ" dirty="0">
                <a:latin typeface="Calibri" panose="020F0502020204030204" pitchFamily="34" charset="0"/>
              </a:rPr>
              <a:t>po Kr.) – </a:t>
            </a:r>
            <a:r>
              <a:rPr lang="cs-CZ" i="1" dirty="0">
                <a:latin typeface="Calibri" panose="020F0502020204030204" pitchFamily="34" charset="0"/>
              </a:rPr>
              <a:t>Paralelní životopisy </a:t>
            </a:r>
            <a:r>
              <a:rPr lang="cs-CZ" dirty="0">
                <a:latin typeface="Calibri" panose="020F0502020204030204" pitchFamily="34" charset="0"/>
              </a:rPr>
              <a:t>nebo také </a:t>
            </a:r>
            <a:r>
              <a:rPr lang="cs-CZ" b="0" i="1" dirty="0">
                <a:effectLst/>
                <a:latin typeface="Calibri" panose="020F0502020204030204" pitchFamily="34" charset="0"/>
              </a:rPr>
              <a:t>Životopisy slavných Řeků a Římanů </a:t>
            </a:r>
            <a:r>
              <a:rPr lang="cs-CZ" dirty="0">
                <a:latin typeface="Calibri" panose="020F0502020204030204" pitchFamily="34" charset="0"/>
              </a:rPr>
              <a:t>(Alexandr – Caesar) – </a:t>
            </a:r>
            <a:r>
              <a:rPr lang="cs-CZ" dirty="0">
                <a:solidFill>
                  <a:schemeClr val="bg1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UKÁZKA NA MOODLU</a:t>
            </a:r>
          </a:p>
          <a:p>
            <a:pPr marL="0" indent="0">
              <a:buNone/>
            </a:pP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Arriános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(95–175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Kr.) 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Anabasis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2 hlavní zdroje: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Aristobúlos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Ptolemaios; doplněk cesty do Indie </a:t>
            </a:r>
            <a:r>
              <a:rPr lang="cs-CZ" dirty="0">
                <a:solidFill>
                  <a:schemeClr val="bg1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UKÁZKA NA MOODLU</a:t>
            </a:r>
            <a:endParaRPr lang="cs-CZ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Quintus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Curtius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(1. stol. po Kr.) – </a:t>
            </a:r>
            <a:r>
              <a:rPr lang="cs-CZ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Historiae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Alexandri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Magni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123 rkp.; předloha pro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střv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Alexandreidu</a:t>
            </a:r>
          </a:p>
          <a:p>
            <a:pPr marL="0" indent="0">
              <a:buNone/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Marcus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Iunia</a:t>
            </a: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nus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Iustinus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3.–4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stol.) </a:t>
            </a:r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i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Epitome </a:t>
            </a:r>
            <a:r>
              <a:rPr lang="cs-CZ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Historiarum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Philippicarum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(knihy XI-XII)</a:t>
            </a:r>
          </a:p>
          <a:p>
            <a:pPr marL="0" indent="0">
              <a:buNone/>
            </a:pPr>
            <a:r>
              <a:rPr lang="cs-CZ" b="1" dirty="0">
                <a:latin typeface="Calibri" panose="020F0502020204030204" pitchFamily="34" charset="0"/>
                <a:cs typeface="Times New Roman" panose="02020603050405020304" pitchFamily="18" charset="0"/>
              </a:rPr>
              <a:t>Paulus </a:t>
            </a:r>
            <a:r>
              <a:rPr lang="cs-CZ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Orosius</a:t>
            </a:r>
            <a:r>
              <a:rPr lang="cs-CZ" b="1" dirty="0">
                <a:latin typeface="Calibri" panose="020F0502020204030204" pitchFamily="34" charset="0"/>
                <a:cs typeface="Times New Roman" panose="02020603050405020304" pitchFamily="18" charset="0"/>
              </a:rPr>
              <a:t> (asi 375 – po 418) -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Historiarum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adversum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paganos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libri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septem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(III. kniha) – křesťanská perspektiva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424749-EEE0-49C9-9ABF-97B171A3E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12126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3C66777-00AD-4B78-AD68-F4EA78E2A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340" y="643466"/>
            <a:ext cx="4821443" cy="557106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235782D-E7F7-4402-B05E-EE96B8CF5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017" y="0"/>
            <a:ext cx="3163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7C71CA1-3000-4C69-8631-B63E0325C8EA}"/>
              </a:ext>
            </a:extLst>
          </p:cNvPr>
          <p:cNvSpPr txBox="1"/>
          <p:nvPr/>
        </p:nvSpPr>
        <p:spPr>
          <a:xfrm>
            <a:off x="8346440" y="643466"/>
            <a:ext cx="2291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Arriános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předmluva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20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B673DD-018C-4D3F-BAB2-EDB1F20F7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Pseudo-Kallisthénes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EDAA49-222C-4343-AB2F-703FD9E20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3. století n. l. (tj. 5 století po událostech!)</a:t>
            </a:r>
          </a:p>
          <a:p>
            <a:r>
              <a:rPr lang="cs-CZ" dirty="0"/>
              <a:t>Vyprávění pochází z prostředí města Alexandrie (v Egyptě = „naše země“)</a:t>
            </a:r>
          </a:p>
          <a:p>
            <a:r>
              <a:rPr lang="cs-CZ" b="1" dirty="0" err="1"/>
              <a:t>Nektanebo</a:t>
            </a:r>
            <a:r>
              <a:rPr lang="cs-CZ" dirty="0"/>
              <a:t> (</a:t>
            </a:r>
            <a:r>
              <a:rPr lang="cs-CZ" dirty="0" err="1"/>
              <a:t>Nektanébis</a:t>
            </a:r>
            <a:r>
              <a:rPr lang="cs-CZ" dirty="0"/>
              <a:t>, </a:t>
            </a:r>
            <a:r>
              <a:rPr lang="cs-CZ" dirty="0" err="1"/>
              <a:t>Anektanábus</a:t>
            </a:r>
            <a:r>
              <a:rPr lang="cs-CZ" dirty="0"/>
              <a:t>, </a:t>
            </a:r>
            <a:r>
              <a:rPr lang="cs-CZ" dirty="0" err="1"/>
              <a:t>etc</a:t>
            </a:r>
            <a:r>
              <a:rPr lang="cs-CZ" dirty="0"/>
              <a:t>.) – poslední faraon, biologický otec Alexandra</a:t>
            </a:r>
          </a:p>
          <a:p>
            <a:r>
              <a:rPr lang="cs-CZ" dirty="0"/>
              <a:t>Zárodek středověké látky, kombinace několika složek:</a:t>
            </a:r>
          </a:p>
          <a:p>
            <a:pPr marL="342900" indent="-342900">
              <a:buAutoNum type="arabicParenR"/>
            </a:pPr>
            <a:r>
              <a:rPr lang="cs-CZ" dirty="0"/>
              <a:t>Alexandrova biografie</a:t>
            </a:r>
          </a:p>
          <a:p>
            <a:pPr marL="342900" indent="-342900">
              <a:buAutoNum type="arabicParenR"/>
            </a:pPr>
            <a:r>
              <a:rPr lang="cs-CZ" dirty="0"/>
              <a:t>Sbírka dopisů</a:t>
            </a:r>
          </a:p>
          <a:p>
            <a:pPr marL="342900" indent="-342900">
              <a:buAutoNum type="arabicParenR"/>
            </a:pPr>
            <a:r>
              <a:rPr lang="cs-CZ" dirty="0"/>
              <a:t>Rozhovor Alexandra s </a:t>
            </a:r>
            <a:r>
              <a:rPr lang="cs-CZ" dirty="0" err="1"/>
              <a:t>gymnasofity</a:t>
            </a:r>
            <a:r>
              <a:rPr lang="cs-CZ" dirty="0"/>
              <a:t> (</a:t>
            </a:r>
            <a:r>
              <a:rPr lang="cs-CZ" dirty="0" err="1"/>
              <a:t>bráhmány</a:t>
            </a:r>
            <a:r>
              <a:rPr lang="cs-CZ" dirty="0"/>
              <a:t>)</a:t>
            </a:r>
          </a:p>
          <a:p>
            <a:pPr marL="342900" indent="-342900">
              <a:buAutoNum type="arabicParenR"/>
            </a:pPr>
            <a:r>
              <a:rPr lang="cs-CZ" dirty="0"/>
              <a:t>Alexandrova závěť – předpokládá budoucí rivalitu diadochů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0434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05D100-5494-46AE-ACFC-7D8E4AF91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Pseudo-Kallisthénes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71A238-C04C-4BC2-BFCD-F3EEC6B85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Žánrové rozhraní: tzv. řecký román + román v dopisech + historický román (v </a:t>
            </a:r>
            <a:r>
              <a:rPr lang="cs-CZ" dirty="0" err="1">
                <a:latin typeface="+mj-lt"/>
              </a:rPr>
              <a:t>podst</a:t>
            </a:r>
            <a:r>
              <a:rPr lang="cs-CZ" dirty="0">
                <a:latin typeface="+mj-lt"/>
              </a:rPr>
              <a:t>. </a:t>
            </a:r>
            <a:r>
              <a:rPr lang="cs-CZ" i="1" dirty="0">
                <a:latin typeface="+mj-lt"/>
              </a:rPr>
              <a:t>gesta</a:t>
            </a:r>
            <a:r>
              <a:rPr lang="cs-CZ" dirty="0">
                <a:latin typeface="+mj-lt"/>
              </a:rPr>
              <a:t>)</a:t>
            </a:r>
          </a:p>
          <a:p>
            <a:r>
              <a:rPr lang="cs-CZ" dirty="0">
                <a:latin typeface="+mj-lt"/>
              </a:rPr>
              <a:t>Rozdělení: 1. </a:t>
            </a:r>
            <a:r>
              <a:rPr lang="cs-CZ">
                <a:latin typeface="+mj-lt"/>
              </a:rPr>
              <a:t>kniha (</a:t>
            </a:r>
            <a:r>
              <a:rPr lang="cs-CZ" i="1">
                <a:latin typeface="+mj-lt"/>
              </a:rPr>
              <a:t>Ortus</a:t>
            </a:r>
            <a:r>
              <a:rPr lang="cs-CZ">
                <a:latin typeface="+mj-lt"/>
              </a:rPr>
              <a:t>)</a:t>
            </a:r>
            <a:r>
              <a:rPr lang="cs-CZ" i="1">
                <a:latin typeface="+mj-lt"/>
              </a:rPr>
              <a:t> –</a:t>
            </a:r>
            <a:r>
              <a:rPr lang="cs-CZ">
                <a:latin typeface="+mj-lt"/>
              </a:rPr>
              <a:t> 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úvod, založení Alexandrie, </a:t>
            </a:r>
            <a:r>
              <a:rPr lang="cs-CZ" sz="1800" i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Alexandrovo dětství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dirty="0">
                <a:latin typeface="+mj-lt"/>
                <a:cs typeface="Times New Roman" panose="02020603050405020304" pitchFamily="18" charset="0"/>
              </a:rPr>
              <a:t>2. </a:t>
            </a:r>
            <a:r>
              <a:rPr lang="cs-CZ">
                <a:latin typeface="+mj-lt"/>
                <a:cs typeface="Times New Roman" panose="02020603050405020304" pitchFamily="18" charset="0"/>
              </a:rPr>
              <a:t>kniha (</a:t>
            </a:r>
            <a:r>
              <a:rPr lang="cs-CZ" i="1">
                <a:latin typeface="+mj-lt"/>
                <a:cs typeface="Times New Roman" panose="02020603050405020304" pitchFamily="18" charset="0"/>
              </a:rPr>
              <a:t>Actus</a:t>
            </a:r>
            <a:r>
              <a:rPr lang="cs-CZ">
                <a:latin typeface="+mj-lt"/>
                <a:cs typeface="Times New Roman" panose="02020603050405020304" pitchFamily="18" charset="0"/>
              </a:rPr>
              <a:t>)</a:t>
            </a:r>
            <a:r>
              <a:rPr lang="cs-CZ" i="1">
                <a:latin typeface="+mj-lt"/>
                <a:cs typeface="Times New Roman" panose="02020603050405020304" pitchFamily="18" charset="0"/>
              </a:rPr>
              <a:t> –</a:t>
            </a:r>
            <a:r>
              <a:rPr lang="cs-CZ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18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boj 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proti Peršanům – epizoda o zničení Théb</a:t>
            </a:r>
            <a:endParaRPr lang="cs-CZ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+mj-lt"/>
                <a:cs typeface="Times New Roman" panose="02020603050405020304" pitchFamily="18" charset="0"/>
              </a:rPr>
              <a:t>3. </a:t>
            </a:r>
            <a:r>
              <a:rPr lang="cs-CZ">
                <a:latin typeface="+mj-lt"/>
                <a:cs typeface="Times New Roman" panose="02020603050405020304" pitchFamily="18" charset="0"/>
              </a:rPr>
              <a:t>kniha (</a:t>
            </a:r>
            <a:r>
              <a:rPr lang="cs-CZ" i="1">
                <a:latin typeface="+mj-lt"/>
                <a:cs typeface="Times New Roman" panose="02020603050405020304" pitchFamily="18" charset="0"/>
              </a:rPr>
              <a:t>Obitus</a:t>
            </a:r>
            <a:r>
              <a:rPr lang="cs-CZ">
                <a:latin typeface="+mj-lt"/>
                <a:cs typeface="Times New Roman" panose="02020603050405020304" pitchFamily="18" charset="0"/>
              </a:rPr>
              <a:t>) – </a:t>
            </a:r>
            <a:r>
              <a:rPr lang="cs-CZ" sz="18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cesta 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do Indie, </a:t>
            </a:r>
            <a:r>
              <a:rPr lang="cs-CZ" sz="18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smrt Alexandra 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přenesení jeho těla do Alexandrie a uložení do mausolea (cyklický návrat)</a:t>
            </a:r>
          </a:p>
          <a:p>
            <a:endParaRPr lang="cs-CZ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Uzavírá /shrnuje celou </a:t>
            </a:r>
            <a:r>
              <a:rPr lang="cs-CZ" sz="1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alexandrovskou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legendu do jediného díla (2 výjimky: epizoda o gordickém uzlu a hromadné svatby v </a:t>
            </a:r>
            <a:r>
              <a:rPr lang="cs-CZ" sz="1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Susách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dirty="0">
                <a:latin typeface="+mj-lt"/>
                <a:cs typeface="Times New Roman" panose="02020603050405020304" pitchFamily="18" charset="0"/>
              </a:rPr>
              <a:t>Ohromné rozšíření ve středověké Evropě – ne přímo, ale přes překlady a adaptace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5515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025BBE-6942-44CA-A200-664384DD0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Překlady </a:t>
            </a:r>
            <a:r>
              <a:rPr lang="cs-CZ" dirty="0" err="1"/>
              <a:t>Pseudo-Kallisthéna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2AFFA3-1FC3-4D6C-BE5E-40D61DE91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>
                <a:latin typeface="+mj-lt"/>
              </a:rPr>
              <a:t>Iulius</a:t>
            </a:r>
            <a:r>
              <a:rPr lang="cs-CZ" b="1" dirty="0">
                <a:latin typeface="+mj-lt"/>
              </a:rPr>
              <a:t> Valerius </a:t>
            </a:r>
            <a:r>
              <a:rPr lang="cs-CZ" dirty="0" err="1">
                <a:latin typeface="+mj-lt"/>
              </a:rPr>
              <a:t>Polemius</a:t>
            </a:r>
            <a:r>
              <a:rPr lang="cs-CZ" dirty="0">
                <a:latin typeface="+mj-lt"/>
              </a:rPr>
              <a:t> (konec 3. století – 1. pol. 4. stol.): </a:t>
            </a:r>
            <a:r>
              <a:rPr lang="cs-CZ" sz="1800" i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 </a:t>
            </a:r>
            <a:r>
              <a:rPr lang="cs-CZ" sz="1800" i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gestae</a:t>
            </a:r>
            <a:r>
              <a:rPr lang="cs-CZ" sz="1800" i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Alexandri</a:t>
            </a:r>
            <a:r>
              <a:rPr lang="cs-CZ" sz="1800" i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Macedonis</a:t>
            </a:r>
            <a:r>
              <a:rPr lang="cs-CZ" sz="1800" i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napsáno před založením Konstantinopole (330)</a:t>
            </a:r>
          </a:p>
          <a:p>
            <a:r>
              <a:rPr lang="cs-CZ" dirty="0">
                <a:latin typeface="+mj-lt"/>
              </a:rPr>
              <a:t>Dochováno ve zkrácených verzích (</a:t>
            </a:r>
            <a:r>
              <a:rPr lang="cs-CZ" i="1" dirty="0" err="1">
                <a:latin typeface="+mj-lt"/>
              </a:rPr>
              <a:t>Epitome</a:t>
            </a:r>
            <a:r>
              <a:rPr lang="cs-CZ" dirty="0">
                <a:latin typeface="+mj-lt"/>
              </a:rPr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279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E99ED6D-365F-4CAE-942F-ECA78F74B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2F24F1-C1EF-471F-A19B-A340CE541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6C425C-3C64-47BA-B583-94D39B9B7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6568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3C694C9-362D-42B4-BA61-4FCFA884E0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934467"/>
            <a:ext cx="10905066" cy="498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71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B91ED8-A2DD-4C43-A546-33574ABA9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877413"/>
          </a:xfrm>
        </p:spPr>
        <p:txBody>
          <a:bodyPr/>
          <a:lstStyle/>
          <a:p>
            <a:r>
              <a:rPr lang="cs-CZ" dirty="0"/>
              <a:t>12. století</a:t>
            </a:r>
            <a:r>
              <a:rPr lang="fr-FR" dirty="0"/>
              <a:t> – francou</a:t>
            </a:r>
            <a:r>
              <a:rPr lang="cs-CZ" dirty="0" err="1"/>
              <a:t>zský</a:t>
            </a:r>
            <a:r>
              <a:rPr lang="cs-CZ" dirty="0"/>
              <a:t> okruh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809A7F-073D-42B4-BD7E-64B3CF53C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325366"/>
            <a:ext cx="8595360" cy="4854771"/>
          </a:xfrm>
        </p:spPr>
        <p:txBody>
          <a:bodyPr>
            <a:noAutofit/>
          </a:bodyPr>
          <a:lstStyle/>
          <a:p>
            <a:r>
              <a:rPr lang="cs-CZ" sz="2000" b="1" dirty="0" err="1"/>
              <a:t>Albéric</a:t>
            </a:r>
            <a:r>
              <a:rPr lang="cs-CZ" sz="2000" b="1" dirty="0"/>
              <a:t> de </a:t>
            </a:r>
            <a:r>
              <a:rPr lang="cs-CZ" sz="2000" b="1" dirty="0" err="1"/>
              <a:t>Pisan</a:t>
            </a:r>
            <a:r>
              <a:rPr lang="fr-FR" sz="2000" b="1" dirty="0"/>
              <a:t>çon </a:t>
            </a:r>
            <a:r>
              <a:rPr lang="fr-FR" sz="2000" dirty="0"/>
              <a:t>(</a:t>
            </a:r>
            <a:r>
              <a:rPr lang="cs-CZ" sz="2000" dirty="0"/>
              <a:t>zač. 12. století) – vychází z </a:t>
            </a:r>
            <a:r>
              <a:rPr lang="cs-CZ" sz="2000" dirty="0" err="1"/>
              <a:t>Iulia</a:t>
            </a:r>
            <a:r>
              <a:rPr lang="cs-CZ" sz="2000" dirty="0"/>
              <a:t> Valeria, předloha pro </a:t>
            </a:r>
            <a:r>
              <a:rPr lang="cs-CZ" sz="2000" i="1" dirty="0" err="1"/>
              <a:t>Alexanderlied</a:t>
            </a:r>
            <a:r>
              <a:rPr lang="cs-CZ" sz="2000" i="1" dirty="0"/>
              <a:t> </a:t>
            </a:r>
            <a:r>
              <a:rPr lang="cs-CZ" sz="2000" dirty="0"/>
              <a:t>(něm.) – obojí fragmentární dochování </a:t>
            </a:r>
          </a:p>
          <a:p>
            <a:r>
              <a:rPr lang="cs-CZ" sz="2000" b="1" dirty="0"/>
              <a:t>Desetislabičný Alexandr </a:t>
            </a:r>
            <a:r>
              <a:rPr lang="cs-CZ" sz="2000" dirty="0"/>
              <a:t>(</a:t>
            </a:r>
            <a:r>
              <a:rPr lang="cs-CZ" sz="2000" i="1" dirty="0"/>
              <a:t>Ro</a:t>
            </a:r>
            <a:r>
              <a:rPr lang="fr-FR" sz="2000" i="1" dirty="0"/>
              <a:t>man d’Alexandre décasyllabique</a:t>
            </a:r>
            <a:r>
              <a:rPr lang="fr-FR" sz="2000" dirty="0"/>
              <a:t>) – 1150-1160, stfr., Poitou, sn</a:t>
            </a:r>
            <a:r>
              <a:rPr lang="cs-CZ" sz="2000" dirty="0"/>
              <a:t>ad na dvoře Eleonory </a:t>
            </a:r>
            <a:r>
              <a:rPr lang="cs-CZ" sz="2000" dirty="0" err="1"/>
              <a:t>Akvitánské</a:t>
            </a:r>
            <a:r>
              <a:rPr lang="cs-CZ" sz="2000" dirty="0"/>
              <a:t> a Jindřicha II. </a:t>
            </a:r>
            <a:r>
              <a:rPr lang="cs-CZ" sz="2000" dirty="0" err="1"/>
              <a:t>Plantagen</a:t>
            </a:r>
            <a:r>
              <a:rPr lang="fr-FR" sz="2000" dirty="0"/>
              <a:t>êt</a:t>
            </a:r>
            <a:endParaRPr lang="cs-CZ" sz="2000" dirty="0"/>
          </a:p>
          <a:p>
            <a:r>
              <a:rPr lang="cs-CZ" sz="2000" dirty="0"/>
              <a:t>Alexandre de Paris/ de </a:t>
            </a:r>
            <a:r>
              <a:rPr lang="cs-CZ" sz="2000" dirty="0" err="1"/>
              <a:t>Bernay</a:t>
            </a:r>
            <a:r>
              <a:rPr lang="cs-CZ" sz="2000" dirty="0"/>
              <a:t>, </a:t>
            </a:r>
            <a:r>
              <a:rPr lang="cs-CZ" sz="2000" b="1" i="1" dirty="0"/>
              <a:t>R</a:t>
            </a:r>
            <a:r>
              <a:rPr lang="fr-FR" sz="2000" b="1" i="1" dirty="0"/>
              <a:t>oman d’Alexandre</a:t>
            </a:r>
            <a:r>
              <a:rPr lang="cs-CZ" sz="2000" b="1" i="1" dirty="0"/>
              <a:t> </a:t>
            </a:r>
            <a:r>
              <a:rPr lang="cs-CZ" sz="2000" dirty="0">
                <a:latin typeface="+mj-lt"/>
              </a:rPr>
              <a:t>– </a:t>
            </a:r>
            <a:r>
              <a:rPr lang="cs-CZ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1184-1189</a:t>
            </a:r>
          </a:p>
          <a:p>
            <a:r>
              <a:rPr lang="cs-CZ" sz="2000" dirty="0">
                <a:latin typeface="+mj-lt"/>
                <a:cs typeface="Times New Roman" panose="02020603050405020304" pitchFamily="18" charset="0"/>
              </a:rPr>
              <a:t>Svým způsobem </a:t>
            </a:r>
            <a:r>
              <a:rPr lang="cs-CZ" sz="2000" i="1" dirty="0" err="1">
                <a:latin typeface="+mj-lt"/>
                <a:cs typeface="Times New Roman" panose="02020603050405020304" pitchFamily="18" charset="0"/>
              </a:rPr>
              <a:t>chanson</a:t>
            </a:r>
            <a:r>
              <a:rPr lang="cs-CZ" sz="2000" i="1" dirty="0">
                <a:latin typeface="+mj-lt"/>
                <a:cs typeface="Times New Roman" panose="02020603050405020304" pitchFamily="18" charset="0"/>
              </a:rPr>
              <a:t> de </a:t>
            </a:r>
            <a:r>
              <a:rPr lang="cs-CZ" sz="2000" i="1" dirty="0" err="1">
                <a:latin typeface="+mj-lt"/>
                <a:cs typeface="Times New Roman" panose="02020603050405020304" pitchFamily="18" charset="0"/>
              </a:rPr>
              <a:t>geste</a:t>
            </a:r>
            <a:r>
              <a:rPr lang="cs-CZ" sz="2000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+mj-lt"/>
                <a:cs typeface="Times New Roman" panose="02020603050405020304" pitchFamily="18" charset="0"/>
              </a:rPr>
              <a:t>o 15924 alexandrinech (12-stopý verš), rozděleno do slok (</a:t>
            </a:r>
            <a:r>
              <a:rPr lang="cs-CZ" sz="2000" i="1" dirty="0" err="1">
                <a:latin typeface="+mj-lt"/>
                <a:cs typeface="Times New Roman" panose="02020603050405020304" pitchFamily="18" charset="0"/>
              </a:rPr>
              <a:t>laisse</a:t>
            </a:r>
            <a:r>
              <a:rPr lang="cs-CZ" sz="2000" dirty="0">
                <a:latin typeface="+mj-lt"/>
                <a:cs typeface="Times New Roman" panose="02020603050405020304" pitchFamily="18" charset="0"/>
              </a:rPr>
              <a:t>)</a:t>
            </a:r>
          </a:p>
          <a:p>
            <a:r>
              <a:rPr lang="cs-CZ" sz="2000" dirty="0"/>
              <a:t>Syntéza několika předchozích děl: kromě </a:t>
            </a:r>
            <a:r>
              <a:rPr lang="cs-CZ" sz="2000" i="1" dirty="0"/>
              <a:t>Desetislabičného Alexandra, </a:t>
            </a:r>
            <a:r>
              <a:rPr lang="cs-CZ" sz="2000" dirty="0"/>
              <a:t>ještě Eustachův </a:t>
            </a:r>
            <a:r>
              <a:rPr lang="cs-CZ" sz="2000" i="1" dirty="0" err="1"/>
              <a:t>Fuerre</a:t>
            </a:r>
            <a:r>
              <a:rPr lang="cs-CZ" sz="2000" i="1" dirty="0"/>
              <a:t> de </a:t>
            </a:r>
            <a:r>
              <a:rPr lang="cs-CZ" sz="2000" i="1" dirty="0" err="1"/>
              <a:t>Gadres</a:t>
            </a:r>
            <a:r>
              <a:rPr lang="cs-CZ" sz="2000" i="1" dirty="0"/>
              <a:t> </a:t>
            </a:r>
            <a:r>
              <a:rPr lang="cs-CZ" sz="2000" dirty="0"/>
              <a:t>a </a:t>
            </a:r>
            <a:r>
              <a:rPr lang="cs-CZ" sz="2000" dirty="0" err="1"/>
              <a:t>nedoch</a:t>
            </a:r>
            <a:r>
              <a:rPr lang="cs-CZ" sz="2000" dirty="0"/>
              <a:t>. díla </a:t>
            </a:r>
            <a:r>
              <a:rPr lang="cs-CZ" sz="2000" i="1" dirty="0"/>
              <a:t>Alexandre en Orient </a:t>
            </a:r>
            <a:r>
              <a:rPr lang="cs-CZ" sz="2000" dirty="0"/>
              <a:t>(Lambert </a:t>
            </a:r>
            <a:r>
              <a:rPr lang="cs-CZ" sz="2000" dirty="0" err="1"/>
              <a:t>le</a:t>
            </a:r>
            <a:r>
              <a:rPr lang="cs-CZ" sz="2000" dirty="0"/>
              <a:t> </a:t>
            </a:r>
            <a:r>
              <a:rPr lang="cs-CZ" sz="2000" dirty="0" err="1"/>
              <a:t>Tort</a:t>
            </a:r>
            <a:r>
              <a:rPr lang="cs-CZ" sz="2000" dirty="0"/>
              <a:t>)</a:t>
            </a:r>
          </a:p>
          <a:p>
            <a:r>
              <a:rPr lang="cs-CZ" sz="2000" dirty="0"/>
              <a:t>Rozšířeno v </a:t>
            </a:r>
            <a:r>
              <a:rPr lang="cs-CZ" sz="2000" dirty="0" err="1"/>
              <a:t>sev</a:t>
            </a:r>
            <a:r>
              <a:rPr lang="cs-CZ" sz="2000" dirty="0"/>
              <a:t>. Francii, posléze v Itálii a Anglii (21 rkp.)</a:t>
            </a:r>
          </a:p>
          <a:p>
            <a:r>
              <a:rPr lang="cs-CZ" sz="2000" dirty="0"/>
              <a:t>Základ pro další zpracování</a:t>
            </a:r>
          </a:p>
        </p:txBody>
      </p:sp>
      <p:sp>
        <p:nvSpPr>
          <p:cNvPr id="7" name="Šipka: zahnutá doprava 6">
            <a:extLst>
              <a:ext uri="{FF2B5EF4-FFF2-40B4-BE49-F238E27FC236}">
                <a16:creationId xmlns:a16="http://schemas.microsoft.com/office/drawing/2014/main" id="{A698A62B-18E8-425E-BD1F-B2856EFB4A03}"/>
              </a:ext>
            </a:extLst>
          </p:cNvPr>
          <p:cNvSpPr/>
          <p:nvPr/>
        </p:nvSpPr>
        <p:spPr>
          <a:xfrm>
            <a:off x="875792" y="1564640"/>
            <a:ext cx="386080" cy="7924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9" name="Šipka: zahnutá doprava 8">
            <a:extLst>
              <a:ext uri="{FF2B5EF4-FFF2-40B4-BE49-F238E27FC236}">
                <a16:creationId xmlns:a16="http://schemas.microsoft.com/office/drawing/2014/main" id="{6C9446EA-CBE8-4A9A-8E31-743C8D3E676B}"/>
              </a:ext>
            </a:extLst>
          </p:cNvPr>
          <p:cNvSpPr/>
          <p:nvPr/>
        </p:nvSpPr>
        <p:spPr>
          <a:xfrm>
            <a:off x="887984" y="2678587"/>
            <a:ext cx="386080" cy="7924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820999"/>
      </p:ext>
    </p:extLst>
  </p:cSld>
  <p:clrMapOvr>
    <a:masterClrMapping/>
  </p:clrMapOvr>
</p:sld>
</file>

<file path=ppt/theme/theme1.xml><?xml version="1.0" encoding="utf-8"?>
<a:theme xmlns:a="http://schemas.openxmlformats.org/drawingml/2006/main" name="Pohled">
  <a:themeElements>
    <a:clrScheme name="Pohled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Pohled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ohled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1979</Words>
  <Application>Microsoft Office PowerPoint</Application>
  <PresentationFormat>Širokoúhlá obrazovka</PresentationFormat>
  <Paragraphs>164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9" baseType="lpstr">
      <vt:lpstr>Arial</vt:lpstr>
      <vt:lpstr>Calibri</vt:lpstr>
      <vt:lpstr>Century Schoolbook</vt:lpstr>
      <vt:lpstr>Times New Roman</vt:lpstr>
      <vt:lpstr>Wingdings 2</vt:lpstr>
      <vt:lpstr>Pohled</vt:lpstr>
      <vt:lpstr>Alexandrovská látka  Vývoj od antiky po středověk</vt:lpstr>
      <vt:lpstr>Antické dějepisectví</vt:lpstr>
      <vt:lpstr>Antické dějepisectví</vt:lpstr>
      <vt:lpstr>Prezentace aplikace PowerPoint</vt:lpstr>
      <vt:lpstr>Pseudo-Kallisthénes</vt:lpstr>
      <vt:lpstr>Pseudo-Kallisthénes</vt:lpstr>
      <vt:lpstr>Překlady Pseudo-Kallisthéna</vt:lpstr>
      <vt:lpstr>Prezentace aplikace PowerPoint</vt:lpstr>
      <vt:lpstr>12. století – francouzský okruh</vt:lpstr>
      <vt:lpstr>12. století - Alexandreis</vt:lpstr>
      <vt:lpstr>Prezentace aplikace PowerPoint</vt:lpstr>
      <vt:lpstr>Leo Archipresbyter (10. století)</vt:lpstr>
      <vt:lpstr>Historia de preliis</vt:lpstr>
      <vt:lpstr>Historia de preliis - recenze I2</vt:lpstr>
      <vt:lpstr>Historia de preliis - recenze I3</vt:lpstr>
      <vt:lpstr>Historia de preliis Bohemikální rukopisy</vt:lpstr>
      <vt:lpstr>Historia de preliis Bohemikální rukopisy – redakce I2 / redakce I3</vt:lpstr>
      <vt:lpstr>Staročeský Alexander</vt:lpstr>
      <vt:lpstr>Staročeský Alexander</vt:lpstr>
      <vt:lpstr>Prezentace aplikace PowerPoint</vt:lpstr>
      <vt:lpstr>Prezentace aplikace PowerPoint</vt:lpstr>
      <vt:lpstr>Prezentace aplikace PowerPoint</vt:lpstr>
      <vt:lpstr>Prolog k I3: otázky k četbě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Alexandrovská látka  Vývoj od antiky po středověk</dc:title>
  <dc:creator>Jaroslav Svátek</dc:creator>
  <cp:lastModifiedBy>venazurek</cp:lastModifiedBy>
  <cp:revision>13</cp:revision>
  <dcterms:created xsi:type="dcterms:W3CDTF">2020-10-12T16:11:52Z</dcterms:created>
  <dcterms:modified xsi:type="dcterms:W3CDTF">2023-10-10T22:48:07Z</dcterms:modified>
</cp:coreProperties>
</file>