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8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7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gif" ContentType="image/gif"/>
  <Override PartName="/ppt/media/image4.jpeg" ContentType="image/jpeg"/>
  <Override PartName="/ppt/media/image5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18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FCBEFA1-1DB9-4A90-BD35-CA653BEF7EA9}" type="slidenum"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78F9502-F023-4C92-B66F-4F9065BC94A3}" type="slidenum">
              <a:rPr b="0" lang="cs-CZ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&lt;číslo&gt;</a:t>
            </a:fld>
            <a:endParaRPr b="0" lang="cs-CZ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TEN – tromboembolická nemoc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0D53515-18DA-4E50-855E-681696C91EE8}" type="slidenum">
              <a:rPr b="0" lang="cs-CZ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&lt;číslo&gt;</a:t>
            </a:fld>
            <a:endParaRPr b="0" lang="cs-CZ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3027B4B-DEBB-4CBE-9D9E-94CB60896DE7}" type="slidenum">
              <a:rPr b="0" lang="cs-CZ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cs-CZ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6" name="PlaceHolder 7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27360" y="0"/>
            <a:ext cx="493920" cy="440064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Kliknutím lze upravit styl.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B1600E7-AB3A-4B1F-97FF-4BE68135A3EB}" type="datetime">
              <a:rPr b="0" lang="cs-CZ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11. 5. 2020</a:t>
            </a:fld>
            <a:endParaRPr b="0" lang="cs-CZ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CustomShape 29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" name="PlaceHolder 30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CFCC6AD-1B48-435B-BABB-14313B422B9D}" type="slidenum">
              <a:rPr b="0" lang="cs-CZ" sz="2000" spc="-1" strike="noStrike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9</a:t>
            </a:fld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" name="PlaceHolder 3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Klikněte pro úpravu formátu textu osnovy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 osnovy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 osnovy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Šestá úroveň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Sedmá úroveň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13"/>
          <p:cNvSpPr/>
          <p:nvPr/>
        </p:nvSpPr>
        <p:spPr>
          <a:xfrm>
            <a:off x="27360" y="0"/>
            <a:ext cx="493920" cy="440064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PlaceHolder 26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Kliknutím lze upravit styl.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3" name="PlaceHolder 27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D88782E-61B4-479A-9DCF-9BAEF34C7D21}" type="datetime">
              <a:rPr b="0" lang="cs-CZ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11. 5. 2020</a:t>
            </a:fld>
            <a:endParaRPr b="0" lang="cs-CZ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PlaceHolder 28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5" name="CustomShape 29"/>
          <p:cNvSpPr/>
          <p:nvPr/>
        </p:nvSpPr>
        <p:spPr>
          <a:xfrm flipV="1">
            <a:off x="-4320" y="71424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PlaceHolder 30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640FC3D-4E96-4761-BFC5-0D2A50F03A20}" type="slidenum">
              <a:rPr b="0" lang="cs-CZ" sz="2000" spc="-1" strike="noStrike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</a:t>
            </a:fld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7" name="PlaceHolder 3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Klikněte pro úpravu formátu textu osnovy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 osnovy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 osnovy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Šestá úroveň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Sedmá úroveň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3"/>
          <p:cNvSpPr/>
          <p:nvPr/>
        </p:nvSpPr>
        <p:spPr>
          <a:xfrm>
            <a:off x="27360" y="0"/>
            <a:ext cx="493920" cy="440064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PlaceHolder 26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6637300-9168-47A6-B303-1ADBC349510C}" type="datetime">
              <a:rPr b="0" lang="cs-CZ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11. 5. 2020</a:t>
            </a:fld>
            <a:endParaRPr b="0" lang="cs-CZ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PlaceHolder 27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1" name="CustomShape 28"/>
          <p:cNvSpPr/>
          <p:nvPr/>
        </p:nvSpPr>
        <p:spPr>
          <a:xfrm flipV="1">
            <a:off x="-4320" y="71424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29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8AE536A-D094-4698-8D36-D33DF40D88B3}" type="slidenum">
              <a:rPr b="0" lang="cs-CZ" sz="2000" spc="-1" strike="noStrike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</a:t>
            </a:fld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3" name="PlaceHolder 3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Klikněte pro úpravu formátu textu nadpisu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4" name="PlaceHolder 3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Klikněte pro úpravu formátu textu osnovy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 osnovy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 osnovy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Šestá úroveň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Sedmá úroveň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3"/>
          <p:cNvSpPr/>
          <p:nvPr/>
        </p:nvSpPr>
        <p:spPr>
          <a:xfrm>
            <a:off x="27360" y="0"/>
            <a:ext cx="493920" cy="440064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" name="PlaceHolder 26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Kliknutím lze upravit styl.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27" name="PlaceHolder 27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Upravte styly předlohy textu.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Druhá úroveň</a:t>
            </a:r>
            <a:endParaRPr b="0" lang="en-US" sz="16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Třetí úroveň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Čtvrtá úroveň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Pátá úroveň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28" name="PlaceHolder 28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3C75BD5-07B7-4D71-9E21-3F048570B7A9}" type="datetime">
              <a:rPr b="0" lang="cs-CZ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11. 5. 2020</a:t>
            </a:fld>
            <a:endParaRPr b="0" lang="cs-CZ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9" name="PlaceHolder 29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0" name="CustomShape 30"/>
          <p:cNvSpPr/>
          <p:nvPr/>
        </p:nvSpPr>
        <p:spPr>
          <a:xfrm flipV="1">
            <a:off x="-4320" y="71424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PlaceHolder 31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237D367-C2D4-4C84-9293-FF526C053ECC}" type="slidenum">
              <a:rPr b="0" lang="cs-CZ" sz="2000" spc="-1" strike="noStrike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</a:t>
            </a:fld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3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1884240" y="0"/>
            <a:ext cx="10432800" cy="55242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50000"/>
              </a:lnSpc>
            </a:pPr>
            <a:r>
              <a:rPr b="1" lang="en-US" sz="54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ŽENSKÉ POHLAVNÍ HORMONY</a:t>
            </a:r>
            <a:br/>
            <a:r>
              <a:rPr b="1" lang="en-US" sz="54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HORMON REPLACEMENT THERAPY </a:t>
            </a:r>
            <a:br/>
            <a:r>
              <a:rPr b="1" lang="en-US" sz="54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ANTIKONCEPCE</a:t>
            </a:r>
            <a:br/>
            <a:r>
              <a:rPr b="1" lang="en-US" sz="54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MUŽSKÉ POHLAVNÍ HORMONY</a:t>
            </a:r>
            <a:br/>
            <a:r>
              <a:rPr b="1" lang="en-US" sz="54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ANABOLICKÉ STEROIDY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9291240" y="5343840"/>
            <a:ext cx="2900520" cy="1414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Mgr. Matej Ľupták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Farmakologický ústav LF UK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mat.luptak@gmail.com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2593080" y="18612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PROGESTINY</a:t>
            </a:r>
            <a:br/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fyziologické účinky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2589120" y="1628640"/>
            <a:ext cx="8915040" cy="4901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spouští sekreční fázi cyklu – příprava endometria k nidaci vajíčka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ovlivňuje zahuštění hlenu a arborizační působení estrogenů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snižuje tvorbu kopulinu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snižuje citlivost myometria k oxytocinu (u porodu klesá jeho hladina)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stimuluje růst alveolů a lobulů v prsní žláze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působí antiestrogenně – snížení citlivosti receptorů a stimulace konverze estradiolu na fyziologicky míň účinný estron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působí antiandrogenně – tlumí konverzi testosteronu na účinný dihydrotestosteron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zvyšuje teplotu v sekreční fázi menstruačního cyklu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zvyšuje vylučování Na</a:t>
            </a:r>
            <a:r>
              <a:rPr b="0" lang="en-US" sz="2000" spc="-1" strike="noStrike" baseline="30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+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 Cl</a:t>
            </a:r>
            <a:r>
              <a:rPr b="0" lang="en-US" sz="2000" spc="-1" strike="noStrike" baseline="30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do moči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snižuje glc toleranci a zvyšuje koncentraci plazmatických lipidů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2593080" y="624240"/>
            <a:ext cx="938916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MENOPAUZA</a:t>
            </a:r>
            <a:br/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2593080" y="1757160"/>
            <a:ext cx="58496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poslední menstruační krvácení – určení retrospektivně (rok bez menstruace)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obvykle nastává mezi 45. a 55. rokem věku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95" name="Picture 4" descr=""/>
          <p:cNvPicPr/>
          <p:nvPr/>
        </p:nvPicPr>
        <p:blipFill>
          <a:blip r:embed="rId1"/>
          <a:stretch/>
        </p:blipFill>
        <p:spPr>
          <a:xfrm>
            <a:off x="1695600" y="4753080"/>
            <a:ext cx="6444360" cy="1971720"/>
          </a:xfrm>
          <a:prstGeom prst="rect">
            <a:avLst/>
          </a:prstGeom>
          <a:ln>
            <a:noFill/>
          </a:ln>
        </p:spPr>
      </p:pic>
      <p:pic>
        <p:nvPicPr>
          <p:cNvPr id="296" name="Picture 4" descr=""/>
          <p:cNvPicPr/>
          <p:nvPr/>
        </p:nvPicPr>
        <p:blipFill>
          <a:blip r:embed="rId2"/>
          <a:stretch/>
        </p:blipFill>
        <p:spPr>
          <a:xfrm>
            <a:off x="8714520" y="0"/>
            <a:ext cx="3477240" cy="488376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ZMĚNY V OBDOBÍ MENOPAUZY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až o 90 % se snižuje produkce estrogenů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Klimakterický syndrom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návaly horka, palpitace, pocení, cefalea, poruchy nálady a deprese, agitovanost, insomnie, snížení libida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Organický estrogen-deficitní syndrom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atrofie tkání pánve – zevní genitál, pochva, močový měchýř, uretra, závěsný pánevní aparát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Metabolický estrogen-deficitní syndrom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osteoporóza, KVS onemocnění, negativní ovlivnění glycidového a lipidového metabolizmu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99" name="Picture 2" descr=""/>
          <p:cNvPicPr/>
          <p:nvPr/>
        </p:nvPicPr>
        <p:blipFill>
          <a:blip r:embed="rId1"/>
          <a:stretch/>
        </p:blipFill>
        <p:spPr>
          <a:xfrm>
            <a:off x="9728280" y="1086120"/>
            <a:ext cx="2247480" cy="201888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2593080" y="624240"/>
            <a:ext cx="938916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HORMONÁLNÍ SUBSTITUČNÍ TERAPIE (HRT)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ve fertilním období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analoga FSH a LH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analoga hormonů periferních žláz (estrogeny, progestiny, androgeny)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 období klimakteria a menopauzy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estrogenní substituční terapie (estradiol a jeho konjugáty)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kombinovaná substituční terapie (estrogeny a progestiny)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kombinace estrogenů s androgeny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terapie STEARs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lokální vaginální terapie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BENEFITY HRT/HST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3778200" y="2438280"/>
            <a:ext cx="772596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zvýšení kvality života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odstranění nebo zmírnění akutních příznaků deficience pohlavních hormonů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příznivý vliv na kost (není lékem 1. volby pro osteoporózu)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příznivý vliv na plazmatické lipidy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dlouhodobé klinické studie neprokázaly předpokládaný kardioprotektivní účinek, ani zlepšení kognitivních funkcí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RIZIKA HRT/HST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2952720" y="1828800"/>
            <a:ext cx="4788000" cy="4386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zvýšení rizika karcinomu prsu při užívání delším než 10 let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stimulace proliferace již existujícího estrogen-dependentního nádoru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riziko tromboembolických komplikací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GIT nesnášenlivost, cholelithiáza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bolesti hlavy, prsou, otoky…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užívání by mělo být časově omezeno – max. 5 let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06" name="Picture 2" descr=""/>
          <p:cNvPicPr/>
          <p:nvPr/>
        </p:nvPicPr>
        <p:blipFill>
          <a:blip r:embed="rId1"/>
          <a:stretch/>
        </p:blipFill>
        <p:spPr>
          <a:xfrm>
            <a:off x="8876160" y="285840"/>
            <a:ext cx="3315240" cy="649584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ESTROGENY - INDIKACE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3808440" y="1828800"/>
            <a:ext cx="8915040" cy="4433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blokáda fyziologické endogenní sekrece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deficit v důsledku hypogonaodizmu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deficit provázející klimakterium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prevence postmenopauzální osteoporózy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neplodnost v důsledku cervikální hostility (estriol)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atrofická vaginitida/uretritida (vaginální LF)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vždy volíme nejnižší účinnou dávku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čistě estrogenová terapie je vhodná pouze pro ženy bez dělohy nebo po menopauze (nadměrná stimulace endometria a vysoké riziko CA)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ESTROGENY - aplikace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vaginální LF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BAV asi 20% v porovnání s p. o. – vhodné spíš pro lokální terapii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transdermální náplasti, perkutánní roztoky a gely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 ženy s onemocněním jater, DM nebo malabsorpcí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ženy s vysokým rizikem TEN (na rozdíl od p. o. nenese vyšší riziko)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estery látek pro depotní aplikaci injekčním podáním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premenopauzální ženy s dělohou – vždy nutné doplnit o progestin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cyklicky estrogen (1.-21.) + sekvenčně progestin (10.-21.)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kontinuálně estrogen (1.-28.) + cyklicky progestin (15.-28.)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kontinuální podávání estrogenu i progestinu (amenorea)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ESTROGENY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KI: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 prsu, estrogen-dependentní CA, hyperplazie endometria, trombofilní a tromboembolické nemoci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NÚ: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pocit napětí v prsou, bolestivost a zvětšení prsu, retence tekutin a otoky, zvyšování tělesné hmotnosti, nauzea a bolesti břicha, amenorea, vaginální výtok a kandidóza, emoční labilita, akneiformní erupce, deprese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13" name="Picture 2" descr=""/>
          <p:cNvPicPr/>
          <p:nvPr/>
        </p:nvPicPr>
        <p:blipFill>
          <a:blip r:embed="rId1"/>
          <a:stretch/>
        </p:blipFill>
        <p:spPr>
          <a:xfrm>
            <a:off x="8639280" y="4191120"/>
            <a:ext cx="3552480" cy="266652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PROGESTINY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2589120" y="1690200"/>
            <a:ext cx="8915040" cy="4765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Indikace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poruchy menstruačního cyklu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prevence hyperplazie endometria při vysoké endogenní aktivitě estrogenů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endometrióza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některá nádorová onemocnění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antikoncepce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prevence habituálního potratu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NÚ: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GIT iritace, retence tekutin a otoky, zvyšování hmotnosti, emoční labilita, cefalea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KI: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aktivní onemocnění jater nebo elevace transamináz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2440800" y="533916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ŽENSKÉ POHLAVNÍ HORMONY</a:t>
            </a:r>
            <a:br/>
            <a:r>
              <a:rPr b="1" lang="en-US" sz="48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HRT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7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1911320" cy="523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PROGESTINY: PROGESTERON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jeho využití je problematické kvůli rychlé metabolizaci, lepší je vaginální aplikace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úplná biotransformace v játrech, vyloučení močí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poruchy cyklu, progesteronový test, hrozící potrat, nedostatek progesteronu, předčasný porod, neplodnost způsobená nedostatečnosti corpus luteum, asistovaná reprodukce, HRT nebo antikoncepce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PROGESTINY: PREGNANY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syntetické deriváty progesteronu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poruchy cyklu, HRT, antikoncepce, endometrióza, onkologické indikace, anorexie a výrazný úbytek hmotnosti u onkologických a AIDS pacientů (megestrol), onkologické indikace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7f0e6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medroxyprogesteron acetát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7f0e6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dydrogesteron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7f0e6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dienogest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PROGESTINY: ESTRANY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syntetické deriváty 19-nortestosteronu se slabým estrogenním a androgenním účinkem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biotransformují se v játrech a vylučují se žlučí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7f0e6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norethisteron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metroragie, endometrióza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7f0e6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lynestrol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I: poruchy menstruačního cyklu, endometrióza, HRT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PROGESTINY: GONANY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deriváty 18,19-dinortestosteronu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mírný androgenní efekt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7f0e6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levonorgestrel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I: 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HRT, nitrodeložní kontraceptivum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NÚ: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špinení, GIT iritace, cefalea, výtok, vaginitida, bolestivost a napětí prsou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KOMBINOVANÁ HRT – ESTROGENY A ANDROGENY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2712960" y="258120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estradiol-benzoát a testosteron-izobutyrát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i. m. injekce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I: 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pacientky s nedostatečnou reakcí na estrogenovou nebo kombinovanou estrogen-progestinovou HRT (např. po chirurgicky indukované menopauze)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NÚ: 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cefalea, deprese a anorexie, GIT iritace, pocit napětí a bolestivost prsů, retence vody a otoky, zvyšování hmotnosti, hirsutizmus, akneiformní erupce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STEARs - TIBOLON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2589120" y="1552680"/>
            <a:ext cx="5154120" cy="4971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MÚ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selective tissue estrogenic aktivity regulator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metabolizuje se na 3 účinné metabolity s estrogenním, progestinovým a slabým androgenním efektem a metabolizace je tkáňově selektivní – bez negativních změn na endometriu a prsní žláze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HRT, profylaxe postmenopauzální osteoporózy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NÚ: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zvyšování hmotnosti, krvácení nebo špinění, GIT iritace, cefalea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28" name="Picture 2" descr=""/>
          <p:cNvPicPr/>
          <p:nvPr/>
        </p:nvPicPr>
        <p:blipFill>
          <a:blip r:embed="rId1"/>
          <a:stretch/>
        </p:blipFill>
        <p:spPr>
          <a:xfrm>
            <a:off x="8109000" y="1552680"/>
            <a:ext cx="4082760" cy="485748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FYTOESTROGENY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259308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nesteroidní látky přírodního původu různých struktur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isoflavony, prenylované flavonoidy, lignany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zdroje: sojové boby a klíčky, červený jetel, vojtěška, slupky červené vinné révy, chmel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různá afinita k estrogenovým receptorům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31" name="Picture 2" descr=""/>
          <p:cNvPicPr/>
          <p:nvPr/>
        </p:nvPicPr>
        <p:blipFill>
          <a:blip r:embed="rId1"/>
          <a:stretch/>
        </p:blipFill>
        <p:spPr>
          <a:xfrm>
            <a:off x="2112840" y="4505040"/>
            <a:ext cx="1937880" cy="2235240"/>
          </a:xfrm>
          <a:prstGeom prst="rect">
            <a:avLst/>
          </a:prstGeom>
          <a:ln>
            <a:noFill/>
          </a:ln>
        </p:spPr>
      </p:pic>
      <p:sp>
        <p:nvSpPr>
          <p:cNvPr id="332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3" name="Picture 6" descr=""/>
          <p:cNvPicPr/>
          <p:nvPr/>
        </p:nvPicPr>
        <p:blipFill>
          <a:blip r:embed="rId2"/>
          <a:stretch/>
        </p:blipFill>
        <p:spPr>
          <a:xfrm>
            <a:off x="6305400" y="4505040"/>
            <a:ext cx="4184280" cy="22590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ANTIKONCEPCE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35" name="Picture 2" descr=""/>
          <p:cNvPicPr/>
          <p:nvPr/>
        </p:nvPicPr>
        <p:blipFill>
          <a:blip r:embed="rId1"/>
          <a:stretch/>
        </p:blipFill>
        <p:spPr>
          <a:xfrm>
            <a:off x="6858000" y="360360"/>
            <a:ext cx="4646160" cy="329184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ANTIKONCEPCE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2593080" y="1905120"/>
            <a:ext cx="930672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reverzibilní ochrana před početím (ireverzibilní = sterilizace)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přirozená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výpočet plodných a neplodných dnů, měření bazální teploty (u ovulace o 0,3-0,6 °C vyšší vlivem progesteronu), vajíčko je schopno oplodnění max. 24-48 hodin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bariérová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kondomy, pesary, spermicidní látky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nitroděložní tělíska (IUD)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způsobí aseptickou zánětlivou reakci, která brání implantaci a vede k fagocytóze spermií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HAK – HORMONÁLNÍ ANTIKONCEPCE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2593080" y="1572480"/>
            <a:ext cx="930672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hormonální - nejrozšířenější a nejspolehlivější metoda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kombinovaná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směs estrogenů a progestinů v cyklickém režimu s pseudomenstruačním krvácením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blokují ovulaci, zvyšují hustotu cervikálního hlenu a snižují hladinu GnRH, FSH a LH (tlumí pulzní vyplavování GnRH)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mono-/bi-/trifázické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gestagenní =</a:t>
            </a: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progestinová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ovlivňuje mukopolysacharidy hlenu děložního hrdla – neprostupnost pro spermie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negativní zpětnou vazbou snižují hladinu GnRH anebo LH a tak blokují ovulaci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trvalý účinek je snížení intenzity menstruace až amenorea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2" descr=""/>
          <p:cNvPicPr/>
          <p:nvPr/>
        </p:nvPicPr>
        <p:blipFill>
          <a:blip r:embed="rId1"/>
          <a:stretch/>
        </p:blipFill>
        <p:spPr>
          <a:xfrm>
            <a:off x="2886120" y="0"/>
            <a:ext cx="9305640" cy="6933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2230920" y="15732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PERORÁLNÍ HAK – REŽIMY UŽIVÁNÍ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2488320" y="194328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21 dní užívání + 7 dní placebo/přestávka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24 dní užívání + 4 dny placebo/přestávka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26 dní užívání + 2 dny placebo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 měs. kontinuálně + 7 dní přestávka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dlouhodobé kontinuální užívání (progestinová kontraceptiva)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přestávka/placebo 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pokles hladiny hormonů → pseudomenstruační krvácení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čím je delší, tím je vyšší riziko nepříjemných doprovodných stavů (bolesti břicha, prsou, hlavy, otoky…)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42" name="Picture 4" descr=""/>
          <p:cNvPicPr/>
          <p:nvPr/>
        </p:nvPicPr>
        <p:blipFill>
          <a:blip r:embed="rId1"/>
          <a:stretch/>
        </p:blipFill>
        <p:spPr>
          <a:xfrm>
            <a:off x="9361440" y="1000080"/>
            <a:ext cx="2214360" cy="221436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PERORÁLNÍ KOMBINOVANÁ HAK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2589120" y="1727280"/>
            <a:ext cx="8915040" cy="5024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jako estrogenní složka se používá především ethinylestradiol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od začátku používání HAK se dávky estrogenů až desetkrát snížily a tím i jejich NÚ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možnost podávání nízkých dávek existuje vzhledem k enterohepatálnímu oběhu (pozor na narušení při podávání ATB)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poměr mezi dávkou estrogenů a progestinů je důležitý pro zachování účinnosti, minimalizaci NÚ, pravidelnost menstruačního cyklu a dobrou adherenci pacientek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obvykle se volí nejnižší možná dávka estrogenů, výjimku tvoři ženy s děložní hypoplazii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dostupné v perorálních, transdermálních, vaginálních a intramuskulárních LF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induktory CYP450 můžou narušit funkčnost HAK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PERORÁLNÍ KOMBINOVANÁ HAK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2589120" y="2133720"/>
            <a:ext cx="89150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monofázická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– dávka hormonů se nemění, nejčastější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trifázická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– dávka progestinu se v každé fázi zvýší, dávka estrogenu se může a nemusí měnit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kombifázická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– po týdnu užívání se dávka estrogenu sníží a dávka progestinu výrazně zvýší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dynamická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– v prvních a posledních dvou dnech se užívá pouze estrogen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perorální HAK je možné užívat nepřetržitě max. 18 týdnů, pak je nutná pauza pro pseudomenstruační krvácení, obvyklejší je ale podávání přerušovaně – užívání placeba, nebo neužívání HAK posledních 4-7 dnů cyklu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PERORÁLNÍ KOMBINOVANÁ HAK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2589120" y="1560960"/>
            <a:ext cx="8915040" cy="4968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vedlejší příznivé efekty: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snížení intenzity a délky menstruačního krvácení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snížení výskytu či vymizení dysmenorey a premenstruačního syndromu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snížení výskytu funkčních ovariálních cyst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snížení rizika hlubokého pánevního zánětu, mimoděložního těhotenství a karcinomu endometria a ovarií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zlepšení kvality pleti (antiandrogenní působení progestinů)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snížený výskyt benigních lézí prsu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snížení rizika rozvoje osteoporózy ve vyšším věku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Fact: některá literatura udává taky snížení rizika výskytu kolorektálního CA a RA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PERORÁLNÍ KOMBINOVANÁ HAK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0" name="TextShape 2"/>
          <p:cNvSpPr txBox="1"/>
          <p:nvPr/>
        </p:nvSpPr>
        <p:spPr>
          <a:xfrm>
            <a:off x="2589120" y="1560960"/>
            <a:ext cx="8915040" cy="4968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Výhody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snadné užití a vysazení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snadná kontrola užité dávky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Nevýhody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ovlivnění zvracením a průjmem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lékové interakce v GIT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non-compliance (zapomnětlivost)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51" name="Picture 2" descr=""/>
          <p:cNvPicPr/>
          <p:nvPr/>
        </p:nvPicPr>
        <p:blipFill>
          <a:blip r:embed="rId1"/>
          <a:stretch/>
        </p:blipFill>
        <p:spPr>
          <a:xfrm>
            <a:off x="8372520" y="2025720"/>
            <a:ext cx="3422160" cy="335232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PERORÁLNÍ KOMBINOVANÁ HAK - NÚ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2593080" y="1886400"/>
            <a:ext cx="434700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závažné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TEN (již po 3 měsících užívání)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AIM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CMP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7830720" y="1348560"/>
            <a:ext cx="4222080" cy="456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cs-CZ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méně závažné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cs-CZ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špinění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cs-CZ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absence pseudomenstruace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cs-CZ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vaginitida a výtok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cs-CZ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bolestivost a napětí v prsou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cs-CZ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snížení libida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cs-CZ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zvyšování hmotnosti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cs-CZ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cefalea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cs-CZ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GIT iritace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2130480" y="5458680"/>
            <a:ext cx="983628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RF: </a:t>
            </a: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kouření, věk nad 35, AH, chlopenní vada, fibrilace síní, rodinná anamnéza koagulopatie, obezita, dyslipidemie, DM, migréna a jaterní onemocnění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přítomnost jednoho RF – HAK s obsahem levonorgestrelu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přítomnost dvou RF je KI užívání kombinované HAK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ethinylestradiol</a:t>
            </a:r>
            <a:br/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7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estrogen s dlouhým biologickým poločasem – vyšší riziko kumulace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ovlivňuje funkci CYP a tvorbu bílkovin (koagulačních faktorů) v játrech – pravděpodobná patofyziologie zvýšeného rizika TEN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metabolizován v játrech, podléhá intenzivnímu enterohepatálnímu oběhu a vylučuje se močí a žlučí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58" name="Picture 2" descr=""/>
          <p:cNvPicPr/>
          <p:nvPr/>
        </p:nvPicPr>
        <p:blipFill>
          <a:blip r:embed="rId1"/>
          <a:stretch/>
        </p:blipFill>
        <p:spPr>
          <a:xfrm>
            <a:off x="6953400" y="3855960"/>
            <a:ext cx="4141440" cy="285408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estradiol, estradiol-valerát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0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estrogeny s krátkým biologickým poločasem vyvinuty s cílem snížení NÚ – nižší vliv na syntézu koagulačních faktorů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snížení rizika vzniku TEN zatím ve studiích  neprokázáno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metabolizace v játrech, podléhají intenzivnímu enterohepatálnímu oběhu a vylučují se močí a žlučí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61" name="Picture 2" descr=""/>
          <p:cNvPicPr/>
          <p:nvPr/>
        </p:nvPicPr>
        <p:blipFill>
          <a:blip r:embed="rId1"/>
          <a:stretch/>
        </p:blipFill>
        <p:spPr>
          <a:xfrm>
            <a:off x="6657840" y="4022280"/>
            <a:ext cx="4403520" cy="278496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PROGESTINY V KOMBINOVANÉ PERORÁLNÍ HAK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3565080" y="2133720"/>
            <a:ext cx="793908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2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gestoden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2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desogestrel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2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drospirenon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2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levonorgestrel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2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dienogest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2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chlormadinon acetát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2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norgestimat</a:t>
            </a: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HAK – TRANSDERMÁLNÍ A VAGINÁLNÍ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estrogeny i progestiny dobře vstřebatelné kůží i vaginální sliznicí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obcházení FPE – nejnižší expozice hormonům v rámci HAK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vaginální kroužek (kombinovaná) nebo transdermální náplasti (estrogen – v kombinaci s progestiny)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absence interakcí v GIT a vyšší compliance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náplast se aplikuje 1x týdně, kroužek 1x za 3 týdny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ethinylestradiol+gestoden/norelgestromin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– TDM EMP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ethinylestradiol+etonorgestrel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– VAG INS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303624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ESTROGENY: estradiol, estriol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1960560" y="140004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tvořeny v Graafově folikulu, žlutém tělísku, placentě a nadledvinách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mohou vznikat taky aromatizací androgenů v tukové tkáni a játrech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vazba na plazmatické bílkoviny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albumin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 hormones binding globuline – SHBG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metabolizace v játrech – tvorba glukuronidů a sulfátů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exkrece 50:50 žlučí a močí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80" name="Picture 2" descr=""/>
          <p:cNvPicPr/>
          <p:nvPr/>
        </p:nvPicPr>
        <p:blipFill>
          <a:blip r:embed="rId1"/>
          <a:stretch/>
        </p:blipFill>
        <p:spPr>
          <a:xfrm>
            <a:off x="7972560" y="4095720"/>
            <a:ext cx="3836520" cy="256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PROGESTINOVÁ HAK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perorální, depotní intramuskulární nebo subkutánní a nitroděložní LF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během prvního měsíce užívání časté nepravidelné krvácení, které se postupně mění v amenoreu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indikace: zabránění početí u žen: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které trpí onemocněním, které zhoršují estrogeny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které kojí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 nesnášenlivostí kombinované HAK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 TEN v anamnéze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 kumulací RF (u vysokého rizika úplná KI HAK)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účinnost snižují induktory CYP450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PERORÁLNÍ PROGESTINOVÁ HAK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r>
              <a:rPr b="0" lang="en-US" sz="20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desogestrel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podávání bez přerušení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možné nasazení již po šestinedělí (neovlivňuje množství a kvalitu mléka)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metabolizace v játrech na účinný metabolit a vyloučen močí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NÚ: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špinění, nepravidelná menstruace, amenorea, pocit napětí a bolestivost prsou, snížené libido, zvyšování hmotnosti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DEPOTNÍ PROGESTINOVÁ HAK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2524680" y="169020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medroxyprogesteron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depotní injekční suspenze, aplikace 1x za 3 měsíce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 mladých žen negativní vliv na kostní denzitu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NÚ: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nepravidelné krvácení, zvyšování hmotnosti, změny nálad, cefalea, zvýšení LDL cholesterolu a snížení glukózové tolerance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 ukončení aplikací je nástup ovulace opožděn o 9 měsíců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levonorgestrel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nitroděložní tělísko (IUD), účinnost až 5 let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lokální účinek – atrofie endomeotria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při vzácných případech selhání zvyšuje riziko mimoděložní implantace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NÚ: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viz. desogestrel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POSTKOITÁLNÍ ANTIKONCEPCE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2589120" y="1628640"/>
            <a:ext cx="6932160" cy="4161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nouzová antikoncepce je určená pro případy selhání jiné kontracepční metody nebo náhodného styku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levonorgestrel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1,5 mg, možnost podání do 72 hodin,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průměrná účinnost vyšší než 85 %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 případě zvracení do 3 hodin od podání je potřeba aplikaci opakovat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MÚ: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narušení ovulace, desynchronizace vývoje endometria a porušení motility tub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NÚ: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narušení menstruačního cyklu, GIT iritace, cefalea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74" name="Picture 2" descr=""/>
          <p:cNvPicPr/>
          <p:nvPr/>
        </p:nvPicPr>
        <p:blipFill>
          <a:blip r:embed="rId1"/>
          <a:stretch/>
        </p:blipFill>
        <p:spPr>
          <a:xfrm>
            <a:off x="9522000" y="368280"/>
            <a:ext cx="2669760" cy="2669760"/>
          </a:xfrm>
          <a:prstGeom prst="rect">
            <a:avLst/>
          </a:prstGeom>
          <a:ln>
            <a:noFill/>
          </a:ln>
        </p:spPr>
      </p:pic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POSTKOITÁLNÍ ANTIKONCEPCE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2589120" y="162864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ulipristal acetát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30 mg, užití až do 120 hodin od styku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MÚ: 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selektivní modulátor progesteronového receptoru blokující ovulaci a bránící implantaci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míra účinnosti je o něco vyšší než u levonorgestrelu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NÚ: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narušení menstruačního cyklu, dysmenorea, napětí a bolestivost prsou, GIT iritace, cefalea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77" name="Picture 2" descr=""/>
          <p:cNvPicPr/>
          <p:nvPr/>
        </p:nvPicPr>
        <p:blipFill>
          <a:blip r:embed="rId1"/>
          <a:stretch/>
        </p:blipFill>
        <p:spPr>
          <a:xfrm>
            <a:off x="8458200" y="4175280"/>
            <a:ext cx="2964960" cy="2462040"/>
          </a:xfrm>
          <a:prstGeom prst="rect">
            <a:avLst/>
          </a:prstGeom>
          <a:ln>
            <a:noFill/>
          </a:ln>
        </p:spPr>
      </p:pic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2303640" y="3800520"/>
            <a:ext cx="8915040" cy="2946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MUŽSKÉ POHLAVNÍ HORMONY</a:t>
            </a:r>
            <a:br/>
            <a:r>
              <a:rPr b="1" lang="en-US" sz="54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ANABOLICKÉ STEROIDY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79" name="Picture 6" descr=""/>
          <p:cNvPicPr/>
          <p:nvPr/>
        </p:nvPicPr>
        <p:blipFill>
          <a:blip r:embed="rId1"/>
          <a:stretch/>
        </p:blipFill>
        <p:spPr>
          <a:xfrm>
            <a:off x="7877160" y="171360"/>
            <a:ext cx="3927240" cy="3927240"/>
          </a:xfrm>
          <a:prstGeom prst="rect">
            <a:avLst/>
          </a:prstGeom>
          <a:ln>
            <a:noFill/>
          </a:ln>
        </p:spPr>
      </p:pic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1495440" y="190440"/>
            <a:ext cx="10585440" cy="1095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ANDROGENY: testosteron, dihydrotestosteron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2589120" y="896040"/>
            <a:ext cx="9491760" cy="548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produkován Leydigovými buňkami ve varletech a v zona reticularis nadledvin (dehydroepiandrosteron)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váže se na SHBG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produkce řízená hypofyzárním LH, který podléhá kontrole hypotalamu (GnRH)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výrazně ovlivňují zejména androgen-dependentní orgány: vnější genitál, pohlavní žlázy a kůže s kožními adnexy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funkce: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embryonální vývoj a růst, určení mužského fenotypu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mužské sekundární pohlavní znaky a sexuální chování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ve vysoké lokální koncentraci nezbytný k indukci a udržení spermatogeneze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anabolické účinky – proteosyntéza, zesílení kostí, růst svalů, retence dusíku, minerálů a vody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podporují tělesný růst ale taky rychlejší uzavření epifyzárních štěrbin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ANDROGENY: testosteron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2589120" y="1571760"/>
            <a:ext cx="8915040" cy="4339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Indikace: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substituční terapie u primárního a sekundárního hypogonadizmu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Substituční terapie u starších mužů s prokázaným hypogonadizmem s pozdním nástupem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substituční terapie kastrovaných dospělých mužů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dosažení virilizace transrodových žen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testosteron sám o sobě nezlepšuje plodnost, naopak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 případě terapie neplodnosti z důvodu hypogonadizmu je nutné použít rekombinantní nebo extrahovaný LH nebo FSH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syntetické androgeny methyltestosteron, fluoxymesteron a mesterolon nejsou v ČR registrované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ANDROGENY: testosteron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2589120" y="17179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kromě p. o. podání taky depotní: estery testosteronu v i. m. injekcích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perkutánní podání ve formě gelů nebo sprejů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intenzivní metabolizace v játrech a metabolity vyloučené hlavně močí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KI: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 prostaty a prsu, děti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NÚ:</a:t>
            </a: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gynekomastie, priapizmus, ve vysokých dávkách útlum spermatogeneze, akneiformní erupce, mastná pleť, zvětšení klitorisu, retence tekutin, otoky, emoční labilita, změny libida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 případě dlouhodobě terapie je nezbytné provádět pravidelné kontroly prostaty, prsu, hemoglobinu, hematokritu a jaterních transamináz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ANABOLICKÉ STEROIDY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7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nandrolon, oxandrolon, stanozolol, oxymetholon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žádný ze zástupců není v ČR registrován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deriváty testosteronu s posílenou anabolickou aktivitou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účinky: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zvýšená proteosyntéza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zvýšená retence dusíku, minerálů a vody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myotropní účinek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podpora tvorby kostní hmoty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stimulace erytropoézy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lokální podpora hojení ran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303624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ESTROGENY: estradiol, estriol</a:t>
            </a:r>
            <a:br/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fyziologické účinky 1/2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vývoj sekundárních pohlavních znaků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růst dělohy, pochvy, vulvy a prsou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ženský typ ochlupení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ženský typ rozložení tuku (taky ovlivnění syntézy a ukládání tuku)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zvýšení dráždivosti děložního svalstva a motility vejcovodů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navození proliferační fáze menstruačního cyklu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podpora růstu mlékovodů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vyvolávají rohovatění vaginálního epitelu (spolu s kyselím pH brání vstupu mikroorganizmů a spermií do dělohy)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ANABOLICKÉ STEROIDY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9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I: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krátkodobá léčba osteoporózy (např. polékové), kachexie, svalové dystrofie, urychlení rekonvalescence po těžkých operacích a podpora mobilizace ležících pacientů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NÚ: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retence sodíku a vody – otoky, akneiformní erupce, poruchy jater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 mužů: útlum spermatogeneze a snížení množství ejakulátu, zvýšené riziko CA prostaty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 žen: virilizace, poruchy menstruačního cyklu až amenorea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 dětí: rychlejší uzavření epifyzárních štěrbin – nízký vzrůst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ANABOLICKÉ STEROIDY - DOPPING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91" name="TextShape 2"/>
          <p:cNvSpPr txBox="1"/>
          <p:nvPr/>
        </p:nvSpPr>
        <p:spPr>
          <a:xfrm>
            <a:off x="2593080" y="160020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zneužívání pro rychlejší růst svalové hmoty a síly a tím lepší sportovní výkony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výbušné až agresivní chování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velké riziko NÚ – aplikace až 100 násobku terapeutických dávek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aterogenní účinky, poruchy jater a jaterní CA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 žen reverzibilní maskulinizace, amenorea a sterilita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 mužů azoospermie, atrofie a CA varlat, sterilita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92" name="Picture 2" descr=""/>
          <p:cNvPicPr/>
          <p:nvPr/>
        </p:nvPicPr>
        <p:blipFill>
          <a:blip r:embed="rId1"/>
          <a:stretch/>
        </p:blipFill>
        <p:spPr>
          <a:xfrm>
            <a:off x="2495520" y="4521960"/>
            <a:ext cx="3114360" cy="2335680"/>
          </a:xfrm>
          <a:prstGeom prst="rect">
            <a:avLst/>
          </a:prstGeom>
          <a:ln>
            <a:noFill/>
          </a:ln>
        </p:spPr>
      </p:pic>
      <p:pic>
        <p:nvPicPr>
          <p:cNvPr id="393" name="Picture 4" descr=""/>
          <p:cNvPicPr/>
          <p:nvPr/>
        </p:nvPicPr>
        <p:blipFill>
          <a:blip r:embed="rId2"/>
          <a:stretch/>
        </p:blipFill>
        <p:spPr>
          <a:xfrm>
            <a:off x="9848880" y="4087800"/>
            <a:ext cx="2215440" cy="257976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303624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ESTROGENY: estradiol, estriol</a:t>
            </a:r>
            <a:br/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fyziologické účinky 2/2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snižují hladinu cholesterolu a lipoproteinů v plazmě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snižují metabolickou toleranci glukózy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zvyšují retenci sodíku a vody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anabolický účinek (několikanásobně nižší než testosteron)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stimulují osteoblasty (zrychlení růstu a uzavření epifyzárních štěrbin v pubertě)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zvyšují tonus parasympatiku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stimulují sexuální aktivitu – zvyšují tvorbu feromonu kopulinu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 descr=""/>
          <p:cNvPicPr/>
          <p:nvPr/>
        </p:nvPicPr>
        <p:blipFill>
          <a:blip r:embed="rId1"/>
          <a:stretch/>
        </p:blipFill>
        <p:spPr>
          <a:xfrm>
            <a:off x="3563640" y="1990800"/>
            <a:ext cx="5468760" cy="414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303624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ESTROGENY: estradiol, estriol</a:t>
            </a:r>
            <a:br/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účinky estrogenů jsou podmíněné výskytem jejich receptorů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zejména ovaria, děloha, pochva, prsa, hypofýza, hypotalamus, mozek, ledviny, tuková tkáň, játra, kůže, kosti …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produkce estrogenů je řízená hypofyzárním FSH, regulovaný hypotalamem díky GnRH vyplavovaným v pulzech, které závisí na fázi menstruačního cyklu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estriol má nižší biologickou aktivitu než estradiol ale delší biologický poločas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PROGESTINY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2593080" y="322884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přirozený (progesteron) tvořen corpus luteum mentruationis i gravidatis, placentě a nadledvinách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vázán na plazmatickou bílkovinu transkortin a albumin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zvýšená hladina progesteronu je obvyklá pro druhou fázi menstruačního cyklu a  v těhotenství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jejich biologická aktivita může být snížená až antagonizována vysokými hladinami estrogenů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90" name="Picture 2" descr=""/>
          <p:cNvPicPr/>
          <p:nvPr/>
        </p:nvPicPr>
        <p:blipFill>
          <a:blip r:embed="rId1"/>
          <a:stretch/>
        </p:blipFill>
        <p:spPr>
          <a:xfrm>
            <a:off x="8166240" y="52560"/>
            <a:ext cx="3809520" cy="2542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508</TotalTime>
  <Application>LibreOffice/5.3.3.2$Windows_x86 LibreOffice_project/3d9a8b4b4e538a85e0782bd6c2d430bafe583448</Application>
  <Words>2670</Words>
  <Paragraphs>387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2018-09-06T23:30:20Z</dcterms:created>
  <dc:creator>Microsoft Office User</dc:creator>
  <dc:description/>
  <dc:language>cs-CZ</dc:language>
  <cp:lastModifiedBy/>
  <dcterms:modified xsi:type="dcterms:W3CDTF">2020-05-11T10:43:45Z</dcterms:modified>
  <cp:revision>49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51</vt:i4>
  </property>
</Properties>
</file>