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5" r:id="rId4"/>
    <p:sldId id="266" r:id="rId5"/>
    <p:sldId id="267" r:id="rId6"/>
    <p:sldId id="269" r:id="rId7"/>
    <p:sldId id="268" r:id="rId8"/>
    <p:sldId id="273" r:id="rId9"/>
    <p:sldId id="270" r:id="rId10"/>
    <p:sldId id="271" r:id="rId11"/>
    <p:sldId id="262" r:id="rId12"/>
    <p:sldId id="263" r:id="rId13"/>
    <p:sldId id="264" r:id="rId14"/>
    <p:sldId id="272" r:id="rId15"/>
    <p:sldId id="279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0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387-8A56-435D-A8A3-FAB753F83985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F48-E53D-4CBE-AE04-D7907FCC75F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387-8A56-435D-A8A3-FAB753F83985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F48-E53D-4CBE-AE04-D7907FCC75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387-8A56-435D-A8A3-FAB753F83985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F48-E53D-4CBE-AE04-D7907FCC75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387-8A56-435D-A8A3-FAB753F83985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F48-E53D-4CBE-AE04-D7907FCC75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387-8A56-435D-A8A3-FAB753F83985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F48-E53D-4CBE-AE04-D7907FCC75F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387-8A56-435D-A8A3-FAB753F83985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F48-E53D-4CBE-AE04-D7907FCC75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387-8A56-435D-A8A3-FAB753F83985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F48-E53D-4CBE-AE04-D7907FCC75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387-8A56-435D-A8A3-FAB753F83985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F48-E53D-4CBE-AE04-D7907FCC75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387-8A56-435D-A8A3-FAB753F83985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F48-E53D-4CBE-AE04-D7907FCC75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387-8A56-435D-A8A3-FAB753F83985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F48-E53D-4CBE-AE04-D7907FCC75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387-8A56-435D-A8A3-FAB753F83985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E5FF48-E53D-4CBE-AE04-D7907FCC75F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96387-8A56-435D-A8A3-FAB753F83985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E5FF48-E53D-4CBE-AE04-D7907FCC75F2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Сложноподчиненное предложение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37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268760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>
                <a:solidFill>
                  <a:prstClr val="black"/>
                </a:solidFill>
              </a:rPr>
              <a:t>Обстоятельственные</a:t>
            </a:r>
            <a:r>
              <a:rPr lang="ru-RU" b="1" dirty="0">
                <a:solidFill>
                  <a:prstClr val="black"/>
                </a:solidFill>
              </a:rPr>
              <a:t> предложения </a:t>
            </a:r>
            <a:endParaRPr lang="ru-RU" b="1" dirty="0" smtClean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</a:rPr>
              <a:t>являются </a:t>
            </a:r>
            <a:r>
              <a:rPr lang="ru-RU" b="1" dirty="0">
                <a:solidFill>
                  <a:prstClr val="black"/>
                </a:solidFill>
              </a:rPr>
              <a:t>расчлененными</a:t>
            </a:r>
            <a:r>
              <a:rPr lang="ru-RU" dirty="0">
                <a:solidFill>
                  <a:prstClr val="black"/>
                </a:solidFill>
              </a:rPr>
              <a:t>, с </a:t>
            </a:r>
            <a:r>
              <a:rPr lang="ru-RU" dirty="0" err="1">
                <a:solidFill>
                  <a:prstClr val="black"/>
                </a:solidFill>
              </a:rPr>
              <a:t>прифразовой</a:t>
            </a:r>
            <a:r>
              <a:rPr lang="ru-RU" dirty="0">
                <a:solidFill>
                  <a:prstClr val="black"/>
                </a:solidFill>
              </a:rPr>
              <a:t> придаточной частью (</a:t>
            </a:r>
            <a:r>
              <a:rPr lang="cs-CZ" dirty="0">
                <a:solidFill>
                  <a:prstClr val="black"/>
                </a:solidFill>
              </a:rPr>
              <a:t>věty větně rozvíjející</a:t>
            </a:r>
            <a:r>
              <a:rPr lang="ru-RU" dirty="0">
                <a:solidFill>
                  <a:prstClr val="black"/>
                </a:solidFill>
              </a:rPr>
              <a:t>)</a:t>
            </a:r>
            <a:r>
              <a:rPr lang="cs-CZ" dirty="0">
                <a:solidFill>
                  <a:prstClr val="black"/>
                </a:solidFill>
              </a:rPr>
              <a:t>.</a:t>
            </a:r>
            <a:r>
              <a:rPr lang="ru-RU" dirty="0">
                <a:solidFill>
                  <a:prstClr val="black"/>
                </a:solidFill>
              </a:rPr>
              <a:t> </a:t>
            </a:r>
            <a:endParaRPr lang="ru-RU" dirty="0" smtClean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</a:rPr>
              <a:t>Это </a:t>
            </a:r>
            <a:r>
              <a:rPr lang="ru-RU" dirty="0">
                <a:solidFill>
                  <a:prstClr val="black"/>
                </a:solidFill>
              </a:rPr>
              <a:t>значит, что их придаточные может относиться как ко всей главной части, так и к определенному слову (словосочетанию) в главной части. </a:t>
            </a:r>
            <a:endParaRPr lang="ru-RU" dirty="0" smtClean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</a:rPr>
              <a:t>Для </a:t>
            </a:r>
            <a:r>
              <a:rPr lang="ru-RU" dirty="0">
                <a:solidFill>
                  <a:prstClr val="black"/>
                </a:solidFill>
              </a:rPr>
              <a:t>таких предложений характерна </a:t>
            </a:r>
            <a:r>
              <a:rPr lang="ru-RU" b="1" dirty="0">
                <a:solidFill>
                  <a:prstClr val="black"/>
                </a:solidFill>
              </a:rPr>
              <a:t>менее тесная связь </a:t>
            </a:r>
            <a:r>
              <a:rPr lang="ru-RU" dirty="0">
                <a:solidFill>
                  <a:prstClr val="black"/>
                </a:solidFill>
              </a:rPr>
              <a:t>главной и придаточной части. </a:t>
            </a:r>
            <a:endParaRPr lang="ru-RU" dirty="0" smtClean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</a:rPr>
              <a:t>Они </a:t>
            </a:r>
            <a:r>
              <a:rPr lang="ru-RU" dirty="0">
                <a:solidFill>
                  <a:prstClr val="black"/>
                </a:solidFill>
              </a:rPr>
              <a:t>выполняют синтаксическую функцию обстоятельства по отношению к главной части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ru-RU" dirty="0">
              <a:solidFill>
                <a:prstClr val="black"/>
              </a:solidFill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prstClr val="black"/>
                </a:solidFill>
              </a:rPr>
              <a:t>Я ушёл, </a:t>
            </a:r>
            <a:r>
              <a:rPr lang="ru-RU" b="1" dirty="0" smtClean="0">
                <a:solidFill>
                  <a:prstClr val="black"/>
                </a:solidFill>
              </a:rPr>
              <a:t>потому </a:t>
            </a:r>
            <a:r>
              <a:rPr lang="ru-RU" b="1" dirty="0">
                <a:solidFill>
                  <a:prstClr val="black"/>
                </a:solidFill>
              </a:rPr>
              <a:t>что </a:t>
            </a:r>
            <a:r>
              <a:rPr lang="ru-RU" dirty="0">
                <a:solidFill>
                  <a:prstClr val="black"/>
                </a:solidFill>
              </a:rPr>
              <a:t>был сердит на </a:t>
            </a:r>
            <a:r>
              <a:rPr lang="ru-RU" dirty="0" smtClean="0">
                <a:solidFill>
                  <a:prstClr val="black"/>
                </a:solidFill>
              </a:rPr>
              <a:t>вас.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prstClr val="black"/>
                </a:solidFill>
              </a:rPr>
              <a:t>Я ушел, </a:t>
            </a:r>
            <a:r>
              <a:rPr lang="ru-RU" b="1" dirty="0" smtClean="0">
                <a:solidFill>
                  <a:prstClr val="black"/>
                </a:solidFill>
              </a:rPr>
              <a:t>хотя</a:t>
            </a:r>
            <a:r>
              <a:rPr lang="ru-RU" dirty="0" smtClean="0">
                <a:solidFill>
                  <a:prstClr val="black"/>
                </a:solidFill>
              </a:rPr>
              <a:t> самолет еще даже не приземлился.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prstClr val="black"/>
                </a:solidFill>
              </a:rPr>
              <a:t>Я ушел, </a:t>
            </a:r>
            <a:r>
              <a:rPr lang="ru-RU" b="1" dirty="0" smtClean="0">
                <a:solidFill>
                  <a:prstClr val="black"/>
                </a:solidFill>
              </a:rPr>
              <a:t>после того как </a:t>
            </a:r>
            <a:r>
              <a:rPr lang="ru-RU" dirty="0" smtClean="0">
                <a:solidFill>
                  <a:prstClr val="black"/>
                </a:solidFill>
              </a:rPr>
              <a:t>принесли торт.</a:t>
            </a: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cs typeface="Times New Roman"/>
              </a:rPr>
              <a:t>→ Важную роль играют союзы, выражающие смысловые отношения между частями.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4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utlib.com/book/1321/p/i_28.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560840" cy="58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115616" y="539388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/>
              </a:rPr>
              <a:t>Типы придаточных предложений в русском языке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8201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utlib.com/book/1321/p/i_29.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920880" cy="606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996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utlib.com/book/1321/p/i_30.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6328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763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83671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/>
                <a:ea typeface="Calibri"/>
                <a:cs typeface="Times New Roman"/>
              </a:rPr>
              <a:t>Относительные сложноподчиненные предложения </a:t>
            </a:r>
            <a:r>
              <a:rPr lang="ru-RU" dirty="0">
                <a:latin typeface="Calibri"/>
                <a:ea typeface="Calibri"/>
                <a:cs typeface="Times New Roman"/>
              </a:rPr>
              <a:t>(</a:t>
            </a:r>
            <a:r>
              <a:rPr lang="ru-RU" dirty="0" err="1">
                <a:latin typeface="Calibri"/>
                <a:ea typeface="Calibri"/>
                <a:cs typeface="Times New Roman"/>
              </a:rPr>
              <a:t>Podřadná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souvětí</a:t>
            </a:r>
            <a:r>
              <a:rPr lang="ru-RU" dirty="0">
                <a:latin typeface="Calibri"/>
                <a:ea typeface="Calibri"/>
                <a:cs typeface="Times New Roman"/>
              </a:rPr>
              <a:t> s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vedlejšími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větami</a:t>
            </a:r>
            <a:r>
              <a:rPr lang="cs-CZ" dirty="0">
                <a:latin typeface="Calibri"/>
                <a:ea typeface="Calibri"/>
                <a:cs typeface="Times New Roman"/>
              </a:rPr>
              <a:t> vztažnými</a:t>
            </a:r>
            <a:r>
              <a:rPr lang="ru-RU" dirty="0">
                <a:latin typeface="Calibri"/>
                <a:ea typeface="Calibri"/>
                <a:cs typeface="Times New Roman"/>
              </a:rPr>
              <a:t>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3043"/>
            <a:ext cx="7920880" cy="511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963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27280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356992"/>
            <a:ext cx="727280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20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41682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568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27280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263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63284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658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7280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42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908720"/>
            <a:ext cx="8424936" cy="538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Сложноподчиненное предложение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состоит из двух синтаксически неравноправных предикативных частей, которые связаны подчинительной связью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. Придаточная часть подчиняется грамматически главной.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Подчинительная связь между частями оформляется с помощью: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подчинительных союзов: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что, чтобы, потому что, если…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относительных местоименных слов: 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кто, которого, где, откуда, куда…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latin typeface="Calibri"/>
                <a:ea typeface="Calibri"/>
                <a:cs typeface="Times New Roman"/>
              </a:rPr>
              <a:t>б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ессоюзно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(</a:t>
            </a:r>
            <a:r>
              <a:rPr lang="ru-RU" sz="1400" dirty="0" smtClean="0">
                <a:latin typeface="Calibri"/>
                <a:ea typeface="Calibri"/>
                <a:cs typeface="Times New Roman"/>
              </a:rPr>
              <a:t>определенная интонация, порядок частей, структура придаточной части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).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ru-RU" dirty="0"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Классификация </a:t>
            </a:r>
            <a:r>
              <a:rPr lang="ru-RU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разрядов сложноподчиненных предложений</a:t>
            </a:r>
            <a:r>
              <a:rPr lang="ru-RU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проводится:</a:t>
            </a:r>
            <a:endParaRPr lang="cs-CZ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ru-RU" u="sng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п</a:t>
            </a:r>
            <a:r>
              <a:rPr lang="ru-RU" u="sng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о формальным средствам связи </a:t>
            </a:r>
            <a:r>
              <a:rPr lang="ru-RU" u="sng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между предикативными частями,</a:t>
            </a:r>
            <a:endParaRPr lang="cs-CZ" u="sng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u="sng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по </a:t>
            </a:r>
            <a:r>
              <a:rPr lang="ru-RU" u="sng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синтаксической позиции придаточной части по отношению к главной,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u="sng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по структурно-семантическому оформлению связи предикативных частей</a:t>
            </a:r>
            <a:r>
              <a:rPr lang="ru-RU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.</a:t>
            </a:r>
            <a:endParaRPr lang="cs-CZ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5764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90872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/>
                <a:ea typeface="Calibri"/>
                <a:cs typeface="Times New Roman"/>
              </a:rPr>
              <a:t>Изъяснительные сложноподчиненные предложения </a:t>
            </a:r>
            <a:r>
              <a:rPr lang="ru-RU" dirty="0">
                <a:latin typeface="Calibri"/>
                <a:ea typeface="Calibri"/>
                <a:cs typeface="Times New Roman"/>
              </a:rPr>
              <a:t>(</a:t>
            </a:r>
            <a:r>
              <a:rPr lang="ru-RU" dirty="0" err="1">
                <a:latin typeface="Calibri"/>
                <a:ea typeface="Calibri"/>
                <a:cs typeface="Times New Roman"/>
              </a:rPr>
              <a:t>Podřadná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souvětí</a:t>
            </a:r>
            <a:r>
              <a:rPr lang="ru-RU" dirty="0">
                <a:latin typeface="Calibri"/>
                <a:ea typeface="Calibri"/>
                <a:cs typeface="Times New Roman"/>
              </a:rPr>
              <a:t> s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vedlejšími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větami</a:t>
            </a:r>
            <a:r>
              <a:rPr lang="cs-CZ" dirty="0">
                <a:latin typeface="Calibri"/>
                <a:ea typeface="Calibri"/>
                <a:cs typeface="Times New Roman"/>
              </a:rPr>
              <a:t> obsahovými</a:t>
            </a:r>
            <a:r>
              <a:rPr lang="ru-RU" dirty="0">
                <a:latin typeface="Calibri"/>
                <a:ea typeface="Calibri"/>
                <a:cs typeface="Times New Roman"/>
              </a:rPr>
              <a:t>)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12879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128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7686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736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49694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968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1276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705678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337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70485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851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90872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/>
                <a:ea typeface="Calibri"/>
                <a:cs typeface="Times New Roman"/>
              </a:rPr>
              <a:t>Обстоятельственные сложноподчиненные предложения </a:t>
            </a:r>
            <a:r>
              <a:rPr lang="ru-RU" dirty="0">
                <a:latin typeface="Calibri"/>
                <a:ea typeface="Calibri"/>
                <a:cs typeface="Times New Roman"/>
              </a:rPr>
              <a:t>(</a:t>
            </a:r>
            <a:r>
              <a:rPr lang="cs-CZ" dirty="0">
                <a:latin typeface="Calibri"/>
                <a:ea typeface="Calibri"/>
                <a:cs typeface="Times New Roman"/>
              </a:rPr>
              <a:t>Podřadná souvětí s vedlejšími větami příslovečnými</a:t>
            </a:r>
            <a:r>
              <a:rPr lang="ru-RU" dirty="0">
                <a:latin typeface="Calibri"/>
                <a:ea typeface="Calibri"/>
                <a:cs typeface="Times New Roman"/>
              </a:rPr>
              <a:t>)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12879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978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127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48883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450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63284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662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79" y="836712"/>
            <a:ext cx="633670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789040"/>
            <a:ext cx="619268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56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836712"/>
            <a:ext cx="8064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Классификация по </a:t>
            </a:r>
            <a:r>
              <a:rPr lang="ru-RU" sz="2000" b="1" u="sng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формальным средствам связи между предикативными </a:t>
            </a:r>
            <a:r>
              <a:rPr lang="ru-RU" sz="2000" b="1" u="sng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частями</a:t>
            </a:r>
          </a:p>
          <a:p>
            <a:pPr algn="ctr"/>
            <a:endParaRPr lang="ru-RU" u="sng" dirty="0">
              <a:solidFill>
                <a:prstClr val="black"/>
              </a:solidFill>
              <a:latin typeface="Calibri"/>
              <a:cs typeface="Times New Roman"/>
            </a:endParaRPr>
          </a:p>
          <a:p>
            <a:r>
              <a:rPr lang="cs-CZ" b="1" dirty="0" smtClean="0"/>
              <a:t>1. </a:t>
            </a:r>
            <a:r>
              <a:rPr lang="ru-RU" b="1" dirty="0" smtClean="0"/>
              <a:t>Союзные придаточные части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1" i="1" dirty="0"/>
              <a:t>Если</a:t>
            </a:r>
            <a:r>
              <a:rPr lang="ru-RU" i="1" dirty="0"/>
              <a:t> соус слишком сладкий, добавить лимонный сок</a:t>
            </a:r>
            <a:r>
              <a:rPr lang="ru-RU" i="1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i="1" dirty="0" smtClean="0"/>
              <a:t>Chce </a:t>
            </a:r>
            <a:r>
              <a:rPr lang="cs-CZ" i="1" dirty="0"/>
              <a:t>abych </a:t>
            </a:r>
            <a:r>
              <a:rPr lang="cs-CZ" i="1" dirty="0" smtClean="0"/>
              <a:t>žárlila </a:t>
            </a:r>
            <a:r>
              <a:rPr lang="cs-CZ" i="1" dirty="0"/>
              <a:t>ještě </a:t>
            </a:r>
            <a:r>
              <a:rPr lang="cs-CZ" i="1" dirty="0" smtClean="0"/>
              <a:t>víc? </a:t>
            </a:r>
            <a:endParaRPr lang="ru-RU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i="1" dirty="0" smtClean="0"/>
          </a:p>
          <a:p>
            <a:r>
              <a:rPr lang="cs-CZ" b="1" dirty="0" smtClean="0"/>
              <a:t>2. </a:t>
            </a:r>
            <a:r>
              <a:rPr lang="ru-RU" b="1" dirty="0" smtClean="0"/>
              <a:t>Бессоюзные придаточные части </a:t>
            </a:r>
            <a:r>
              <a:rPr lang="ru-RU" dirty="0" smtClean="0"/>
              <a:t>(не так типичны для ЧЯ)</a:t>
            </a:r>
            <a:endParaRPr lang="cs-CZ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i="1" dirty="0" smtClean="0"/>
              <a:t>Сдам экзамены – поженимся.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i="1" dirty="0" smtClean="0"/>
              <a:t>Не хочешь ехать далеко – отправляйся в </a:t>
            </a:r>
            <a:r>
              <a:rPr lang="ru-RU" i="1" dirty="0"/>
              <a:t>П</a:t>
            </a:r>
            <a:r>
              <a:rPr lang="ru-RU" i="1" dirty="0" smtClean="0"/>
              <a:t>ольшу.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i="1" dirty="0" smtClean="0"/>
          </a:p>
          <a:p>
            <a:r>
              <a:rPr lang="ru-RU" b="1" dirty="0" smtClean="0"/>
              <a:t>3. Относительные придаточные части </a:t>
            </a:r>
            <a:r>
              <a:rPr lang="ru-RU" dirty="0" smtClean="0"/>
              <a:t>(в отличие от союзов относительные слова являются членами придаточной части)</a:t>
            </a:r>
            <a:endParaRPr lang="cs-CZ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i="1" dirty="0"/>
              <a:t>Чисто не только там, где не сорят, но и там, где тщательно убирают!</a:t>
            </a:r>
            <a:endParaRPr lang="ru-RU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i="1" dirty="0" smtClean="0"/>
              <a:t>Ukážu </a:t>
            </a:r>
            <a:r>
              <a:rPr lang="cs-CZ" i="1" dirty="0"/>
              <a:t>vám 8 nejzajímavějších knih, které vyjdou tento měsíc! </a:t>
            </a:r>
            <a:endParaRPr lang="ru-RU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Осторожно! Омонимичные подчинительные союзы и местоименные выражения! </a:t>
            </a:r>
            <a:r>
              <a:rPr lang="ru-RU" i="1" dirty="0" smtClean="0"/>
              <a:t>Я вижу, </a:t>
            </a:r>
            <a:r>
              <a:rPr lang="ru-RU" b="1" i="1" dirty="0" smtClean="0"/>
              <a:t>что</a:t>
            </a:r>
            <a:r>
              <a:rPr lang="ru-RU" i="1" dirty="0" smtClean="0"/>
              <a:t> ты рисуешь. Х Я вижу, </a:t>
            </a:r>
            <a:r>
              <a:rPr lang="ru-RU" b="1" i="1" dirty="0" smtClean="0"/>
              <a:t>что</a:t>
            </a:r>
            <a:r>
              <a:rPr lang="ru-RU" i="1" dirty="0" smtClean="0"/>
              <a:t> ты рисуешь.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i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546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0891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427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9288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87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34481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660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1052736"/>
            <a:ext cx="777686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4. Косвенно-вопросительные придаточные части </a:t>
            </a:r>
            <a:r>
              <a:rPr lang="ru-RU" dirty="0">
                <a:solidFill>
                  <a:prstClr val="black"/>
                </a:solidFill>
              </a:rPr>
              <a:t>(вопросы, включенные в состав главной части)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Оформляются с помощью вопросительных местоимений и наречий а также частицы </a:t>
            </a:r>
            <a:r>
              <a:rPr lang="ru-RU" b="1" dirty="0" smtClean="0">
                <a:solidFill>
                  <a:prstClr val="black"/>
                </a:solidFill>
              </a:rPr>
              <a:t>ли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i="1" dirty="0">
                <a:solidFill>
                  <a:prstClr val="black"/>
                </a:solidFill>
              </a:rPr>
              <a:t>Естественно, возникает вопрос, чем же так интересно это животное. </a:t>
            </a:r>
            <a:endParaRPr lang="pl-PL" i="1" dirty="0" smtClean="0">
              <a:solidFill>
                <a:prstClr val="black"/>
              </a:solidFill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l-PL" i="1" dirty="0" err="1" smtClean="0">
                <a:solidFill>
                  <a:prstClr val="black"/>
                </a:solidFill>
              </a:rPr>
              <a:t>Vysvětli</a:t>
            </a:r>
            <a:r>
              <a:rPr lang="pl-PL" i="1" dirty="0" smtClean="0">
                <a:solidFill>
                  <a:prstClr val="black"/>
                </a:solidFill>
              </a:rPr>
              <a:t> </a:t>
            </a:r>
            <a:r>
              <a:rPr lang="pl-PL" i="1" dirty="0">
                <a:solidFill>
                  <a:prstClr val="black"/>
                </a:solidFill>
              </a:rPr>
              <a:t>mi, </a:t>
            </a:r>
            <a:r>
              <a:rPr lang="pl-PL" i="1" dirty="0" err="1">
                <a:solidFill>
                  <a:prstClr val="black"/>
                </a:solidFill>
              </a:rPr>
              <a:t>proč</a:t>
            </a:r>
            <a:r>
              <a:rPr lang="pl-PL" i="1" dirty="0">
                <a:solidFill>
                  <a:prstClr val="black"/>
                </a:solidFill>
              </a:rPr>
              <a:t> </a:t>
            </a:r>
            <a:r>
              <a:rPr lang="pl-PL" i="1" dirty="0" err="1">
                <a:solidFill>
                  <a:prstClr val="black"/>
                </a:solidFill>
              </a:rPr>
              <a:t>jsi</a:t>
            </a:r>
            <a:r>
              <a:rPr lang="pl-PL" i="1" dirty="0">
                <a:solidFill>
                  <a:prstClr val="black"/>
                </a:solidFill>
              </a:rPr>
              <a:t> tam </a:t>
            </a:r>
            <a:r>
              <a:rPr lang="pl-PL" i="1" dirty="0" err="1">
                <a:solidFill>
                  <a:prstClr val="black"/>
                </a:solidFill>
              </a:rPr>
              <a:t>vůbec</a:t>
            </a:r>
            <a:r>
              <a:rPr lang="pl-PL" i="1" dirty="0">
                <a:solidFill>
                  <a:prstClr val="black"/>
                </a:solidFill>
              </a:rPr>
              <a:t> </a:t>
            </a:r>
            <a:r>
              <a:rPr lang="pl-PL" i="1" dirty="0" err="1" smtClean="0">
                <a:solidFill>
                  <a:prstClr val="black"/>
                </a:solidFill>
              </a:rPr>
              <a:t>chodil</a:t>
            </a:r>
            <a:r>
              <a:rPr lang="pl-PL" i="1" dirty="0" smtClean="0">
                <a:solidFill>
                  <a:prstClr val="black"/>
                </a:solidFill>
              </a:rPr>
              <a:t>.</a:t>
            </a:r>
            <a:endParaRPr lang="ru-RU" i="1" dirty="0" smtClean="0">
              <a:solidFill>
                <a:prstClr val="black"/>
              </a:solidFill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i="1" dirty="0" smtClean="0">
                <a:solidFill>
                  <a:prstClr val="black"/>
                </a:solidFill>
              </a:rPr>
              <a:t>Я хотел бы спросить, пойдем ли мы туда снова.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</a:rPr>
              <a:t>В ЧЯ в соответствующем типе предложения употребляются частицы </a:t>
            </a:r>
            <a:r>
              <a:rPr lang="cs-CZ" b="1" dirty="0" smtClean="0">
                <a:solidFill>
                  <a:prstClr val="black"/>
                </a:solidFill>
              </a:rPr>
              <a:t>–</a:t>
            </a:r>
            <a:r>
              <a:rPr lang="cs-CZ" b="1" dirty="0" err="1" smtClean="0">
                <a:solidFill>
                  <a:prstClr val="black"/>
                </a:solidFill>
              </a:rPr>
              <a:t>li</a:t>
            </a:r>
            <a:r>
              <a:rPr lang="cs-CZ" b="1" dirty="0" smtClean="0">
                <a:solidFill>
                  <a:prstClr val="black"/>
                </a:solidFill>
              </a:rPr>
              <a:t>, jestli, zda</a:t>
            </a:r>
            <a:r>
              <a:rPr lang="cs-CZ" dirty="0" smtClean="0">
                <a:solidFill>
                  <a:prstClr val="black"/>
                </a:solidFill>
              </a:rPr>
              <a:t>. </a:t>
            </a:r>
            <a:r>
              <a:rPr lang="ru-RU" dirty="0" smtClean="0">
                <a:solidFill>
                  <a:prstClr val="black"/>
                </a:solidFill>
              </a:rPr>
              <a:t>Х </a:t>
            </a:r>
            <a:r>
              <a:rPr lang="ru-RU" u="sng" dirty="0" smtClean="0">
                <a:solidFill>
                  <a:prstClr val="black"/>
                </a:solidFill>
              </a:rPr>
              <a:t>Русское </a:t>
            </a:r>
            <a:r>
              <a:rPr lang="ru-RU" b="1" u="sng" dirty="0" smtClean="0">
                <a:solidFill>
                  <a:prstClr val="black"/>
                </a:solidFill>
              </a:rPr>
              <a:t>если </a:t>
            </a:r>
            <a:r>
              <a:rPr lang="ru-RU" u="sng" dirty="0" smtClean="0">
                <a:solidFill>
                  <a:prstClr val="black"/>
                </a:solidFill>
              </a:rPr>
              <a:t>- это подчинительный условный союз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i="1" dirty="0" smtClean="0">
                <a:solidFill>
                  <a:prstClr val="black"/>
                </a:solidFill>
              </a:rPr>
              <a:t>Если солнце выйдет, значит конец света еще не наступил.</a:t>
            </a:r>
          </a:p>
          <a:p>
            <a:pPr lvl="0"/>
            <a:endParaRPr lang="ru-RU" i="1" dirty="0" smtClean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i="1" dirty="0" smtClean="0">
                <a:solidFill>
                  <a:prstClr val="black"/>
                </a:solidFill>
              </a:rPr>
              <a:t>Nevím, </a:t>
            </a:r>
            <a:r>
              <a:rPr lang="cs-CZ" b="1" i="1" dirty="0" smtClean="0">
                <a:solidFill>
                  <a:prstClr val="black"/>
                </a:solidFill>
              </a:rPr>
              <a:t>jestli</a:t>
            </a:r>
            <a:r>
              <a:rPr lang="cs-CZ" i="1" dirty="0" smtClean="0">
                <a:solidFill>
                  <a:prstClr val="black"/>
                </a:solidFill>
              </a:rPr>
              <a:t> přijde/přijde</a:t>
            </a:r>
            <a:r>
              <a:rPr lang="cs-CZ" b="1" i="1" dirty="0" smtClean="0">
                <a:solidFill>
                  <a:prstClr val="black"/>
                </a:solidFill>
              </a:rPr>
              <a:t>-li</a:t>
            </a:r>
            <a:r>
              <a:rPr lang="cs-CZ" i="1" dirty="0" smtClean="0">
                <a:solidFill>
                  <a:prstClr val="black"/>
                </a:solidFill>
              </a:rPr>
              <a:t> včas. (</a:t>
            </a:r>
            <a:r>
              <a:rPr lang="cs-CZ" sz="2000" b="1" i="1" u="sng" dirty="0" smtClean="0">
                <a:solidFill>
                  <a:prstClr val="black"/>
                </a:solidFill>
              </a:rPr>
              <a:t>zda</a:t>
            </a:r>
            <a:r>
              <a:rPr lang="cs-CZ" i="1" dirty="0" smtClean="0">
                <a:solidFill>
                  <a:prstClr val="black"/>
                </a:solidFill>
              </a:rPr>
              <a:t>) </a:t>
            </a:r>
            <a:r>
              <a:rPr lang="cs-CZ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→ </a:t>
            </a:r>
            <a:r>
              <a:rPr lang="ru-RU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Я не знаю, придет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ли</a:t>
            </a:r>
            <a:r>
              <a:rPr lang="ru-RU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он вовремя.</a:t>
            </a:r>
            <a:endParaRPr lang="cs-CZ" i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Řeknu mu to, </a:t>
            </a:r>
            <a:r>
              <a:rPr lang="cs-CZ" b="1" i="1" dirty="0">
                <a:solidFill>
                  <a:prstClr val="black"/>
                </a:solidFill>
                <a:latin typeface="Times New Roman"/>
                <a:cs typeface="Times New Roman"/>
              </a:rPr>
              <a:t>jestli</a:t>
            </a:r>
            <a:r>
              <a:rPr lang="cs-CZ"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cs-CZ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přijde/přijde</a:t>
            </a:r>
            <a:r>
              <a:rPr lang="cs-CZ" b="1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-li. </a:t>
            </a:r>
            <a:r>
              <a:rPr lang="cs-CZ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lang="cs-CZ" sz="2000" b="1" i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jestliže</a:t>
            </a:r>
            <a:r>
              <a:rPr lang="cs-CZ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lang="cs-CZ" i="1" dirty="0" smtClean="0">
                <a:solidFill>
                  <a:prstClr val="black"/>
                </a:solidFill>
              </a:rPr>
              <a:t>→</a:t>
            </a:r>
            <a:r>
              <a:rPr lang="ru-RU" i="1" dirty="0" smtClean="0">
                <a:solidFill>
                  <a:prstClr val="black"/>
                </a:solidFill>
              </a:rPr>
              <a:t> Я ему об этом скажу, </a:t>
            </a:r>
            <a:r>
              <a:rPr lang="ru-RU" sz="2000" b="1" i="1" u="sng" dirty="0" smtClean="0">
                <a:solidFill>
                  <a:prstClr val="black"/>
                </a:solidFill>
              </a:rPr>
              <a:t>если </a:t>
            </a:r>
            <a:r>
              <a:rPr lang="ru-RU" i="1" dirty="0" smtClean="0">
                <a:solidFill>
                  <a:prstClr val="black"/>
                </a:solidFill>
              </a:rPr>
              <a:t>он придет.</a:t>
            </a:r>
            <a:endParaRPr lang="ru-RU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3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1628800"/>
            <a:ext cx="76328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Замените </a:t>
            </a:r>
            <a:r>
              <a:rPr lang="ru-RU" b="1" dirty="0"/>
              <a:t>частицу </a:t>
            </a:r>
            <a:r>
              <a:rPr lang="ru-RU" b="1" dirty="0" err="1"/>
              <a:t>jestli</a:t>
            </a:r>
            <a:r>
              <a:rPr lang="ru-RU" b="1" dirty="0"/>
              <a:t> другими синонимическими </a:t>
            </a:r>
            <a:r>
              <a:rPr lang="ru-RU" b="1" dirty="0" smtClean="0"/>
              <a:t>частицами</a:t>
            </a:r>
            <a:r>
              <a:rPr lang="cs-CZ" b="1" dirty="0" smtClean="0"/>
              <a:t> </a:t>
            </a:r>
            <a:r>
              <a:rPr lang="ru-RU" b="1" dirty="0" smtClean="0"/>
              <a:t>и переведите на РЯ:</a:t>
            </a:r>
          </a:p>
          <a:p>
            <a:endParaRPr lang="ru-RU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Studenti ještě nevědí, jestli dnes bude přednáška z české literatury. </a:t>
            </a: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smtClean="0"/>
              <a:t>Zeptal </a:t>
            </a:r>
            <a:r>
              <a:rPr lang="cs-CZ" dirty="0"/>
              <a:t>jsem se </a:t>
            </a:r>
            <a:r>
              <a:rPr lang="cs-CZ" dirty="0" smtClean="0"/>
              <a:t>svého kamaráda</a:t>
            </a:r>
            <a:r>
              <a:rPr lang="cs-CZ" dirty="0"/>
              <a:t>, jestli zná našeho profesora. </a:t>
            </a: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smtClean="0"/>
              <a:t>Řekněte </a:t>
            </a:r>
            <a:r>
              <a:rPr lang="cs-CZ" dirty="0"/>
              <a:t>mi, jestli jste </a:t>
            </a:r>
            <a:r>
              <a:rPr lang="cs-CZ" dirty="0" smtClean="0"/>
              <a:t>četli </a:t>
            </a:r>
            <a:r>
              <a:rPr lang="cs-CZ" dirty="0"/>
              <a:t>české noviny (jestli </a:t>
            </a:r>
            <a:r>
              <a:rPr lang="cs-CZ" dirty="0" smtClean="0"/>
              <a:t>jste rozuměli </a:t>
            </a:r>
            <a:r>
              <a:rPr lang="cs-CZ" dirty="0"/>
              <a:t>českým filmům, jestli jste už přečetli nějakou českou knihu, jestli si dopisujete </a:t>
            </a:r>
            <a:r>
              <a:rPr lang="cs-CZ" dirty="0" smtClean="0"/>
              <a:t>s česky </a:t>
            </a:r>
            <a:r>
              <a:rPr lang="cs-CZ" dirty="0"/>
              <a:t>mluvícím cizincem). </a:t>
            </a: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smtClean="0"/>
              <a:t>Ještě </a:t>
            </a:r>
            <a:r>
              <a:rPr lang="cs-CZ" dirty="0"/>
              <a:t>nevím, jestli budu moci přijít. </a:t>
            </a: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smtClean="0"/>
              <a:t>Musíme </a:t>
            </a:r>
            <a:r>
              <a:rPr lang="cs-CZ" dirty="0"/>
              <a:t>se zeptat, jestli ten </a:t>
            </a:r>
            <a:r>
              <a:rPr lang="cs-CZ" dirty="0" smtClean="0"/>
              <a:t>vlak jezdí </a:t>
            </a:r>
            <a:r>
              <a:rPr lang="cs-CZ" dirty="0"/>
              <a:t>i v neděli. </a:t>
            </a: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smtClean="0"/>
              <a:t>Zatím </a:t>
            </a:r>
            <a:r>
              <a:rPr lang="cs-CZ" dirty="0"/>
              <a:t>není jasné, jestli pojedeme do Brna nebo do Ostravy. </a:t>
            </a: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smtClean="0"/>
              <a:t>Mohl </a:t>
            </a:r>
            <a:r>
              <a:rPr lang="cs-CZ" dirty="0"/>
              <a:t>byste mi říct</a:t>
            </a:r>
            <a:r>
              <a:rPr lang="cs-CZ" dirty="0" smtClean="0"/>
              <a:t>, </a:t>
            </a:r>
            <a:r>
              <a:rPr lang="nb-NO" dirty="0" smtClean="0"/>
              <a:t>jestli </a:t>
            </a:r>
            <a:r>
              <a:rPr lang="nb-NO" dirty="0"/>
              <a:t>ten vlak se zastavuje v Kolíně? </a:t>
            </a: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b-NO" dirty="0" smtClean="0"/>
              <a:t>Musíme </a:t>
            </a:r>
            <a:r>
              <a:rPr lang="nb-NO" dirty="0"/>
              <a:t>se informovat, jestli to letadlo létá každý den.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32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72816"/>
            <a:ext cx="7920880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88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908720"/>
            <a:ext cx="856895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Классификация по </a:t>
            </a:r>
            <a:r>
              <a:rPr lang="ru-RU" sz="2000" b="1" u="sng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синтаксической </a:t>
            </a:r>
            <a:r>
              <a:rPr lang="ru-RU" sz="2000" b="1" u="sng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позиции придаточной части по отношению к </a:t>
            </a:r>
            <a:r>
              <a:rPr lang="ru-RU" sz="2000" b="1" u="sng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главной </a:t>
            </a:r>
            <a:r>
              <a:rPr lang="ru-RU" sz="1400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(</a:t>
            </a:r>
            <a:r>
              <a:rPr lang="ru-RU" sz="1200" dirty="0" smtClean="0">
                <a:solidFill>
                  <a:prstClr val="black"/>
                </a:solidFill>
                <a:latin typeface="+mj-lt"/>
                <a:cs typeface="Times New Roman"/>
              </a:rPr>
              <a:t>Придаточные части выделяются аналогично членам простого предложения)</a:t>
            </a:r>
          </a:p>
          <a:p>
            <a:r>
              <a:rPr lang="ru-RU" b="1" dirty="0" smtClean="0">
                <a:latin typeface="+mj-lt"/>
              </a:rPr>
              <a:t>1. Придаточные подлежащные </a:t>
            </a:r>
            <a:r>
              <a:rPr lang="ru-RU" dirty="0" smtClean="0">
                <a:latin typeface="+mj-lt"/>
              </a:rPr>
              <a:t>(</a:t>
            </a:r>
            <a:r>
              <a:rPr lang="cs-CZ" dirty="0" smtClean="0">
                <a:latin typeface="+mj-lt"/>
              </a:rPr>
              <a:t>podmětové</a:t>
            </a:r>
            <a:r>
              <a:rPr lang="ru-RU" dirty="0" smtClean="0">
                <a:latin typeface="+mj-lt"/>
              </a:rPr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i="1" dirty="0" smtClean="0">
                <a:latin typeface="+mj-lt"/>
              </a:rPr>
              <a:t>Это скажет </a:t>
            </a:r>
            <a:r>
              <a:rPr lang="ru-RU" i="1" dirty="0">
                <a:latin typeface="+mj-lt"/>
              </a:rPr>
              <a:t>тот, кто мгновение превратит в вечность.</a:t>
            </a:r>
            <a:endParaRPr lang="cs-CZ" i="1" dirty="0" smtClean="0"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i="1" dirty="0" smtClean="0">
                <a:latin typeface="+mj-lt"/>
              </a:rPr>
              <a:t>Je úžasné, že </a:t>
            </a:r>
            <a:r>
              <a:rPr lang="cs-CZ" i="1" dirty="0">
                <a:latin typeface="+mj-lt"/>
              </a:rPr>
              <a:t>jsi </a:t>
            </a:r>
            <a:r>
              <a:rPr lang="cs-CZ" i="1" dirty="0" smtClean="0">
                <a:latin typeface="+mj-lt"/>
              </a:rPr>
              <a:t>u </a:t>
            </a:r>
            <a:r>
              <a:rPr lang="cs-CZ" i="1" dirty="0">
                <a:latin typeface="+mj-lt"/>
              </a:rPr>
              <a:t>toho vydržela tolik </a:t>
            </a:r>
            <a:r>
              <a:rPr lang="cs-CZ" i="1" dirty="0" smtClean="0">
                <a:latin typeface="+mj-lt"/>
              </a:rPr>
              <a:t>let.</a:t>
            </a:r>
            <a:endParaRPr lang="ru-RU" i="1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2. Придаточные </a:t>
            </a:r>
            <a:r>
              <a:rPr lang="ru-RU" b="1" dirty="0">
                <a:latin typeface="+mj-lt"/>
              </a:rPr>
              <a:t>сказуемостные </a:t>
            </a:r>
            <a:r>
              <a:rPr lang="ru-RU" dirty="0" smtClean="0">
                <a:latin typeface="+mj-lt"/>
              </a:rPr>
              <a:t>(</a:t>
            </a:r>
            <a:r>
              <a:rPr lang="cs-CZ" dirty="0" smtClean="0">
                <a:latin typeface="+mj-lt"/>
              </a:rPr>
              <a:t>přísudkové</a:t>
            </a:r>
            <a:r>
              <a:rPr lang="ru-RU" dirty="0" smtClean="0">
                <a:latin typeface="+mj-lt"/>
              </a:rPr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i="1" dirty="0" smtClean="0">
                <a:latin typeface="+mj-lt"/>
              </a:rPr>
              <a:t>Он все такой же, каким я знал его в детстве. </a:t>
            </a:r>
            <a:r>
              <a:rPr lang="ru-RU" sz="1100" i="1" dirty="0" smtClean="0">
                <a:latin typeface="+mj-lt"/>
              </a:rPr>
              <a:t>(раскрывает значение местоимения в роли сказуемого)</a:t>
            </a:r>
            <a:endParaRPr lang="ru-RU" i="1" dirty="0" smtClean="0">
              <a:latin typeface="+mj-lt"/>
            </a:endParaRPr>
          </a:p>
          <a:p>
            <a:pPr lvl="0"/>
            <a:r>
              <a:rPr lang="ru-RU" b="1" dirty="0" smtClean="0">
                <a:latin typeface="+mj-lt"/>
              </a:rPr>
              <a:t>3. Придаточные дополнительные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předmětové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)</a:t>
            </a:r>
            <a:endParaRPr lang="cs-CZ" dirty="0" smtClean="0">
              <a:solidFill>
                <a:prstClr val="black"/>
              </a:solidFill>
              <a:latin typeface="Calibri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i="1" dirty="0" smtClean="0">
                <a:latin typeface="+mj-lt"/>
              </a:rPr>
              <a:t>Вспоминали о </a:t>
            </a:r>
            <a:r>
              <a:rPr lang="ru-RU" i="1" dirty="0">
                <a:latin typeface="+mj-lt"/>
              </a:rPr>
              <a:t>том, что сегодня </a:t>
            </a:r>
            <a:r>
              <a:rPr lang="ru-RU" i="1" dirty="0" smtClean="0">
                <a:latin typeface="+mj-lt"/>
              </a:rPr>
              <a:t>мы все – жертвы терроризма.</a:t>
            </a:r>
            <a:endParaRPr lang="cs-CZ" i="1" dirty="0" smtClean="0">
              <a:latin typeface="+mj-lt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i="1" dirty="0" smtClean="0">
                <a:latin typeface="+mj-lt"/>
              </a:rPr>
              <a:t>Chci </a:t>
            </a:r>
            <a:r>
              <a:rPr lang="cs-CZ" i="1" dirty="0">
                <a:latin typeface="+mj-lt"/>
              </a:rPr>
              <a:t>aby </a:t>
            </a:r>
            <a:r>
              <a:rPr lang="cs-CZ" i="1" dirty="0" smtClean="0">
                <a:latin typeface="+mj-lt"/>
              </a:rPr>
              <a:t>mě </a:t>
            </a:r>
            <a:r>
              <a:rPr lang="cs-CZ" i="1" dirty="0">
                <a:latin typeface="+mj-lt"/>
              </a:rPr>
              <a:t>obsluhovali livrejovaní </a:t>
            </a:r>
            <a:r>
              <a:rPr lang="cs-CZ" i="1" dirty="0" smtClean="0">
                <a:latin typeface="+mj-lt"/>
              </a:rPr>
              <a:t>číšníci. </a:t>
            </a:r>
            <a:endParaRPr lang="ru-RU" i="1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4. Придаточные </a:t>
            </a:r>
            <a:r>
              <a:rPr lang="ru-RU" b="1" dirty="0">
                <a:latin typeface="+mj-lt"/>
              </a:rPr>
              <a:t>определительные </a:t>
            </a:r>
            <a:r>
              <a:rPr lang="ru-RU" dirty="0" smtClean="0">
                <a:latin typeface="+mj-lt"/>
              </a:rPr>
              <a:t>(</a:t>
            </a:r>
            <a:r>
              <a:rPr lang="cs-CZ" dirty="0" smtClean="0">
                <a:latin typeface="+mj-lt"/>
              </a:rPr>
              <a:t>přívlastkové</a:t>
            </a:r>
            <a:r>
              <a:rPr lang="ru-RU" dirty="0" smtClean="0">
                <a:latin typeface="+mj-lt"/>
              </a:rPr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i="1" dirty="0" smtClean="0">
                <a:latin typeface="+mj-lt"/>
              </a:rPr>
              <a:t>Новость</a:t>
            </a:r>
            <a:r>
              <a:rPr lang="ru-RU" i="1" dirty="0">
                <a:latin typeface="+mj-lt"/>
              </a:rPr>
              <a:t>, что пассажир получил травмы в автобусе, никого не удивляет</a:t>
            </a:r>
            <a:r>
              <a:rPr lang="ru-RU" i="1" dirty="0" smtClean="0">
                <a:latin typeface="+mj-lt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i="1" dirty="0" smtClean="0">
                <a:latin typeface="+mj-lt"/>
              </a:rPr>
              <a:t>Studená kola, kterou </a:t>
            </a:r>
            <a:r>
              <a:rPr lang="cs-CZ" i="1" dirty="0">
                <a:latin typeface="+mj-lt"/>
              </a:rPr>
              <a:t>mi </a:t>
            </a:r>
            <a:r>
              <a:rPr lang="cs-CZ" i="1" dirty="0" smtClean="0">
                <a:latin typeface="+mj-lt"/>
              </a:rPr>
              <a:t>z </a:t>
            </a:r>
            <a:r>
              <a:rPr lang="cs-CZ" i="1" dirty="0">
                <a:latin typeface="+mj-lt"/>
              </a:rPr>
              <a:t>paluby </a:t>
            </a:r>
            <a:r>
              <a:rPr lang="cs-CZ" i="1" dirty="0" smtClean="0">
                <a:latin typeface="+mj-lt"/>
              </a:rPr>
              <a:t>přinesl, </a:t>
            </a:r>
            <a:r>
              <a:rPr lang="cs-CZ" i="1" dirty="0">
                <a:latin typeface="+mj-lt"/>
              </a:rPr>
              <a:t>mě postavila na </a:t>
            </a:r>
            <a:r>
              <a:rPr lang="cs-CZ" i="1" dirty="0" smtClean="0">
                <a:latin typeface="+mj-lt"/>
              </a:rPr>
              <a:t>nohy. </a:t>
            </a:r>
            <a:endParaRPr lang="ru-RU" i="1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5. Придаточные </a:t>
            </a:r>
            <a:r>
              <a:rPr lang="ru-RU" b="1" dirty="0" err="1">
                <a:latin typeface="+mj-lt"/>
              </a:rPr>
              <a:t>дуплексивные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(</a:t>
            </a:r>
            <a:r>
              <a:rPr lang="cs-CZ" dirty="0" smtClean="0">
                <a:latin typeface="+mj-lt"/>
              </a:rPr>
              <a:t>doplňkové</a:t>
            </a:r>
            <a:r>
              <a:rPr lang="ru-RU" dirty="0" smtClean="0">
                <a:latin typeface="+mj-lt"/>
              </a:rPr>
              <a:t>)</a:t>
            </a:r>
            <a:endParaRPr lang="cs-CZ" dirty="0" smtClean="0"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i="1" dirty="0" smtClean="0">
                <a:latin typeface="+mj-lt"/>
              </a:rPr>
              <a:t>Нищим </a:t>
            </a:r>
            <a:r>
              <a:rPr lang="ru-RU" i="1" dirty="0">
                <a:latin typeface="+mj-lt"/>
              </a:rPr>
              <a:t>он </a:t>
            </a:r>
            <a:r>
              <a:rPr lang="ru-RU" i="1" dirty="0" smtClean="0">
                <a:latin typeface="+mj-lt"/>
              </a:rPr>
              <a:t>уехал. И он </a:t>
            </a:r>
            <a:r>
              <a:rPr lang="ru-RU" i="1" dirty="0">
                <a:latin typeface="+mj-lt"/>
              </a:rPr>
              <a:t>вернулся таким </a:t>
            </a:r>
            <a:r>
              <a:rPr lang="ru-RU" i="1" dirty="0" smtClean="0">
                <a:latin typeface="+mj-lt"/>
              </a:rPr>
              <a:t>же, каким </a:t>
            </a:r>
            <a:r>
              <a:rPr lang="ru-RU" i="1" dirty="0">
                <a:latin typeface="+mj-lt"/>
              </a:rPr>
              <a:t>и </a:t>
            </a:r>
            <a:r>
              <a:rPr lang="ru-RU" i="1" dirty="0" smtClean="0">
                <a:latin typeface="+mj-lt"/>
              </a:rPr>
              <a:t>уехал.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i="1" dirty="0">
                <a:latin typeface="+mj-lt"/>
              </a:rPr>
              <a:t>Viděl jsem  </a:t>
            </a:r>
            <a:r>
              <a:rPr lang="cs-CZ" i="1" dirty="0" smtClean="0">
                <a:latin typeface="+mj-lt"/>
              </a:rPr>
              <a:t>skákat </a:t>
            </a:r>
            <a:r>
              <a:rPr lang="cs-CZ" i="1" dirty="0">
                <a:latin typeface="+mj-lt"/>
              </a:rPr>
              <a:t>hbité </a:t>
            </a:r>
            <a:r>
              <a:rPr lang="cs-CZ" i="1" dirty="0" smtClean="0">
                <a:latin typeface="+mj-lt"/>
              </a:rPr>
              <a:t>veverky. </a:t>
            </a:r>
            <a:endParaRPr lang="ru-RU" i="1" dirty="0">
              <a:latin typeface="+mj-lt"/>
            </a:endParaRPr>
          </a:p>
          <a:p>
            <a:r>
              <a:rPr lang="ru-RU" b="1" dirty="0" smtClean="0">
                <a:latin typeface="+mj-lt"/>
              </a:rPr>
              <a:t>6. Придаточные </a:t>
            </a:r>
            <a:r>
              <a:rPr lang="ru-RU" b="1" dirty="0">
                <a:latin typeface="+mj-lt"/>
              </a:rPr>
              <a:t>обстоятельственные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(</a:t>
            </a:r>
            <a:r>
              <a:rPr lang="cs-CZ" dirty="0" smtClean="0">
                <a:latin typeface="+mj-lt"/>
              </a:rPr>
              <a:t>příslovečné</a:t>
            </a:r>
            <a:r>
              <a:rPr lang="ru-RU" dirty="0" smtClean="0">
                <a:latin typeface="+mj-lt"/>
              </a:rPr>
              <a:t>)</a:t>
            </a:r>
            <a:endParaRPr lang="cs-CZ" dirty="0" smtClean="0"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i="1" dirty="0">
                <a:latin typeface="+mj-lt"/>
              </a:rPr>
              <a:t>В реальной жизни я ношу </a:t>
            </a:r>
            <a:r>
              <a:rPr lang="ru-RU" i="1" dirty="0" smtClean="0">
                <a:latin typeface="+mj-lt"/>
              </a:rPr>
              <a:t>джинсы</a:t>
            </a:r>
            <a:r>
              <a:rPr lang="ru-RU" i="1" dirty="0">
                <a:latin typeface="+mj-lt"/>
              </a:rPr>
              <a:t>, потому что это гораздо удобнее.</a:t>
            </a:r>
            <a:endParaRPr lang="cs-CZ" i="1" dirty="0" smtClean="0"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i="1" dirty="0" smtClean="0">
                <a:latin typeface="+mj-lt"/>
              </a:rPr>
              <a:t>Sjedu s ním naproti ke straně,  tam kde  je ta </a:t>
            </a:r>
            <a:r>
              <a:rPr lang="cs-CZ" i="1" dirty="0" err="1" smtClean="0">
                <a:latin typeface="+mj-lt"/>
              </a:rPr>
              <a:t>zatáčk</a:t>
            </a:r>
            <a:r>
              <a:rPr lang="pl-PL" i="1" dirty="0" smtClean="0">
                <a:latin typeface="+mj-lt"/>
              </a:rPr>
              <a:t>a. </a:t>
            </a:r>
            <a:endParaRPr lang="ru-RU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641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50"/>
            <a:ext cx="7128792" cy="68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939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980728"/>
            <a:ext cx="806489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Классификация по структурно-семантическому оформлению связи предикативных </a:t>
            </a:r>
            <a:r>
              <a:rPr lang="ru-RU" sz="2000" b="1" u="sng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частей</a:t>
            </a:r>
            <a:endParaRPr lang="cs-CZ" sz="2000" b="1" u="sng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endParaRPr lang="cs-CZ" sz="2000" b="1" u="sng" dirty="0">
              <a:solidFill>
                <a:prstClr val="black"/>
              </a:solidFill>
              <a:latin typeface="Calibri"/>
              <a:cs typeface="Times New Roman"/>
            </a:endParaRPr>
          </a:p>
          <a:p>
            <a:r>
              <a:rPr lang="ru-RU" dirty="0" smtClean="0"/>
              <a:t>По степени связанности и взаимозависимости частей выделяем три основных вида сложноподчиненных предложений.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Относительные </a:t>
            </a:r>
            <a:r>
              <a:rPr lang="ru-RU" dirty="0" smtClean="0"/>
              <a:t>(</a:t>
            </a:r>
            <a:r>
              <a:rPr lang="cs-CZ" dirty="0" smtClean="0"/>
              <a:t>vztažné</a:t>
            </a:r>
            <a:r>
              <a:rPr lang="ru-RU" dirty="0" smtClean="0"/>
              <a:t>)</a:t>
            </a:r>
          </a:p>
          <a:p>
            <a:pPr marL="342900" indent="-342900">
              <a:buAutoNum type="arabicPeriod"/>
            </a:pPr>
            <a:r>
              <a:rPr lang="ru-RU" b="1" dirty="0"/>
              <a:t>И</a:t>
            </a:r>
            <a:r>
              <a:rPr lang="ru-RU" b="1" dirty="0" smtClean="0"/>
              <a:t>зъяснительные </a:t>
            </a:r>
            <a:r>
              <a:rPr lang="ru-RU" dirty="0" smtClean="0"/>
              <a:t>(</a:t>
            </a:r>
            <a:r>
              <a:rPr lang="cs-CZ" dirty="0" smtClean="0"/>
              <a:t>obsahové</a:t>
            </a:r>
            <a:r>
              <a:rPr lang="ru-RU" dirty="0" smtClean="0"/>
              <a:t>)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Обстоятельственные </a:t>
            </a:r>
            <a:r>
              <a:rPr lang="ru-RU" dirty="0" smtClean="0"/>
              <a:t>(</a:t>
            </a:r>
            <a:r>
              <a:rPr lang="cs-CZ" dirty="0" smtClean="0"/>
              <a:t>příslovečné</a:t>
            </a:r>
            <a:r>
              <a:rPr lang="ru-RU" dirty="0" smtClean="0"/>
              <a:t>)</a:t>
            </a:r>
          </a:p>
          <a:p>
            <a:pPr marL="342900" indent="-342900">
              <a:buAutoNum type="arabicPeriod"/>
            </a:pPr>
            <a:endParaRPr lang="ru-RU" dirty="0"/>
          </a:p>
          <a:p>
            <a:r>
              <a:rPr lang="ru-RU" b="1" u="sng" dirty="0" smtClean="0"/>
              <a:t>Относительные и изъяснительные</a:t>
            </a:r>
            <a:r>
              <a:rPr lang="ru-RU" b="1" dirty="0" smtClean="0"/>
              <a:t> </a:t>
            </a:r>
            <a:r>
              <a:rPr lang="ru-RU" dirty="0" smtClean="0"/>
              <a:t>предложения </a:t>
            </a:r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являются </a:t>
            </a:r>
            <a:r>
              <a:rPr lang="ru-RU" b="1" dirty="0" smtClean="0"/>
              <a:t>нерасчлененными</a:t>
            </a:r>
            <a:r>
              <a:rPr lang="ru-RU" dirty="0" smtClean="0"/>
              <a:t>, с </a:t>
            </a:r>
            <a:r>
              <a:rPr lang="ru-RU" dirty="0" err="1" smtClean="0"/>
              <a:t>присловной</a:t>
            </a:r>
            <a:r>
              <a:rPr lang="ru-RU" dirty="0" smtClean="0"/>
              <a:t> придаточной частью (</a:t>
            </a:r>
            <a:r>
              <a:rPr lang="cs-CZ" dirty="0" smtClean="0"/>
              <a:t>věty člensky rozvíjející</a:t>
            </a:r>
            <a:r>
              <a:rPr lang="ru-RU" dirty="0" smtClean="0"/>
              <a:t>)</a:t>
            </a:r>
            <a:r>
              <a:rPr lang="cs-CZ" dirty="0" smtClean="0"/>
              <a:t>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Это значит, что их придаточные относятся не ко всей главной части, а только к определенному слову (словосочетанию) в главной части.</a:t>
            </a:r>
            <a:r>
              <a:rPr lang="cs-CZ" dirty="0" smtClean="0"/>
              <a:t>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Для таких предложений характерна </a:t>
            </a:r>
            <a:r>
              <a:rPr lang="ru-RU" b="1" dirty="0" smtClean="0"/>
              <a:t>тесная связь </a:t>
            </a:r>
            <a:r>
              <a:rPr lang="ru-RU" dirty="0" smtClean="0"/>
              <a:t>главной и придаточной части.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Я </a:t>
            </a:r>
            <a:r>
              <a:rPr lang="ru-RU" dirty="0"/>
              <a:t>понимаю, что </a:t>
            </a:r>
            <a:r>
              <a:rPr lang="ru-RU" dirty="0" smtClean="0"/>
              <a:t>вы </a:t>
            </a:r>
            <a:r>
              <a:rPr lang="ru-RU" dirty="0"/>
              <a:t>слишком заняты.</a:t>
            </a: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Он показал мне город, где он родился.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471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1245</TotalTime>
  <Words>914</Words>
  <Application>Microsoft Office PowerPoint</Application>
  <PresentationFormat>Předvádění na obrazovce (4:3)</PresentationFormat>
  <Paragraphs>93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Tok</vt:lpstr>
      <vt:lpstr>Сложноподчиненное предложение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Übersetzer René Stranz-Nikitin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Сложное предложение</dc:title>
  <dc:creator>Veronika Stranz-Nikitina</dc:creator>
  <cp:lastModifiedBy>Veronika Stranz-Nikitina</cp:lastModifiedBy>
  <cp:revision>42</cp:revision>
  <dcterms:created xsi:type="dcterms:W3CDTF">2016-10-26T14:02:06Z</dcterms:created>
  <dcterms:modified xsi:type="dcterms:W3CDTF">2016-12-06T13:00:40Z</dcterms:modified>
</cp:coreProperties>
</file>