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71"/>
  </p:normalViewPr>
  <p:slideViewPr>
    <p:cSldViewPr snapToGrid="0" snapToObjects="1">
      <p:cViewPr varScale="1">
        <p:scale>
          <a:sx n="76" d="100"/>
          <a:sy n="76" d="100"/>
        </p:scale>
        <p:origin x="216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B7DB70-D4F0-D243-AD4E-CD4B80D501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0B664A3-E1F5-3B4A-B95C-D8C03D15DB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A32B2D-8D2C-7F42-ABF3-0685136B6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C1A3-187E-EA45-81DC-97136435D605}" type="datetimeFigureOut">
              <a:rPr lang="cs-CZ" smtClean="0"/>
              <a:t>23.04.19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9DCEBC5-CDD5-7245-8663-BA0AA186B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2EA70F6-9C36-BA40-9C55-DF2CB915B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2BE2-9F78-4745-B5E8-3916F7E5F0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7425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4B6AF1-E5B0-4242-8C86-00E8E119C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D799202-F7D6-8B4C-8A15-C0BA6D2E62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68EDC6-B270-5646-A880-E92D98074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C1A3-187E-EA45-81DC-97136435D605}" type="datetimeFigureOut">
              <a:rPr lang="cs-CZ" smtClean="0"/>
              <a:t>23.04.19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D4BB97-97B8-4E43-B231-160CD320E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35FE5C-0EB9-484C-A62D-93E54373A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2BE2-9F78-4745-B5E8-3916F7E5F0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106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CFDDB80-5258-6B42-BC83-BBF85711C7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5C11F92-D109-8444-B979-23C341B591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916A12-3795-7642-9EFB-CBD7C3334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C1A3-187E-EA45-81DC-97136435D605}" type="datetimeFigureOut">
              <a:rPr lang="cs-CZ" smtClean="0"/>
              <a:t>23.04.19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4A9844-560C-8840-9D7E-8AFA04BAF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12C580-860A-464F-998F-7A0760542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2BE2-9F78-4745-B5E8-3916F7E5F0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905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63CAD2-6CA9-2E4C-999B-F18F3A536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4F06B5-B338-934C-AC0C-CA7CD68AA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23D4C3-AA3D-D046-B04C-E7B4AD79E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C1A3-187E-EA45-81DC-97136435D605}" type="datetimeFigureOut">
              <a:rPr lang="cs-CZ" smtClean="0"/>
              <a:t>23.04.19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8B3D91-FE20-4243-B334-391D3925B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12509E-B5A9-3241-BF88-15BFED383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2BE2-9F78-4745-B5E8-3916F7E5F0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5132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AC7714-FD41-384A-9370-D58561AAF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7F8772-97B1-614F-B26C-D7D656292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DE15A1-60FA-3E4E-A4F5-2B0D0A9ED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C1A3-187E-EA45-81DC-97136435D605}" type="datetimeFigureOut">
              <a:rPr lang="cs-CZ" smtClean="0"/>
              <a:t>23.04.19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AFB0B6-F69F-6742-95E2-F01FE2318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E98923-0745-6042-88E0-698F2DC1E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2BE2-9F78-4745-B5E8-3916F7E5F0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859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9B3E75-EDE9-844C-A0C7-F830CBFFB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6200F0-3D21-734D-9C05-468DDA8A47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8F3C343-6BE0-8648-8BE1-3C6437A40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7BB62A3-82C3-6744-925D-BC1E9B293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C1A3-187E-EA45-81DC-97136435D605}" type="datetimeFigureOut">
              <a:rPr lang="cs-CZ" smtClean="0"/>
              <a:t>23.04.19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B5F2E26-9594-1143-A0C1-C6A8015F4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EBE6206-48D5-D744-8B6D-EFDC5175F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2BE2-9F78-4745-B5E8-3916F7E5F0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056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BDE956-CB3C-C447-95EF-E24C46CBC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F9A182D-7080-F34D-BC45-62175DF146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DA6709A-C967-AD47-A427-AAF890B269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435F0AA-A4D8-4944-BFE7-211C241FFE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B223B60-48B0-D749-8F01-FBD11F7568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BD085CE-F94A-1642-A6CE-3CFA65A65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C1A3-187E-EA45-81DC-97136435D605}" type="datetimeFigureOut">
              <a:rPr lang="cs-CZ" smtClean="0"/>
              <a:t>23.04.19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99262CD-BBD2-9241-925F-58A06D6AC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8130FFA-46BE-1A4C-A3F9-93C4693E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2BE2-9F78-4745-B5E8-3916F7E5F0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9648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F8B93-36D3-0B45-95BF-ECAE242FD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C518681-5BBD-E64C-9CAD-2335DFFBC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C1A3-187E-EA45-81DC-97136435D605}" type="datetimeFigureOut">
              <a:rPr lang="cs-CZ" smtClean="0"/>
              <a:t>23.04.19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F36F229-03E5-4647-B0FF-C6AF31F10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642C757-E49E-E944-BE5E-ECBEEE2BB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2BE2-9F78-4745-B5E8-3916F7E5F0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8709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63B9C71-B010-EB44-B5E9-4FC8AD407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C1A3-187E-EA45-81DC-97136435D605}" type="datetimeFigureOut">
              <a:rPr lang="cs-CZ" smtClean="0"/>
              <a:t>23.04.19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E6EF99A-500D-E14F-92D5-6BAD1DE82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F8475F2-A288-FC41-B054-5176FFAB3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2BE2-9F78-4745-B5E8-3916F7E5F0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5864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A0BB31-6582-0C45-BD5C-2D530A99D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8BD1BA-A26D-BE41-AD39-6B38C8B2A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1B4E3EC-B409-F144-806D-2BDDEB879E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9713085-94B1-694E-8FBA-7D02CB983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C1A3-187E-EA45-81DC-97136435D605}" type="datetimeFigureOut">
              <a:rPr lang="cs-CZ" smtClean="0"/>
              <a:t>23.04.19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CD1536-649D-D542-9B21-0D5CDD0AA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CCA897C-E35F-3B49-BB2A-83A1E9F07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2BE2-9F78-4745-B5E8-3916F7E5F0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7507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770890-D490-584A-8436-D9115B48C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F63116F-85A1-A943-8B3F-D77C2AF397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910630C-6B15-4E4E-91E6-4F9EEB3159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4A37E12-A4EC-AE47-A73A-26B6BCE33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C1A3-187E-EA45-81DC-97136435D605}" type="datetimeFigureOut">
              <a:rPr lang="cs-CZ" smtClean="0"/>
              <a:t>23.04.19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2A54D89-F161-AE4D-BFFF-DC4CBC509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E01893A-4AFA-3B46-92BB-2FA5E6E1D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2BE2-9F78-4745-B5E8-3916F7E5F0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8811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E2A2E95-9BBC-A044-80D4-2777138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806BDA8-135C-684B-A674-2C0EE8E7B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B14B5A-7286-CC49-BF53-38D2091628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0C1A3-187E-EA45-81DC-97136435D605}" type="datetimeFigureOut">
              <a:rPr lang="cs-CZ" smtClean="0"/>
              <a:t>23.04.19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F3A53AF-5DB8-C349-993F-BEF9D11A5F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3AE4BF-1650-D449-A23A-E419552D12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A2BE2-9F78-4745-B5E8-3916F7E5F0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0796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4AB5A-D2C4-BC45-862D-3D2A62F288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1321" y="857320"/>
            <a:ext cx="9144000" cy="1339228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Koherence textu                                                                                       </a:t>
            </a:r>
            <a:b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CF8E0EA-78C7-5A48-B731-33677E047D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8712" y="2329828"/>
            <a:ext cx="9144000" cy="5316675"/>
          </a:xfrm>
        </p:spPr>
        <p:txBody>
          <a:bodyPr/>
          <a:lstStyle/>
          <a:p>
            <a:pPr algn="l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koherence textu: soudržnost textu, provázanost a návaznost výpovědí</a:t>
            </a:r>
          </a:p>
          <a:p>
            <a:pPr algn="l"/>
            <a:b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koheze: vlastní prostředky koherence </a:t>
            </a:r>
            <a:b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usnadňuje recepci a porozumění textu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5814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AB6A66-4B8A-0940-890E-5A087A4218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1722" y="781878"/>
            <a:ext cx="9144000" cy="647493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Vztahy zajišťující koherenci textu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23FD856-557D-B146-843F-B61AB3C672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67221"/>
            <a:ext cx="9144000" cy="4932362"/>
          </a:xfrm>
        </p:spPr>
        <p:txBody>
          <a:bodyPr>
            <a:noAutofit/>
          </a:bodyPr>
          <a:lstStyle/>
          <a:p>
            <a:pPr algn="l"/>
            <a:r>
              <a:rPr lang="cs-C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tematické: </a:t>
            </a:r>
            <a:endParaRPr lang="cs-CZ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každá věta v kontextu členěna z hlediska informačního, tj. z hlediska závažnosti sdělení, na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téma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(někdy též východisko; tj. informace známá, daná kontextem či z něho vyvoditelná; něco, o čem se něco vypovídá) a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réma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(tj. informace nová; něco, co se o tématu říká)</a:t>
            </a:r>
          </a:p>
          <a:p>
            <a:pPr algn="l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typy tematické posloupnosti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téma navazuje na réma předchozí věty (běžný a asi nejčastější typ), patří sem i návaznost tématu na tzv. rozštěpené réma</a:t>
            </a:r>
          </a:p>
          <a:p>
            <a:pPr algn="l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téma navazuje na téma předchozí věty (rovněž běžné; pokud vícekrát opakováno =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hypertéma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typicky definice)</a:t>
            </a:r>
          </a:p>
          <a:p>
            <a:pPr algn="l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3) na celou předcházející větu (typicky odpovědi na otázky)</a:t>
            </a:r>
          </a:p>
          <a:p>
            <a:pPr algn="l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na více předchozích vět, resp. celý text (typicky konkluze, shrnutí)</a:t>
            </a:r>
          </a:p>
          <a:p>
            <a:pPr marL="342900" indent="-342900" algn="l">
              <a:buFontTx/>
              <a:buChar char="-"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35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AB6A66-4B8A-0940-890E-5A087A4218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8470" y="477078"/>
            <a:ext cx="9144000" cy="647493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Vztahy zajišťující koherenci textu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23FD856-557D-B146-843F-B61AB3C672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28073"/>
            <a:ext cx="9144000" cy="4932362"/>
          </a:xfrm>
        </p:spPr>
        <p:txBody>
          <a:bodyPr>
            <a:noAutofit/>
          </a:bodyPr>
          <a:lstStyle/>
          <a:p>
            <a:pPr algn="l"/>
            <a:r>
              <a:rPr lang="cs-C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obsahově-logické: </a:t>
            </a:r>
            <a:endParaRPr lang="cs-CZ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obsahové vztahy mezi větami nejčastěji vyjadřované spojkami (resp. konektory = spojovacími výrazy v textu)</a:t>
            </a:r>
          </a:p>
          <a:p>
            <a:pPr marL="342900" indent="-342900" algn="l">
              <a:buFontTx/>
              <a:buChar char="-"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příčinné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(příčina/důvod (a důsledek/následek), účel, podmínka, vysvětlení)</a:t>
            </a:r>
          </a:p>
          <a:p>
            <a:pPr algn="l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lišit příčina – užití pro jevy materiální povahy (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Byl promočený až na kůži, protože venku začalo prudce pršet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důvod (motivace) z oblasti lidského jednání (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Jsem si jistý, protože jsem svůj názor konzultoval s dalšími dvěma odborníky.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l"/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časové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(předčasnost, současnost, následnost)</a:t>
            </a:r>
          </a:p>
          <a:p>
            <a:pPr algn="l"/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vztahy slučovací, odporovací, stupňovací, vylučovací</a:t>
            </a:r>
          </a:p>
          <a:p>
            <a:pPr algn="l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14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AB6A66-4B8A-0940-890E-5A087A4218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8470" y="477078"/>
            <a:ext cx="9144000" cy="647493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Vztahy zajišťující koherenci textu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23FD856-557D-B146-843F-B61AB3C672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28073"/>
            <a:ext cx="9144000" cy="4932362"/>
          </a:xfrm>
        </p:spPr>
        <p:txBody>
          <a:bodyPr>
            <a:noAutofit/>
          </a:bodyPr>
          <a:lstStyle/>
          <a:p>
            <a:pPr algn="l"/>
            <a:r>
              <a:rPr lang="cs-C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kompoziční: </a:t>
            </a:r>
            <a:endParaRPr lang="cs-CZ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organizace složek textu podle určitého plánu, soudržnost dána společnou funkcí vět a jejich celkovým uplatněním v textu, z hlediska logiky jeho výstavby</a:t>
            </a:r>
          </a:p>
          <a:p>
            <a:pPr algn="l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na nejobecnější rovině v každém vědeckém textu rozlišení na:</a:t>
            </a:r>
          </a:p>
          <a:p>
            <a:pPr algn="l"/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teoretické pozadí, procedury, zkoumaný materiál – </a:t>
            </a:r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 dat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diskuse, závěr </a:t>
            </a:r>
          </a:p>
          <a:p>
            <a:pPr algn="l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na nižší rovině např.:</a:t>
            </a:r>
          </a:p>
          <a:p>
            <a:pPr algn="l"/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definice, tvrzení, kritika, klasifikace, exemplifikace, specifikace, generalizace, vysvětlení, vyvození závěrů… </a:t>
            </a:r>
          </a:p>
          <a:p>
            <a:pPr algn="l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66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AB6A66-4B8A-0940-890E-5A087A4218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8470" y="477078"/>
            <a:ext cx="9144000" cy="647493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Vztahy zajišťující koherenci textu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23FD856-557D-B146-843F-B61AB3C672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28073"/>
            <a:ext cx="9144000" cy="4932362"/>
          </a:xfrm>
        </p:spPr>
        <p:txBody>
          <a:bodyPr>
            <a:noAutofit/>
          </a:bodyPr>
          <a:lstStyle/>
          <a:p>
            <a:pPr algn="l"/>
            <a:r>
              <a:rPr lang="cs-C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cs-CZ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koreferenční</a:t>
            </a:r>
            <a:r>
              <a:rPr lang="cs-C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cs-CZ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zejména vztahy mezi jednotlivými pojmenováními téže entity/téhož předmětu řeči (jevu, předmětu, činnosti...)</a:t>
            </a:r>
          </a:p>
          <a:p>
            <a:pPr algn="l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identifikace opakovaného předmětu řeči se dociluje různými prostředky:</a:t>
            </a:r>
          </a:p>
          <a:p>
            <a:pPr algn="l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a) </a:t>
            </a:r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týmž výrazem</a:t>
            </a:r>
          </a:p>
          <a:p>
            <a:pPr algn="l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b) </a:t>
            </a:r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ukazovacím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(popř. osobním) zájmenem</a:t>
            </a:r>
          </a:p>
          <a:p>
            <a:pPr algn="l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c) </a:t>
            </a:r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elipsou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daného výrazu (nutná shoda gram. kategorií výrazu např. v přísudku)</a:t>
            </a:r>
          </a:p>
          <a:p>
            <a:pPr algn="l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d) </a:t>
            </a:r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synonymicky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e) </a:t>
            </a:r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opisné vyjádření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(např. hyperonymum +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ukaz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zájmeno, metafora) </a:t>
            </a:r>
          </a:p>
          <a:p>
            <a:pPr algn="l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34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140</Words>
  <Application>Microsoft Macintosh PowerPoint</Application>
  <PresentationFormat>Širokoúhlá obrazovka</PresentationFormat>
  <Paragraphs>38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Motiv Office</vt:lpstr>
      <vt:lpstr>Koherence textu                                                                                          </vt:lpstr>
      <vt:lpstr>Vztahy zajišťující koherenci textu</vt:lpstr>
      <vt:lpstr>Vztahy zajišťující koherenci textu</vt:lpstr>
      <vt:lpstr>Vztahy zajišťující koherenci textu</vt:lpstr>
      <vt:lpstr>Vztahy zajišťující koherenci textu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Koherence textu                                                                                          </dc:title>
  <dc:creator>Bozděchová, Ivana</dc:creator>
  <cp:lastModifiedBy>Bozděchová, Ivana</cp:lastModifiedBy>
  <cp:revision>4</cp:revision>
  <dcterms:created xsi:type="dcterms:W3CDTF">2019-04-23T20:06:32Z</dcterms:created>
  <dcterms:modified xsi:type="dcterms:W3CDTF">2019-04-23T20:22:40Z</dcterms:modified>
</cp:coreProperties>
</file>