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45"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C1ADF66-F594-4FC6-A1AE-59305AF8FF83}" type="datetimeFigureOut">
              <a:rPr lang="cs-CZ" smtClean="0"/>
              <a:t>9. 1. 2016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192405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C1ADF66-F594-4FC6-A1AE-59305AF8FF83}" type="datetimeFigureOut">
              <a:rPr lang="cs-CZ" smtClean="0"/>
              <a:t>9. 1. 2016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346833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C1ADF66-F594-4FC6-A1AE-59305AF8FF83}" type="datetimeFigureOut">
              <a:rPr lang="cs-CZ" smtClean="0"/>
              <a:t>9. 1. 2016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48877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C1ADF66-F594-4FC6-A1AE-59305AF8FF83}" type="datetimeFigureOut">
              <a:rPr lang="cs-CZ" smtClean="0"/>
              <a:t>9. 1. 2016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16146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C1ADF66-F594-4FC6-A1AE-59305AF8FF83}" type="datetimeFigureOut">
              <a:rPr lang="cs-CZ" smtClean="0"/>
              <a:t>9. 1. 2016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291932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C1ADF66-F594-4FC6-A1AE-59305AF8FF83}" type="datetimeFigureOut">
              <a:rPr lang="cs-CZ" smtClean="0"/>
              <a:t>9. 1. 2016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364523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C1ADF66-F594-4FC6-A1AE-59305AF8FF83}" type="datetimeFigureOut">
              <a:rPr lang="cs-CZ" smtClean="0"/>
              <a:t>9. 1. 2016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2367393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C1ADF66-F594-4FC6-A1AE-59305AF8FF83}" type="datetimeFigureOut">
              <a:rPr lang="cs-CZ" smtClean="0"/>
              <a:t>9. 1. 2016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186515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1ADF66-F594-4FC6-A1AE-59305AF8FF83}" type="datetimeFigureOut">
              <a:rPr lang="cs-CZ" smtClean="0"/>
              <a:t>9. 1. 2016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368931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C1ADF66-F594-4FC6-A1AE-59305AF8FF83}" type="datetimeFigureOut">
              <a:rPr lang="cs-CZ" smtClean="0"/>
              <a:t>9. 1. 2016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384664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C1ADF66-F594-4FC6-A1AE-59305AF8FF83}" type="datetimeFigureOut">
              <a:rPr lang="cs-CZ" smtClean="0"/>
              <a:t>9. 1. 2016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0C901B-172B-4A8C-AB3F-ADC0FBEEF9F1}" type="slidenum">
              <a:rPr lang="cs-CZ" smtClean="0"/>
              <a:t>‹#›</a:t>
            </a:fld>
            <a:endParaRPr lang="cs-CZ"/>
          </a:p>
        </p:txBody>
      </p:sp>
    </p:spTree>
    <p:extLst>
      <p:ext uri="{BB962C8B-B14F-4D97-AF65-F5344CB8AC3E}">
        <p14:creationId xmlns:p14="http://schemas.microsoft.com/office/powerpoint/2010/main" val="226236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ADF66-F594-4FC6-A1AE-59305AF8FF83}" type="datetimeFigureOut">
              <a:rPr lang="cs-CZ" smtClean="0"/>
              <a:t>9. 1. 2016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C901B-172B-4A8C-AB3F-ADC0FBEEF9F1}" type="slidenum">
              <a:rPr lang="cs-CZ" smtClean="0"/>
              <a:t>‹#›</a:t>
            </a:fld>
            <a:endParaRPr lang="cs-CZ"/>
          </a:p>
        </p:txBody>
      </p:sp>
    </p:spTree>
    <p:extLst>
      <p:ext uri="{BB962C8B-B14F-4D97-AF65-F5344CB8AC3E}">
        <p14:creationId xmlns:p14="http://schemas.microsoft.com/office/powerpoint/2010/main" val="4229233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74320" y="1122363"/>
            <a:ext cx="12092940" cy="2387600"/>
          </a:xfrm>
        </p:spPr>
        <p:txBody>
          <a:bodyPr>
            <a:normAutofit/>
          </a:bodyPr>
          <a:lstStyle/>
          <a:p>
            <a:r>
              <a:rPr lang="en-GB" b="1" dirty="0">
                <a:latin typeface="+mn-lt"/>
              </a:rPr>
              <a:t>Pedagogy </a:t>
            </a:r>
            <a:r>
              <a:rPr lang="cs-CZ" b="1" dirty="0" err="1" smtClean="0">
                <a:latin typeface="+mn-lt"/>
              </a:rPr>
              <a:t>of</a:t>
            </a:r>
            <a:r>
              <a:rPr lang="cs-CZ" b="1" dirty="0" smtClean="0">
                <a:latin typeface="+mn-lt"/>
              </a:rPr>
              <a:t> </a:t>
            </a:r>
            <a:r>
              <a:rPr lang="en-GB" b="1" dirty="0" smtClean="0">
                <a:latin typeface="+mn-lt"/>
              </a:rPr>
              <a:t>talented </a:t>
            </a:r>
            <a:r>
              <a:rPr lang="cs-CZ" b="1" dirty="0" err="1" smtClean="0">
                <a:latin typeface="+mn-lt"/>
              </a:rPr>
              <a:t>students</a:t>
            </a:r>
            <a:endParaRPr lang="cs-CZ" b="1" dirty="0">
              <a:latin typeface="+mn-lt"/>
            </a:endParaRPr>
          </a:p>
        </p:txBody>
      </p:sp>
      <p:sp>
        <p:nvSpPr>
          <p:cNvPr id="3" name="Podnadpis 2"/>
          <p:cNvSpPr>
            <a:spLocks noGrp="1"/>
          </p:cNvSpPr>
          <p:nvPr>
            <p:ph type="subTitle" idx="1"/>
          </p:nvPr>
        </p:nvSpPr>
        <p:spPr/>
        <p:txBody>
          <a:bodyPr>
            <a:normAutofit/>
          </a:bodyPr>
          <a:lstStyle/>
          <a:p>
            <a:r>
              <a:rPr lang="cs-CZ" sz="4800" b="1" dirty="0" err="1" smtClean="0"/>
              <a:t>Gifted</a:t>
            </a:r>
            <a:r>
              <a:rPr lang="cs-CZ" sz="4800" b="1" dirty="0" smtClean="0"/>
              <a:t> </a:t>
            </a:r>
            <a:r>
              <a:rPr lang="cs-CZ" sz="4800" b="1" dirty="0" err="1" smtClean="0"/>
              <a:t>education</a:t>
            </a:r>
            <a:endParaRPr lang="cs-CZ" sz="4800" b="1" dirty="0"/>
          </a:p>
        </p:txBody>
      </p:sp>
    </p:spTree>
    <p:extLst>
      <p:ext uri="{BB962C8B-B14F-4D97-AF65-F5344CB8AC3E}">
        <p14:creationId xmlns:p14="http://schemas.microsoft.com/office/powerpoint/2010/main" val="2228101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Recomendations</a:t>
            </a:r>
            <a:r>
              <a:rPr lang="cs-CZ" b="1" dirty="0" smtClean="0"/>
              <a:t> </a:t>
            </a:r>
            <a:r>
              <a:rPr lang="cs-CZ" b="1" dirty="0" err="1" smtClean="0"/>
              <a:t>for</a:t>
            </a:r>
            <a:r>
              <a:rPr lang="cs-CZ" b="1" dirty="0" smtClean="0"/>
              <a:t> </a:t>
            </a:r>
            <a:r>
              <a:rPr lang="cs-CZ" b="1" dirty="0" err="1" smtClean="0"/>
              <a:t>gifted</a:t>
            </a:r>
            <a:r>
              <a:rPr lang="cs-CZ" b="1" dirty="0" smtClean="0"/>
              <a:t> </a:t>
            </a:r>
            <a:r>
              <a:rPr lang="cs-CZ" b="1" dirty="0" err="1" smtClean="0"/>
              <a:t>students</a:t>
            </a:r>
            <a:r>
              <a:rPr lang="cs-CZ" b="1" dirty="0" smtClean="0"/>
              <a:t> </a:t>
            </a:r>
            <a:r>
              <a:rPr lang="cs-CZ" b="1" dirty="0" err="1" smtClean="0"/>
              <a:t>when</a:t>
            </a:r>
            <a:r>
              <a:rPr lang="cs-CZ" b="1" dirty="0" smtClean="0"/>
              <a:t> </a:t>
            </a:r>
            <a:r>
              <a:rPr lang="cs-CZ" b="1" dirty="0" err="1" smtClean="0"/>
              <a:t>learning</a:t>
            </a:r>
            <a:endParaRPr lang="cs-CZ" b="1" dirty="0"/>
          </a:p>
        </p:txBody>
      </p:sp>
      <p:sp>
        <p:nvSpPr>
          <p:cNvPr id="3" name="Zástupný symbol pro obsah 2"/>
          <p:cNvSpPr>
            <a:spLocks noGrp="1"/>
          </p:cNvSpPr>
          <p:nvPr>
            <p:ph idx="1"/>
          </p:nvPr>
        </p:nvSpPr>
        <p:spPr>
          <a:xfrm>
            <a:off x="205740" y="1825624"/>
            <a:ext cx="11727180" cy="4689475"/>
          </a:xfrm>
        </p:spPr>
        <p:txBody>
          <a:bodyPr>
            <a:normAutofit fontScale="70000" lnSpcReduction="20000"/>
          </a:bodyPr>
          <a:lstStyle/>
          <a:p>
            <a:pPr marL="0" indent="0">
              <a:buNone/>
            </a:pPr>
            <a:r>
              <a:rPr lang="en-US" sz="4600" dirty="0"/>
              <a:t>1. Frame up purpose or reason for learning the ideas. </a:t>
            </a:r>
            <a:endParaRPr lang="cs-CZ" sz="4600" dirty="0"/>
          </a:p>
          <a:p>
            <a:pPr marL="0" indent="0">
              <a:buNone/>
            </a:pPr>
            <a:r>
              <a:rPr lang="en-US" sz="4600" dirty="0"/>
              <a:t>2. Visualize the intended outcomes of the learning. </a:t>
            </a:r>
            <a:endParaRPr lang="cs-CZ" sz="4600" dirty="0"/>
          </a:p>
          <a:p>
            <a:pPr marL="0" indent="0">
              <a:buNone/>
            </a:pPr>
            <a:r>
              <a:rPr lang="en-US" sz="4600" dirty="0"/>
              <a:t>3. Make links with and use what they know about the topic they are learning. </a:t>
            </a:r>
            <a:endParaRPr lang="cs-CZ" sz="4600" dirty="0"/>
          </a:p>
          <a:p>
            <a:pPr marL="0" indent="0">
              <a:buNone/>
            </a:pPr>
            <a:r>
              <a:rPr lang="en-US" sz="4600" dirty="0"/>
              <a:t>4. Assemble possible learning pathways they can follow to the goal. </a:t>
            </a:r>
            <a:endParaRPr lang="cs-CZ" sz="4600" dirty="0"/>
          </a:p>
          <a:p>
            <a:pPr marL="0" indent="0">
              <a:buNone/>
            </a:pPr>
            <a:r>
              <a:rPr lang="en-US" sz="4600" dirty="0"/>
              <a:t>5. Learn the new ideas in specific contexts in limited, supported, 'scaffold' ways. </a:t>
            </a:r>
            <a:endParaRPr lang="cs-CZ" sz="4600" dirty="0"/>
          </a:p>
          <a:p>
            <a:pPr marL="0" indent="0">
              <a:buNone/>
            </a:pPr>
            <a:r>
              <a:rPr lang="en-US" sz="4600" dirty="0"/>
              <a:t>6. Deepen or "decontextualize" their new understanding. </a:t>
            </a:r>
            <a:endParaRPr lang="cs-CZ" sz="4600" dirty="0"/>
          </a:p>
          <a:p>
            <a:pPr marL="0" indent="0">
              <a:buNone/>
            </a:pPr>
            <a:r>
              <a:rPr lang="en-US" sz="4600" dirty="0"/>
              <a:t>7. Invest positive emotion in the new knowledge they have learnt. </a:t>
            </a:r>
            <a:endParaRPr lang="cs-CZ" sz="4600" dirty="0"/>
          </a:p>
          <a:p>
            <a:pPr marL="0" indent="0">
              <a:buNone/>
            </a:pPr>
            <a:endParaRPr lang="cs-CZ" dirty="0"/>
          </a:p>
        </p:txBody>
      </p:sp>
    </p:spTree>
    <p:extLst>
      <p:ext uri="{BB962C8B-B14F-4D97-AF65-F5344CB8AC3E}">
        <p14:creationId xmlns:p14="http://schemas.microsoft.com/office/powerpoint/2010/main" val="2563858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Recomendations</a:t>
            </a:r>
            <a:r>
              <a:rPr lang="cs-CZ" b="1" dirty="0" smtClean="0"/>
              <a:t> </a:t>
            </a:r>
            <a:r>
              <a:rPr lang="cs-CZ" b="1" dirty="0" err="1" smtClean="0"/>
              <a:t>for</a:t>
            </a:r>
            <a:r>
              <a:rPr lang="cs-CZ" b="1" dirty="0" smtClean="0"/>
              <a:t> </a:t>
            </a:r>
            <a:r>
              <a:rPr lang="cs-CZ" b="1" dirty="0" err="1" smtClean="0"/>
              <a:t>gifted</a:t>
            </a:r>
            <a:r>
              <a:rPr lang="cs-CZ" b="1" dirty="0" smtClean="0"/>
              <a:t> </a:t>
            </a:r>
            <a:r>
              <a:rPr lang="cs-CZ" b="1" dirty="0" err="1" smtClean="0"/>
              <a:t>students</a:t>
            </a:r>
            <a:r>
              <a:rPr lang="cs-CZ" b="1" dirty="0" smtClean="0"/>
              <a:t> </a:t>
            </a:r>
            <a:r>
              <a:rPr lang="cs-CZ" b="1" dirty="0" err="1" smtClean="0"/>
              <a:t>when</a:t>
            </a:r>
            <a:r>
              <a:rPr lang="cs-CZ" b="1" dirty="0" smtClean="0"/>
              <a:t> </a:t>
            </a:r>
            <a:r>
              <a:rPr lang="cs-CZ" b="1" dirty="0" err="1" smtClean="0"/>
              <a:t>learning</a:t>
            </a:r>
            <a:r>
              <a:rPr lang="cs-CZ" b="1" dirty="0" smtClean="0"/>
              <a:t> II.</a:t>
            </a:r>
            <a:endParaRPr lang="cs-CZ" dirty="0"/>
          </a:p>
        </p:txBody>
      </p:sp>
      <p:sp>
        <p:nvSpPr>
          <p:cNvPr id="3" name="Zástupný symbol pro obsah 2"/>
          <p:cNvSpPr>
            <a:spLocks noGrp="1"/>
          </p:cNvSpPr>
          <p:nvPr>
            <p:ph idx="1"/>
          </p:nvPr>
        </p:nvSpPr>
        <p:spPr>
          <a:xfrm>
            <a:off x="0" y="1825625"/>
            <a:ext cx="12192000" cy="4351338"/>
          </a:xfrm>
        </p:spPr>
        <p:txBody>
          <a:bodyPr>
            <a:normAutofit/>
          </a:bodyPr>
          <a:lstStyle/>
          <a:p>
            <a:r>
              <a:rPr lang="en-US" sz="3200" dirty="0" smtClean="0"/>
              <a:t>8. Identify how they learnt and the actions that helped them to learn. </a:t>
            </a:r>
            <a:endParaRPr lang="cs-CZ" sz="3200" dirty="0" smtClean="0"/>
          </a:p>
          <a:p>
            <a:r>
              <a:rPr lang="en-US" sz="3200" dirty="0" smtClean="0"/>
              <a:t>9. Store what they have learnt in memory and practice remembering it. </a:t>
            </a:r>
            <a:endParaRPr lang="cs-CZ" sz="3200" dirty="0" smtClean="0"/>
          </a:p>
          <a:p>
            <a:r>
              <a:rPr lang="en-US" sz="3200" dirty="0" smtClean="0"/>
              <a:t>10. See they are making progress. </a:t>
            </a:r>
            <a:endParaRPr lang="cs-CZ" sz="3200" dirty="0" smtClean="0"/>
          </a:p>
          <a:p>
            <a:r>
              <a:rPr lang="en-US" sz="3200" dirty="0" smtClean="0"/>
              <a:t>11. Automatize aspects of what they have learnt so it can be used more easily to build further learning. </a:t>
            </a:r>
            <a:endParaRPr lang="cs-CZ" sz="3200" dirty="0" smtClean="0"/>
          </a:p>
          <a:p>
            <a:r>
              <a:rPr lang="en-US" sz="3200" dirty="0" smtClean="0"/>
              <a:t>12. Transfer and generalize the new knowledge. </a:t>
            </a:r>
            <a:endParaRPr lang="cs-CZ" sz="3200" dirty="0" smtClean="0"/>
          </a:p>
          <a:p>
            <a:r>
              <a:rPr lang="en-US" sz="3200" dirty="0" smtClean="0"/>
              <a:t>13. Organize what they have learnt for assessment purposes. </a:t>
            </a:r>
            <a:endParaRPr lang="cs-CZ" sz="3200" dirty="0" smtClean="0"/>
          </a:p>
          <a:p>
            <a:pPr marL="0" indent="0">
              <a:buNone/>
            </a:pPr>
            <a:endParaRPr lang="cs-CZ" dirty="0"/>
          </a:p>
        </p:txBody>
      </p:sp>
    </p:spTree>
    <p:extLst>
      <p:ext uri="{BB962C8B-B14F-4D97-AF65-F5344CB8AC3E}">
        <p14:creationId xmlns:p14="http://schemas.microsoft.com/office/powerpoint/2010/main" val="4266509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Recomendations</a:t>
            </a:r>
            <a:r>
              <a:rPr lang="cs-CZ" b="1" dirty="0" smtClean="0"/>
              <a:t> </a:t>
            </a:r>
            <a:r>
              <a:rPr lang="cs-CZ" b="1" dirty="0" err="1" smtClean="0"/>
              <a:t>for</a:t>
            </a:r>
            <a:r>
              <a:rPr lang="cs-CZ" b="1" dirty="0" smtClean="0"/>
              <a:t> </a:t>
            </a:r>
            <a:r>
              <a:rPr lang="cs-CZ" b="1" dirty="0" err="1" smtClean="0"/>
              <a:t>teachers</a:t>
            </a:r>
            <a:r>
              <a:rPr lang="cs-CZ" b="1" dirty="0" smtClean="0"/>
              <a:t> and </a:t>
            </a:r>
            <a:r>
              <a:rPr lang="cs-CZ" b="1" dirty="0" err="1" smtClean="0"/>
              <a:t>other</a:t>
            </a:r>
            <a:r>
              <a:rPr lang="cs-CZ" b="1" dirty="0" smtClean="0"/>
              <a:t> </a:t>
            </a:r>
            <a:r>
              <a:rPr lang="cs-CZ" b="1" dirty="0" err="1" smtClean="0"/>
              <a:t>educators</a:t>
            </a:r>
            <a:r>
              <a:rPr lang="cs-CZ" b="1" dirty="0" smtClean="0"/>
              <a:t> I.</a:t>
            </a:r>
            <a:endParaRPr lang="cs-CZ" b="1" dirty="0"/>
          </a:p>
        </p:txBody>
      </p:sp>
      <p:sp>
        <p:nvSpPr>
          <p:cNvPr id="3" name="Zástupný symbol pro obsah 2"/>
          <p:cNvSpPr>
            <a:spLocks noGrp="1"/>
          </p:cNvSpPr>
          <p:nvPr>
            <p:ph idx="1"/>
          </p:nvPr>
        </p:nvSpPr>
        <p:spPr/>
        <p:txBody>
          <a:bodyPr>
            <a:normAutofit/>
          </a:bodyPr>
          <a:lstStyle/>
          <a:p>
            <a:pPr lvl="0"/>
            <a:r>
              <a:rPr lang="en-US" sz="3200" b="1" dirty="0"/>
              <a:t>Encourage the spontaneous pursuit of knowledge</a:t>
            </a:r>
            <a:r>
              <a:rPr lang="en-US" sz="3200" dirty="0"/>
              <a:t>, by helping them deal with boredom. Try to find fun ways to learn. </a:t>
            </a:r>
            <a:endParaRPr lang="cs-CZ" sz="3200" dirty="0"/>
          </a:p>
          <a:p>
            <a:pPr lvl="0"/>
            <a:r>
              <a:rPr lang="en-US" sz="3200" b="1" dirty="0"/>
              <a:t>Help them understand their giftedness</a:t>
            </a:r>
            <a:r>
              <a:rPr lang="en-US" sz="3200" dirty="0"/>
              <a:t>, everyone learns in different ways and have different strengths. </a:t>
            </a:r>
            <a:endParaRPr lang="cs-CZ" sz="3200" dirty="0"/>
          </a:p>
          <a:p>
            <a:pPr lvl="0"/>
            <a:r>
              <a:rPr lang="en-US" sz="3200" b="1" dirty="0"/>
              <a:t>Help them improve their peer group interaction social skills, </a:t>
            </a:r>
            <a:r>
              <a:rPr lang="en-US" sz="3200" dirty="0"/>
              <a:t>to learn how to work in a team, and respect other people. </a:t>
            </a:r>
            <a:endParaRPr lang="cs-CZ" sz="3200" dirty="0"/>
          </a:p>
        </p:txBody>
      </p:sp>
    </p:spTree>
    <p:extLst>
      <p:ext uri="{BB962C8B-B14F-4D97-AF65-F5344CB8AC3E}">
        <p14:creationId xmlns:p14="http://schemas.microsoft.com/office/powerpoint/2010/main" val="2628839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Recomendations</a:t>
            </a:r>
            <a:r>
              <a:rPr lang="cs-CZ" b="1" dirty="0" smtClean="0"/>
              <a:t> </a:t>
            </a:r>
            <a:r>
              <a:rPr lang="cs-CZ" b="1" dirty="0" err="1" smtClean="0"/>
              <a:t>for</a:t>
            </a:r>
            <a:r>
              <a:rPr lang="cs-CZ" b="1" dirty="0" smtClean="0"/>
              <a:t> </a:t>
            </a:r>
            <a:r>
              <a:rPr lang="cs-CZ" b="1" dirty="0" err="1" smtClean="0"/>
              <a:t>teachers</a:t>
            </a:r>
            <a:r>
              <a:rPr lang="cs-CZ" b="1" dirty="0" smtClean="0"/>
              <a:t> and </a:t>
            </a:r>
            <a:r>
              <a:rPr lang="cs-CZ" b="1" dirty="0" err="1" smtClean="0"/>
              <a:t>other</a:t>
            </a:r>
            <a:r>
              <a:rPr lang="cs-CZ" b="1" dirty="0" smtClean="0"/>
              <a:t> </a:t>
            </a:r>
            <a:r>
              <a:rPr lang="cs-CZ" b="1" dirty="0" err="1" smtClean="0"/>
              <a:t>educators</a:t>
            </a:r>
            <a:r>
              <a:rPr lang="cs-CZ" b="1" dirty="0" smtClean="0"/>
              <a:t> II.</a:t>
            </a:r>
            <a:endParaRPr lang="cs-CZ" dirty="0"/>
          </a:p>
        </p:txBody>
      </p:sp>
      <p:sp>
        <p:nvSpPr>
          <p:cNvPr id="3" name="Zástupný symbol pro obsah 2"/>
          <p:cNvSpPr>
            <a:spLocks noGrp="1"/>
          </p:cNvSpPr>
          <p:nvPr>
            <p:ph idx="1"/>
          </p:nvPr>
        </p:nvSpPr>
        <p:spPr/>
        <p:txBody>
          <a:bodyPr/>
          <a:lstStyle/>
          <a:p>
            <a:pPr lvl="0"/>
            <a:r>
              <a:rPr lang="en-US" sz="3600" b="1" dirty="0" smtClean="0"/>
              <a:t>Help them extend and integrate their knowledge, </a:t>
            </a:r>
            <a:r>
              <a:rPr lang="en-US" sz="3600" dirty="0" smtClean="0"/>
              <a:t>show them different ways of researching, integration in real life etc. </a:t>
            </a:r>
            <a:endParaRPr lang="cs-CZ" sz="3600" dirty="0" smtClean="0"/>
          </a:p>
          <a:p>
            <a:pPr lvl="0"/>
            <a:r>
              <a:rPr lang="en-US" sz="3600" b="1" dirty="0" smtClean="0"/>
              <a:t>Find a positive outlet for their energy; </a:t>
            </a:r>
            <a:r>
              <a:rPr lang="en-US" sz="3600" dirty="0" smtClean="0"/>
              <a:t>these children are usually very energetic.</a:t>
            </a:r>
            <a:endParaRPr lang="cs-CZ" sz="3600" dirty="0" smtClean="0"/>
          </a:p>
          <a:p>
            <a:pPr lvl="0"/>
            <a:r>
              <a:rPr lang="en-US" sz="3600" b="1" dirty="0" smtClean="0"/>
              <a:t>Promote fun ways of learning and using the knowledge.</a:t>
            </a:r>
            <a:endParaRPr lang="cs-CZ" sz="3600" dirty="0" smtClean="0"/>
          </a:p>
          <a:p>
            <a:pPr marL="0" indent="0">
              <a:buNone/>
            </a:pPr>
            <a:endParaRPr lang="cs-CZ" dirty="0"/>
          </a:p>
        </p:txBody>
      </p:sp>
    </p:spTree>
    <p:extLst>
      <p:ext uri="{BB962C8B-B14F-4D97-AF65-F5344CB8AC3E}">
        <p14:creationId xmlns:p14="http://schemas.microsoft.com/office/powerpoint/2010/main" val="2109793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t>References</a:t>
            </a:r>
            <a:endParaRPr lang="cs-CZ" dirty="0"/>
          </a:p>
        </p:txBody>
      </p:sp>
      <p:sp>
        <p:nvSpPr>
          <p:cNvPr id="3" name="Zástupný symbol pro obsah 2"/>
          <p:cNvSpPr>
            <a:spLocks noGrp="1"/>
          </p:cNvSpPr>
          <p:nvPr>
            <p:ph idx="1"/>
          </p:nvPr>
        </p:nvSpPr>
        <p:spPr/>
        <p:txBody>
          <a:bodyPr>
            <a:normAutofit lnSpcReduction="10000"/>
          </a:bodyPr>
          <a:lstStyle/>
          <a:p>
            <a:r>
              <a:rPr lang="en-US" sz="3200" dirty="0" smtClean="0"/>
              <a:t>Kaplan</a:t>
            </a:r>
            <a:r>
              <a:rPr lang="en-US" sz="3200" dirty="0"/>
              <a:t>, S. (2003). Is there a gifted‐child pedagogy?. </a:t>
            </a:r>
            <a:r>
              <a:rPr lang="en-US" sz="3200" i="1" dirty="0" err="1"/>
              <a:t>Roeper</a:t>
            </a:r>
            <a:r>
              <a:rPr lang="en-US" sz="3200" i="1" dirty="0"/>
              <a:t> Review</a:t>
            </a:r>
            <a:r>
              <a:rPr lang="en-US" sz="3200" dirty="0"/>
              <a:t>, </a:t>
            </a:r>
            <a:r>
              <a:rPr lang="en-US" sz="3200" i="1" dirty="0"/>
              <a:t>25</a:t>
            </a:r>
            <a:r>
              <a:rPr lang="en-US" sz="3200" dirty="0"/>
              <a:t>(4), 165-165</a:t>
            </a:r>
            <a:r>
              <a:rPr lang="en-US" sz="3200" dirty="0" smtClean="0"/>
              <a:t>.</a:t>
            </a:r>
            <a:endParaRPr lang="cs-CZ" sz="3200" dirty="0"/>
          </a:p>
          <a:p>
            <a:r>
              <a:rPr lang="en-US" sz="3200" dirty="0" err="1"/>
              <a:t>Renzulli</a:t>
            </a:r>
            <a:r>
              <a:rPr lang="en-US" sz="3200" dirty="0"/>
              <a:t>, J. S. (2005). Applying gifted education pedagogy to total talent development for all students. </a:t>
            </a:r>
            <a:r>
              <a:rPr lang="en-US" sz="3200" i="1" dirty="0"/>
              <a:t>Theory into practice</a:t>
            </a:r>
            <a:r>
              <a:rPr lang="en-US" sz="3200" dirty="0"/>
              <a:t>, </a:t>
            </a:r>
            <a:r>
              <a:rPr lang="en-US" sz="3200" i="1" dirty="0"/>
              <a:t>44</a:t>
            </a:r>
            <a:r>
              <a:rPr lang="en-US" sz="3200" dirty="0"/>
              <a:t>(2), 80-89</a:t>
            </a:r>
            <a:r>
              <a:rPr lang="en-US" sz="3200" dirty="0" smtClean="0"/>
              <a:t>.</a:t>
            </a:r>
            <a:endParaRPr lang="cs-CZ" sz="3200" dirty="0"/>
          </a:p>
          <a:p>
            <a:r>
              <a:rPr lang="en-US" sz="3200" dirty="0" smtClean="0"/>
              <a:t>http</a:t>
            </a:r>
            <a:r>
              <a:rPr lang="en-US" sz="3200" dirty="0"/>
              <a:t>://www.gifted.uconn.edu</a:t>
            </a:r>
            <a:r>
              <a:rPr lang="en-US" sz="3200" dirty="0" smtClean="0"/>
              <a:t>/</a:t>
            </a:r>
            <a:endParaRPr lang="cs-CZ" sz="3200" dirty="0" smtClean="0"/>
          </a:p>
          <a:p>
            <a:r>
              <a:rPr lang="en-US" sz="3200" dirty="0" smtClean="0"/>
              <a:t>https://students.education.unimelb.edu.au/selage/pub/readings/giftedlt/CSGE%20%20Teaching%20gifted%20studentsC.pdf</a:t>
            </a:r>
            <a:endParaRPr lang="cs-CZ" sz="3200" dirty="0" smtClean="0"/>
          </a:p>
          <a:p>
            <a:pPr marL="0" indent="0">
              <a:buNone/>
            </a:pPr>
            <a:endParaRPr lang="cs-CZ" sz="3200" dirty="0"/>
          </a:p>
          <a:p>
            <a:endParaRPr lang="cs-CZ" dirty="0"/>
          </a:p>
        </p:txBody>
      </p:sp>
    </p:spTree>
    <p:extLst>
      <p:ext uri="{BB962C8B-B14F-4D97-AF65-F5344CB8AC3E}">
        <p14:creationId xmlns:p14="http://schemas.microsoft.com/office/powerpoint/2010/main" val="4223747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b="1" dirty="0" err="1" smtClean="0"/>
              <a:t>Thank</a:t>
            </a:r>
            <a:r>
              <a:rPr lang="cs-CZ" altLang="cs-CZ" b="1" dirty="0" smtClean="0"/>
              <a:t> </a:t>
            </a:r>
            <a:r>
              <a:rPr lang="cs-CZ" altLang="cs-CZ" b="1" dirty="0" err="1" smtClean="0"/>
              <a:t>you</a:t>
            </a:r>
            <a:r>
              <a:rPr lang="cs-CZ" altLang="cs-CZ" b="1" dirty="0" smtClean="0"/>
              <a:t> </a:t>
            </a:r>
            <a:r>
              <a:rPr lang="cs-CZ" altLang="cs-CZ" b="1" dirty="0" err="1" smtClean="0"/>
              <a:t>for</a:t>
            </a:r>
            <a:r>
              <a:rPr lang="cs-CZ" altLang="cs-CZ" b="1" dirty="0" smtClean="0"/>
              <a:t> </a:t>
            </a:r>
            <a:r>
              <a:rPr lang="cs-CZ" altLang="cs-CZ" b="1" dirty="0" err="1" smtClean="0"/>
              <a:t>your</a:t>
            </a:r>
            <a:r>
              <a:rPr lang="cs-CZ" altLang="cs-CZ" b="1" dirty="0" smtClean="0"/>
              <a:t> </a:t>
            </a:r>
            <a:r>
              <a:rPr lang="cs-CZ" altLang="cs-CZ" b="1" dirty="0" err="1" smtClean="0"/>
              <a:t>atention</a:t>
            </a:r>
            <a:r>
              <a:rPr lang="cs-CZ" altLang="cs-CZ" b="1" dirty="0" smtClean="0"/>
              <a: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8495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Gifted</a:t>
            </a:r>
            <a:r>
              <a:rPr lang="cs-CZ" b="1" dirty="0" smtClean="0"/>
              <a:t> </a:t>
            </a:r>
            <a:r>
              <a:rPr lang="cs-CZ" b="1" dirty="0" err="1" smtClean="0"/>
              <a:t>education</a:t>
            </a:r>
            <a:endParaRPr lang="cs-CZ" dirty="0"/>
          </a:p>
        </p:txBody>
      </p:sp>
      <p:sp>
        <p:nvSpPr>
          <p:cNvPr id="3" name="Zástupný symbol pro obsah 2"/>
          <p:cNvSpPr>
            <a:spLocks noGrp="1"/>
          </p:cNvSpPr>
          <p:nvPr>
            <p:ph idx="1"/>
          </p:nvPr>
        </p:nvSpPr>
        <p:spPr>
          <a:xfrm>
            <a:off x="525780" y="1825625"/>
            <a:ext cx="11247120" cy="4351338"/>
          </a:xfrm>
        </p:spPr>
        <p:txBody>
          <a:bodyPr>
            <a:normAutofit/>
          </a:bodyPr>
          <a:lstStyle/>
          <a:p>
            <a:pPr>
              <a:buFontTx/>
              <a:buChar char="-"/>
            </a:pPr>
            <a:r>
              <a:rPr lang="en-GB" sz="3600" b="1" dirty="0" smtClean="0"/>
              <a:t>broad </a:t>
            </a:r>
            <a:r>
              <a:rPr lang="en-GB" sz="3600" b="1" dirty="0"/>
              <a:t>term for special practices, procedures and theories used in the education of children who have been identified as gifted or </a:t>
            </a:r>
            <a:r>
              <a:rPr lang="en-GB" sz="3600" b="1" dirty="0" smtClean="0"/>
              <a:t>talented</a:t>
            </a:r>
            <a:endParaRPr lang="cs-CZ" sz="3600" b="1" dirty="0" smtClean="0"/>
          </a:p>
          <a:p>
            <a:pPr>
              <a:buFontTx/>
              <a:buChar char="-"/>
            </a:pPr>
            <a:r>
              <a:rPr lang="en-GB" sz="3600" b="1" dirty="0"/>
              <a:t>no standard global definition </a:t>
            </a:r>
            <a:r>
              <a:rPr lang="en-GB" sz="3600" dirty="0"/>
              <a:t>of what a gifted student </a:t>
            </a:r>
            <a:r>
              <a:rPr lang="en-GB" sz="3600" dirty="0" smtClean="0"/>
              <a:t>is</a:t>
            </a:r>
            <a:endParaRPr lang="cs-CZ" sz="3600" dirty="0" smtClean="0"/>
          </a:p>
          <a:p>
            <a:pPr>
              <a:buFontTx/>
              <a:buChar char="-"/>
            </a:pPr>
            <a:r>
              <a:rPr lang="en-GB" sz="3600" b="1" dirty="0"/>
              <a:t>the normal curriculum </a:t>
            </a:r>
            <a:r>
              <a:rPr lang="en-GB" sz="3600" dirty="0"/>
              <a:t>authorized by the state or country </a:t>
            </a:r>
            <a:r>
              <a:rPr lang="en-GB" sz="3600" b="1" dirty="0"/>
              <a:t>does not challenge them</a:t>
            </a:r>
            <a:endParaRPr lang="cs-CZ" sz="3600" b="1" dirty="0"/>
          </a:p>
        </p:txBody>
      </p:sp>
    </p:spTree>
    <p:extLst>
      <p:ext uri="{BB962C8B-B14F-4D97-AF65-F5344CB8AC3E}">
        <p14:creationId xmlns:p14="http://schemas.microsoft.com/office/powerpoint/2010/main" val="2691578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Gifted</a:t>
            </a:r>
            <a:r>
              <a:rPr lang="cs-CZ" b="1" dirty="0" smtClean="0"/>
              <a:t> </a:t>
            </a:r>
            <a:r>
              <a:rPr lang="cs-CZ" b="1" dirty="0" err="1" smtClean="0"/>
              <a:t>education</a:t>
            </a:r>
            <a:r>
              <a:rPr lang="cs-CZ" b="1" dirty="0" smtClean="0"/>
              <a:t> II.</a:t>
            </a:r>
            <a:endParaRPr lang="cs-CZ" dirty="0"/>
          </a:p>
        </p:txBody>
      </p:sp>
      <p:sp>
        <p:nvSpPr>
          <p:cNvPr id="3" name="Zástupný symbol pro obsah 2"/>
          <p:cNvSpPr>
            <a:spLocks noGrp="1"/>
          </p:cNvSpPr>
          <p:nvPr>
            <p:ph idx="1"/>
          </p:nvPr>
        </p:nvSpPr>
        <p:spPr/>
        <p:txBody>
          <a:bodyPr>
            <a:normAutofit fontScale="92500" lnSpcReduction="10000"/>
          </a:bodyPr>
          <a:lstStyle/>
          <a:p>
            <a:r>
              <a:rPr lang="cs-CZ" sz="3600" dirty="0" smtClean="0"/>
              <a:t>2011 - </a:t>
            </a:r>
            <a:r>
              <a:rPr lang="en-US" sz="3600" b="1" dirty="0"/>
              <a:t>the National Association for Gifted Children</a:t>
            </a:r>
            <a:r>
              <a:rPr lang="en-US" sz="3600" dirty="0"/>
              <a:t> published a position paper that defined </a:t>
            </a:r>
            <a:r>
              <a:rPr lang="en-US" sz="3600" b="1" dirty="0"/>
              <a:t>what a gifted student </a:t>
            </a:r>
            <a:r>
              <a:rPr lang="en-US" sz="3600" b="1" dirty="0" smtClean="0"/>
              <a:t>is</a:t>
            </a:r>
            <a:endParaRPr lang="cs-CZ" sz="3600" b="1" dirty="0" smtClean="0"/>
          </a:p>
          <a:p>
            <a:pPr marL="0" indent="0">
              <a:buNone/>
            </a:pPr>
            <a:r>
              <a:rPr lang="cs-CZ" sz="3600" dirty="0" smtClean="0"/>
              <a:t>=) </a:t>
            </a:r>
            <a:r>
              <a:rPr lang="en-US" sz="3600" b="1" dirty="0" smtClean="0"/>
              <a:t>individuals who demonstrate outstanding aptitude or competence in one or more domains</a:t>
            </a:r>
            <a:endParaRPr lang="cs-CZ" sz="3600" b="1" dirty="0" smtClean="0"/>
          </a:p>
          <a:p>
            <a:r>
              <a:rPr lang="en-US" sz="3600" dirty="0" smtClean="0"/>
              <a:t>An </a:t>
            </a:r>
            <a:r>
              <a:rPr lang="en-US" sz="3600" dirty="0"/>
              <a:t>"</a:t>
            </a:r>
            <a:r>
              <a:rPr lang="en-US" sz="3600" b="1" dirty="0"/>
              <a:t>aptitude</a:t>
            </a:r>
            <a:r>
              <a:rPr lang="en-US" sz="3600" dirty="0"/>
              <a:t>" is there defined as an exceptional ability to learn or </a:t>
            </a:r>
            <a:r>
              <a:rPr lang="en-US" sz="3600" dirty="0" smtClean="0"/>
              <a:t>reason</a:t>
            </a:r>
            <a:endParaRPr lang="cs-CZ" sz="3600" dirty="0" smtClean="0"/>
          </a:p>
          <a:p>
            <a:r>
              <a:rPr lang="en-US" sz="3600" dirty="0"/>
              <a:t>"</a:t>
            </a:r>
            <a:r>
              <a:rPr lang="en-US" sz="3600" b="1" dirty="0"/>
              <a:t>Competence</a:t>
            </a:r>
            <a:r>
              <a:rPr lang="en-US" sz="3600" dirty="0"/>
              <a:t>" is defined as documented performance or achievement in the </a:t>
            </a:r>
            <a:r>
              <a:rPr lang="en-US" sz="3600" b="1" dirty="0"/>
              <a:t>top 10 percent of the population</a:t>
            </a:r>
            <a:r>
              <a:rPr lang="en-US" sz="3600" dirty="0"/>
              <a:t>.</a:t>
            </a:r>
            <a:endParaRPr lang="cs-CZ" sz="3600" dirty="0"/>
          </a:p>
          <a:p>
            <a:pPr marL="0" indent="0">
              <a:buNone/>
            </a:pPr>
            <a:endParaRPr lang="cs-CZ" dirty="0" smtClean="0"/>
          </a:p>
        </p:txBody>
      </p:sp>
    </p:spTree>
    <p:extLst>
      <p:ext uri="{BB962C8B-B14F-4D97-AF65-F5344CB8AC3E}">
        <p14:creationId xmlns:p14="http://schemas.microsoft.com/office/powerpoint/2010/main" val="1570303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Gifted</a:t>
            </a:r>
            <a:r>
              <a:rPr lang="cs-CZ" b="1" dirty="0" smtClean="0"/>
              <a:t> </a:t>
            </a:r>
            <a:r>
              <a:rPr lang="cs-CZ" b="1" dirty="0" err="1" smtClean="0"/>
              <a:t>education</a:t>
            </a:r>
            <a:r>
              <a:rPr lang="cs-CZ" b="1" dirty="0" smtClean="0"/>
              <a:t> III.</a:t>
            </a:r>
            <a:endParaRPr lang="cs-CZ" dirty="0"/>
          </a:p>
        </p:txBody>
      </p:sp>
      <p:sp>
        <p:nvSpPr>
          <p:cNvPr id="3" name="Zástupný symbol pro obsah 2"/>
          <p:cNvSpPr>
            <a:spLocks noGrp="1"/>
          </p:cNvSpPr>
          <p:nvPr>
            <p:ph idx="1"/>
          </p:nvPr>
        </p:nvSpPr>
        <p:spPr/>
        <p:txBody>
          <a:bodyPr>
            <a:normAutofit/>
          </a:bodyPr>
          <a:lstStyle/>
          <a:p>
            <a:r>
              <a:rPr lang="en-US" sz="3600" b="1" dirty="0"/>
              <a:t>The level of discipline and personal freedom is very varied in different countries of the </a:t>
            </a:r>
            <a:r>
              <a:rPr lang="en-US" sz="3600" b="1" dirty="0" smtClean="0"/>
              <a:t>world</a:t>
            </a:r>
            <a:endParaRPr lang="cs-CZ" sz="3600" b="1" dirty="0"/>
          </a:p>
          <a:p>
            <a:pPr marL="0" indent="0">
              <a:buNone/>
            </a:pPr>
            <a:r>
              <a:rPr lang="cs-CZ" sz="3600" b="1" dirty="0" err="1" smtClean="0"/>
              <a:t>Examples</a:t>
            </a:r>
            <a:r>
              <a:rPr lang="cs-CZ" sz="3600" dirty="0" smtClean="0"/>
              <a:t>: </a:t>
            </a:r>
            <a:r>
              <a:rPr lang="en-US" sz="3600" dirty="0"/>
              <a:t>Norwegian gifted adolescents/children are free to choose what they want to do, and in N. Korea or China they will immediately be sent to a private boarding school</a:t>
            </a:r>
            <a:endParaRPr lang="cs-CZ" sz="3600" dirty="0"/>
          </a:p>
        </p:txBody>
      </p:sp>
    </p:spTree>
    <p:extLst>
      <p:ext uri="{BB962C8B-B14F-4D97-AF65-F5344CB8AC3E}">
        <p14:creationId xmlns:p14="http://schemas.microsoft.com/office/powerpoint/2010/main" val="2465348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05105"/>
            <a:ext cx="10515600" cy="1325563"/>
          </a:xfrm>
        </p:spPr>
        <p:txBody>
          <a:bodyPr/>
          <a:lstStyle/>
          <a:p>
            <a:pPr algn="ctr"/>
            <a:r>
              <a:rPr lang="cs-CZ" b="1" dirty="0" smtClean="0"/>
              <a:t>F</a:t>
            </a:r>
            <a:r>
              <a:rPr lang="en-US" b="1" dirty="0" err="1" smtClean="0"/>
              <a:t>ramework</a:t>
            </a:r>
            <a:r>
              <a:rPr lang="en-US" b="1" dirty="0" smtClean="0"/>
              <a:t> </a:t>
            </a:r>
            <a:r>
              <a:rPr lang="en-US" b="1" dirty="0"/>
              <a:t>for teaching gifted and talented students (Munro 2005)</a:t>
            </a:r>
            <a:endParaRPr lang="cs-CZ" dirty="0"/>
          </a:p>
        </p:txBody>
      </p:sp>
      <p:sp>
        <p:nvSpPr>
          <p:cNvPr id="3" name="Zástupný symbol pro obsah 2"/>
          <p:cNvSpPr>
            <a:spLocks noGrp="1"/>
          </p:cNvSpPr>
          <p:nvPr>
            <p:ph idx="1"/>
          </p:nvPr>
        </p:nvSpPr>
        <p:spPr>
          <a:xfrm>
            <a:off x="838200" y="1530668"/>
            <a:ext cx="10515600" cy="5327332"/>
          </a:xfrm>
        </p:spPr>
        <p:txBody>
          <a:bodyPr>
            <a:noAutofit/>
          </a:bodyPr>
          <a:lstStyle/>
          <a:p>
            <a:r>
              <a:rPr lang="en-US" sz="3200" dirty="0"/>
              <a:t>1. Gifted and talented learners can be gifted, that is, have advanced knowledge and learning capacities, in several possible areas or domains, </a:t>
            </a:r>
            <a:endParaRPr lang="cs-CZ" sz="3200" dirty="0"/>
          </a:p>
          <a:p>
            <a:r>
              <a:rPr lang="en-US" sz="3200" dirty="0"/>
              <a:t>2. As well as being advanced, they have a high level of intrinsic motivation to learn, to respond to intellectual challenges and problems and to reduce uncertainty. </a:t>
            </a:r>
            <a:endParaRPr lang="cs-CZ" sz="3200" dirty="0"/>
          </a:p>
          <a:p>
            <a:r>
              <a:rPr lang="en-US" sz="3200" dirty="0"/>
              <a:t>3. They are able to link ideas in unusual, creative ways and can make ‘far transfer.’ </a:t>
            </a:r>
            <a:endParaRPr lang="cs-CZ" sz="3200" dirty="0"/>
          </a:p>
          <a:p>
            <a:r>
              <a:rPr lang="en-US" sz="3200" dirty="0"/>
              <a:t>4. They can be assisted to map their gifted knowledge and capacities into talent, that is, to learn, by using each of the learning actions. </a:t>
            </a:r>
            <a:endParaRPr lang="cs-CZ" sz="3200" dirty="0"/>
          </a:p>
        </p:txBody>
      </p:sp>
    </p:spTree>
    <p:extLst>
      <p:ext uri="{BB962C8B-B14F-4D97-AF65-F5344CB8AC3E}">
        <p14:creationId xmlns:p14="http://schemas.microsoft.com/office/powerpoint/2010/main" val="347042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b="1" dirty="0"/>
              <a:t>Strategies used to support gifted education</a:t>
            </a:r>
            <a:endParaRPr lang="cs-CZ" b="1" dirty="0"/>
          </a:p>
        </p:txBody>
      </p:sp>
      <p:sp>
        <p:nvSpPr>
          <p:cNvPr id="3" name="Zástupný symbol pro obsah 2"/>
          <p:cNvSpPr>
            <a:spLocks noGrp="1"/>
          </p:cNvSpPr>
          <p:nvPr>
            <p:ph idx="1"/>
          </p:nvPr>
        </p:nvSpPr>
        <p:spPr>
          <a:xfrm>
            <a:off x="838200" y="1414144"/>
            <a:ext cx="10515600" cy="5443855"/>
          </a:xfrm>
        </p:spPr>
        <p:txBody>
          <a:bodyPr>
            <a:noAutofit/>
          </a:bodyPr>
          <a:lstStyle/>
          <a:p>
            <a:r>
              <a:rPr lang="en-US" sz="3200" dirty="0"/>
              <a:t>1. </a:t>
            </a:r>
            <a:r>
              <a:rPr lang="en-US" sz="3200" b="1" dirty="0"/>
              <a:t>Procedures</a:t>
            </a:r>
            <a:r>
              <a:rPr lang="en-US" sz="3200" dirty="0"/>
              <a:t> that help teachers identify students' unique interests, achievements, strengths, talents, and learning preferences </a:t>
            </a:r>
            <a:endParaRPr lang="cs-CZ" sz="3200" dirty="0"/>
          </a:p>
          <a:p>
            <a:r>
              <a:rPr lang="en-US" sz="3200" dirty="0"/>
              <a:t>2. </a:t>
            </a:r>
            <a:r>
              <a:rPr lang="en-US" sz="3200" b="1" dirty="0"/>
              <a:t>Strategies</a:t>
            </a:r>
            <a:r>
              <a:rPr lang="en-US" sz="3200" dirty="0"/>
              <a:t> for enhancing and improving the quality of our curriculum units  </a:t>
            </a:r>
            <a:endParaRPr lang="cs-CZ" sz="3200" dirty="0"/>
          </a:p>
          <a:p>
            <a:r>
              <a:rPr lang="en-US" sz="3200" dirty="0"/>
              <a:t>3. </a:t>
            </a:r>
            <a:r>
              <a:rPr lang="en-US" sz="3200" b="1" dirty="0"/>
              <a:t>Techniques</a:t>
            </a:r>
            <a:r>
              <a:rPr lang="en-US" sz="3200" dirty="0"/>
              <a:t> for differentiating assignments, resources, teaching, and learning activities for students with varying levels of prior knowledge, distinct learning styles, interests or cognitive ability</a:t>
            </a:r>
            <a:endParaRPr lang="cs-CZ" sz="3200" dirty="0"/>
          </a:p>
          <a:p>
            <a:r>
              <a:rPr lang="en-US" sz="3200" dirty="0"/>
              <a:t>4. </a:t>
            </a:r>
            <a:r>
              <a:rPr lang="en-US" sz="3200" b="1" dirty="0"/>
              <a:t>Tactics</a:t>
            </a:r>
            <a:r>
              <a:rPr lang="en-US" sz="3200" dirty="0"/>
              <a:t> for addressing talent development through the use of interest-based enrichment activities</a:t>
            </a:r>
            <a:r>
              <a:rPr lang="en-US" sz="3200" dirty="0" smtClean="0"/>
              <a:t>.</a:t>
            </a:r>
            <a:endParaRPr lang="cs-CZ" sz="3200" dirty="0"/>
          </a:p>
        </p:txBody>
      </p:sp>
    </p:spTree>
    <p:extLst>
      <p:ext uri="{BB962C8B-B14F-4D97-AF65-F5344CB8AC3E}">
        <p14:creationId xmlns:p14="http://schemas.microsoft.com/office/powerpoint/2010/main" val="103716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err="1" smtClean="0"/>
              <a:t>Important</a:t>
            </a:r>
            <a:r>
              <a:rPr lang="cs-CZ" b="1" dirty="0" smtClean="0"/>
              <a:t> </a:t>
            </a:r>
            <a:r>
              <a:rPr lang="cs-CZ" b="1" dirty="0" err="1" smtClean="0"/>
              <a:t>notice</a:t>
            </a:r>
            <a:endParaRPr lang="cs-CZ" b="1" dirty="0"/>
          </a:p>
        </p:txBody>
      </p:sp>
      <p:sp>
        <p:nvSpPr>
          <p:cNvPr id="3" name="Zástupný symbol pro obsah 2"/>
          <p:cNvSpPr>
            <a:spLocks noGrp="1"/>
          </p:cNvSpPr>
          <p:nvPr>
            <p:ph idx="1"/>
          </p:nvPr>
        </p:nvSpPr>
        <p:spPr/>
        <p:txBody>
          <a:bodyPr>
            <a:normAutofit/>
          </a:bodyPr>
          <a:lstStyle/>
          <a:p>
            <a:pPr algn="just"/>
            <a:r>
              <a:rPr lang="cs-CZ" sz="3600" dirty="0" smtClean="0"/>
              <a:t> </a:t>
            </a:r>
            <a:r>
              <a:rPr lang="cs-CZ" sz="3600" b="1" dirty="0" smtClean="0"/>
              <a:t>G</a:t>
            </a:r>
            <a:r>
              <a:rPr lang="en-US" sz="3600" b="1" dirty="0" err="1" smtClean="0"/>
              <a:t>ifted</a:t>
            </a:r>
            <a:r>
              <a:rPr lang="en-US" sz="3600" b="1" dirty="0" smtClean="0"/>
              <a:t> </a:t>
            </a:r>
            <a:r>
              <a:rPr lang="en-US" sz="3600" b="1" dirty="0"/>
              <a:t>education should address not only the needs of children who already manifest high levels of various kinds of intelligence, but also promote the emergence and development of talent and intelligence in children who have potentials but may not have had the opportunity to develop these potentials</a:t>
            </a:r>
            <a:endParaRPr lang="cs-CZ" sz="3600" b="1" dirty="0"/>
          </a:p>
        </p:txBody>
      </p:sp>
    </p:spTree>
    <p:extLst>
      <p:ext uri="{BB962C8B-B14F-4D97-AF65-F5344CB8AC3E}">
        <p14:creationId xmlns:p14="http://schemas.microsoft.com/office/powerpoint/2010/main" val="192970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96545"/>
            <a:ext cx="10515600" cy="1325563"/>
          </a:xfrm>
        </p:spPr>
        <p:txBody>
          <a:bodyPr>
            <a:normAutofit fontScale="90000"/>
          </a:bodyPr>
          <a:lstStyle/>
          <a:p>
            <a:pPr algn="ctr"/>
            <a:r>
              <a:rPr lang="cs-CZ" b="1" dirty="0" err="1" smtClean="0"/>
              <a:t>The</a:t>
            </a:r>
            <a:r>
              <a:rPr lang="cs-CZ" b="1" dirty="0" smtClean="0"/>
              <a:t> e</a:t>
            </a:r>
            <a:r>
              <a:rPr lang="en-US" b="1" dirty="0" err="1" smtClean="0"/>
              <a:t>ffectiv</a:t>
            </a:r>
            <a:r>
              <a:rPr lang="cs-CZ" b="1" dirty="0" err="1" smtClean="0"/>
              <a:t>ity</a:t>
            </a:r>
            <a:r>
              <a:rPr lang="cs-CZ" b="1" dirty="0" smtClean="0"/>
              <a:t>  </a:t>
            </a:r>
            <a:r>
              <a:rPr lang="cs-CZ" b="1" dirty="0" err="1" smtClean="0"/>
              <a:t>of</a:t>
            </a:r>
            <a:r>
              <a:rPr lang="en-US" b="1" dirty="0" smtClean="0"/>
              <a:t> </a:t>
            </a:r>
            <a:r>
              <a:rPr lang="en-US" b="1" dirty="0"/>
              <a:t>a professional development module, focusing on conceptions of giftedness, curriculum modification</a:t>
            </a:r>
            <a:endParaRPr lang="cs-CZ" dirty="0"/>
          </a:p>
        </p:txBody>
      </p:sp>
      <p:sp>
        <p:nvSpPr>
          <p:cNvPr id="3" name="Zástupný symbol pro obsah 2"/>
          <p:cNvSpPr>
            <a:spLocks noGrp="1"/>
          </p:cNvSpPr>
          <p:nvPr>
            <p:ph idx="1"/>
          </p:nvPr>
        </p:nvSpPr>
        <p:spPr>
          <a:xfrm>
            <a:off x="274320" y="1825624"/>
            <a:ext cx="11498580" cy="5032375"/>
          </a:xfrm>
        </p:spPr>
        <p:txBody>
          <a:bodyPr>
            <a:noAutofit/>
          </a:bodyPr>
          <a:lstStyle/>
          <a:p>
            <a:pPr algn="just"/>
            <a:r>
              <a:rPr lang="en-US" sz="3200" dirty="0"/>
              <a:t>The use of gifted education methods in the general education classroom provides students with more choices in materials, resources, and products related to their interests and abilities.</a:t>
            </a:r>
            <a:endParaRPr lang="cs-CZ" sz="3200" dirty="0"/>
          </a:p>
          <a:p>
            <a:pPr algn="just"/>
            <a:r>
              <a:rPr lang="en-US" sz="3200" dirty="0" smtClean="0"/>
              <a:t>Gifted </a:t>
            </a:r>
            <a:r>
              <a:rPr lang="en-US" sz="3200" dirty="0"/>
              <a:t>education strategies help teachers recognize students' differences in learning styles, expression styles, and abilities.</a:t>
            </a:r>
            <a:endParaRPr lang="cs-CZ" sz="3200" dirty="0"/>
          </a:p>
          <a:p>
            <a:pPr algn="just"/>
            <a:r>
              <a:rPr lang="en-US" sz="3200" dirty="0" smtClean="0"/>
              <a:t>Gifted </a:t>
            </a:r>
            <a:r>
              <a:rPr lang="en-US" sz="3200" dirty="0"/>
              <a:t>education trainers help teachers grow both personally and professionally by changing their routines and looking at their instructional methods with a renewed set of eyes</a:t>
            </a:r>
            <a:r>
              <a:rPr lang="en-US" sz="3200" dirty="0" smtClean="0"/>
              <a:t>.</a:t>
            </a:r>
            <a:endParaRPr lang="cs-CZ" sz="3200" dirty="0"/>
          </a:p>
        </p:txBody>
      </p:sp>
    </p:spTree>
    <p:extLst>
      <p:ext uri="{BB962C8B-B14F-4D97-AF65-F5344CB8AC3E}">
        <p14:creationId xmlns:p14="http://schemas.microsoft.com/office/powerpoint/2010/main" val="618265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05105"/>
            <a:ext cx="10515600" cy="1325563"/>
          </a:xfrm>
        </p:spPr>
        <p:txBody>
          <a:bodyPr>
            <a:normAutofit fontScale="90000"/>
          </a:bodyPr>
          <a:lstStyle/>
          <a:p>
            <a:pPr algn="ctr"/>
            <a:r>
              <a:rPr lang="cs-CZ" b="1" dirty="0" err="1" smtClean="0"/>
              <a:t>The</a:t>
            </a:r>
            <a:r>
              <a:rPr lang="cs-CZ" b="1" dirty="0" smtClean="0"/>
              <a:t> e</a:t>
            </a:r>
            <a:r>
              <a:rPr lang="en-US" b="1" dirty="0" err="1" smtClean="0"/>
              <a:t>ffectiv</a:t>
            </a:r>
            <a:r>
              <a:rPr lang="cs-CZ" b="1" dirty="0" err="1" smtClean="0"/>
              <a:t>ity</a:t>
            </a:r>
            <a:r>
              <a:rPr lang="cs-CZ" b="1" dirty="0" smtClean="0"/>
              <a:t>  </a:t>
            </a:r>
            <a:r>
              <a:rPr lang="cs-CZ" b="1" dirty="0" err="1" smtClean="0"/>
              <a:t>of</a:t>
            </a:r>
            <a:r>
              <a:rPr lang="en-US" b="1" dirty="0" smtClean="0"/>
              <a:t> a professional development module, focusing on conceptions of giftedness, curriculum modification</a:t>
            </a:r>
            <a:r>
              <a:rPr lang="cs-CZ" b="1" dirty="0" smtClean="0"/>
              <a:t> II.</a:t>
            </a:r>
            <a:endParaRPr lang="cs-CZ" dirty="0"/>
          </a:p>
        </p:txBody>
      </p:sp>
      <p:sp>
        <p:nvSpPr>
          <p:cNvPr id="3" name="Zástupný symbol pro obsah 2"/>
          <p:cNvSpPr>
            <a:spLocks noGrp="1"/>
          </p:cNvSpPr>
          <p:nvPr>
            <p:ph idx="1"/>
          </p:nvPr>
        </p:nvSpPr>
        <p:spPr/>
        <p:txBody>
          <a:bodyPr>
            <a:normAutofit/>
          </a:bodyPr>
          <a:lstStyle/>
          <a:p>
            <a:pPr algn="just"/>
            <a:r>
              <a:rPr lang="cs-CZ" sz="3600" dirty="0" smtClean="0"/>
              <a:t>D</a:t>
            </a:r>
            <a:r>
              <a:rPr lang="en-US" sz="3600" dirty="0" err="1" smtClean="0"/>
              <a:t>espite</a:t>
            </a:r>
            <a:r>
              <a:rPr lang="en-US" sz="3600" dirty="0" smtClean="0"/>
              <a:t> concerns about daily school schedules, testing pressures, and lack of collaboration time to participate in gifted education training, teachers are often able to implement significant changes in their classrooms.</a:t>
            </a:r>
            <a:endParaRPr lang="cs-CZ" sz="3600" dirty="0" smtClean="0"/>
          </a:p>
          <a:p>
            <a:pPr algn="just"/>
            <a:r>
              <a:rPr lang="en-US" sz="3600" dirty="0" smtClean="0"/>
              <a:t>Gifted education pedagogy encourages teachers to raise their level of expectations for student work, and students respond positively to changes in classroom activities.</a:t>
            </a:r>
            <a:endParaRPr lang="cs-CZ" sz="3600" dirty="0" smtClean="0"/>
          </a:p>
          <a:p>
            <a:pPr marL="0" indent="0">
              <a:buNone/>
            </a:pPr>
            <a:endParaRPr lang="cs-CZ" dirty="0"/>
          </a:p>
        </p:txBody>
      </p:sp>
    </p:spTree>
    <p:extLst>
      <p:ext uri="{BB962C8B-B14F-4D97-AF65-F5344CB8AC3E}">
        <p14:creationId xmlns:p14="http://schemas.microsoft.com/office/powerpoint/2010/main" val="163803261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875</Words>
  <Application>Microsoft Office PowerPoint</Application>
  <PresentationFormat>Širokoúhlá obrazovka</PresentationFormat>
  <Paragraphs>62</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Pedagogy of talented students</vt:lpstr>
      <vt:lpstr>Gifted education</vt:lpstr>
      <vt:lpstr>Gifted education II.</vt:lpstr>
      <vt:lpstr>Gifted education III.</vt:lpstr>
      <vt:lpstr>Framework for teaching gifted and talented students (Munro 2005)</vt:lpstr>
      <vt:lpstr>Strategies used to support gifted education</vt:lpstr>
      <vt:lpstr>Important notice</vt:lpstr>
      <vt:lpstr>The effectivity  of a professional development module, focusing on conceptions of giftedness, curriculum modification</vt:lpstr>
      <vt:lpstr>The effectivity  of a professional development module, focusing on conceptions of giftedness, curriculum modification II.</vt:lpstr>
      <vt:lpstr>Recomendations for gifted students when learning</vt:lpstr>
      <vt:lpstr>Recomendations for gifted students when learning II.</vt:lpstr>
      <vt:lpstr>Recomendations for teachers and other educators I.</vt:lpstr>
      <vt:lpstr>Recomendations for teachers and other educators II.</vt:lpstr>
      <vt:lpstr>References</vt:lpstr>
      <vt:lpstr>Thank you for your atention!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Pedagogy of talented students</dc:title>
  <dc:creator>Kamil Kotlík</dc:creator>
  <cp:lastModifiedBy>Kamil Kotlík</cp:lastModifiedBy>
  <cp:revision>14</cp:revision>
  <dcterms:created xsi:type="dcterms:W3CDTF">2015-11-17T20:21:00Z</dcterms:created>
  <dcterms:modified xsi:type="dcterms:W3CDTF">2016-01-09T23:18:24Z</dcterms:modified>
</cp:coreProperties>
</file>