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5" r:id="rId3"/>
    <p:sldId id="306" r:id="rId4"/>
    <p:sldId id="307" r:id="rId5"/>
    <p:sldId id="304" r:id="rId6"/>
    <p:sldId id="285" r:id="rId7"/>
    <p:sldId id="308" r:id="rId8"/>
    <p:sldId id="309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322" r:id="rId18"/>
    <p:sldId id="276" r:id="rId19"/>
    <p:sldId id="277" r:id="rId20"/>
    <p:sldId id="278" r:id="rId21"/>
    <p:sldId id="284" r:id="rId22"/>
    <p:sldId id="310" r:id="rId23"/>
    <p:sldId id="311" r:id="rId24"/>
    <p:sldId id="258" r:id="rId25"/>
    <p:sldId id="282" r:id="rId26"/>
    <p:sldId id="283" r:id="rId27"/>
    <p:sldId id="312" r:id="rId28"/>
    <p:sldId id="260" r:id="rId29"/>
    <p:sldId id="261" r:id="rId30"/>
    <p:sldId id="313" r:id="rId31"/>
    <p:sldId id="257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259" r:id="rId41"/>
    <p:sldId id="286" r:id="rId42"/>
    <p:sldId id="287" r:id="rId43"/>
    <p:sldId id="281" r:id="rId44"/>
    <p:sldId id="279" r:id="rId45"/>
    <p:sldId id="280" r:id="rId46"/>
    <p:sldId id="263" r:id="rId47"/>
    <p:sldId id="262" r:id="rId48"/>
    <p:sldId id="288" r:id="rId49"/>
    <p:sldId id="289" r:id="rId50"/>
    <p:sldId id="290" r:id="rId51"/>
    <p:sldId id="291" r:id="rId52"/>
    <p:sldId id="292" r:id="rId53"/>
    <p:sldId id="295" r:id="rId54"/>
    <p:sldId id="299" r:id="rId55"/>
    <p:sldId id="302" r:id="rId56"/>
    <p:sldId id="303" r:id="rId57"/>
    <p:sldId id="264" r:id="rId58"/>
    <p:sldId id="265" r:id="rId59"/>
    <p:sldId id="266" r:id="rId60"/>
    <p:sldId id="267" r:id="rId6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384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cxnSp>
        <p:nvCxnSpPr>
          <p:cNvPr id="8" name="Přímá spojnice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pro datum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17.1.2014</a:t>
            </a:fld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17.1.2014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17.1.2014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17.1.2014</a:t>
            </a:fld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17.1.2014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cxnSp>
        <p:nvCxnSpPr>
          <p:cNvPr id="7" name="Přímá spojnice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17.1.2014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17.1.2014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2" name="Zástupný symbol pro obsah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4" name="Zástupný symbol pro obsah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text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cxnSp>
        <p:nvCxnSpPr>
          <p:cNvPr id="10" name="Přímá spojnice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17.1.2014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17.1.2014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pro obsah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17.1.2014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C8C3A-4951-408C-852E-7F7C8D720E7A}" type="datetimeFigureOut">
              <a:rPr lang="cs-CZ" smtClean="0"/>
              <a:t>17.1.2014</a:t>
            </a:fld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17C8C3A-4951-408C-852E-7F7C8D720E7A}" type="datetimeFigureOut">
              <a:rPr lang="cs-CZ" smtClean="0"/>
              <a:t>17.1.2014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7E5836E-1328-4B3A-A752-90407EC09EDB}" type="slidenum">
              <a:rPr lang="cs-CZ" smtClean="0"/>
              <a:t>‹#›</a:t>
            </a:fld>
            <a:endParaRPr lang="cs-CZ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5400" dirty="0"/>
              <a:t>a</a:t>
            </a:r>
            <a:r>
              <a:rPr lang="cs-CZ" sz="5400" dirty="0" smtClean="0"/>
              <a:t> jejich vývoj</a:t>
            </a:r>
            <a:endParaRPr lang="cs-CZ" sz="540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8000" dirty="0" smtClean="0"/>
              <a:t>H R A D Y</a:t>
            </a:r>
            <a:endParaRPr lang="cs-CZ" sz="8000" dirty="0"/>
          </a:p>
        </p:txBody>
      </p:sp>
    </p:spTree>
    <p:extLst>
      <p:ext uri="{BB962C8B-B14F-4D97-AF65-F5344CB8AC3E}">
        <p14:creationId xmlns:p14="http://schemas.microsoft.com/office/powerpoint/2010/main" val="248928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C:\Users\Martina\Desktop\phra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80728"/>
            <a:ext cx="6953250" cy="448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71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C:\Users\Martina\Desktop\phra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36712"/>
            <a:ext cx="65532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77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C:\Users\Martina\Desktop\prazsky_hrad-_pudory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69093"/>
            <a:ext cx="664742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C:\Users\Martina\Desktop\phra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28762"/>
            <a:ext cx="6726769" cy="377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87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C:\Users\Martina\Desktop\Praha_14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7462647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02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 descr="C:\Users\Martina\Desktop\800px-Praha_Hrad_16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704934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9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 descr="C:\Users\Martina\Desktop\Prague_Castle_map_1791_clo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764704"/>
            <a:ext cx="4074839" cy="537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89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9698" name="Picture 2" descr="C:\Users\Martina\Desktop\Inspirce-Hr01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778963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29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5" name="Picture 5" descr="C:\Users\Martina\Desktop\z-daliborka4-s-cernou-vez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6"/>
          <a:stretch/>
        </p:blipFill>
        <p:spPr bwMode="auto">
          <a:xfrm>
            <a:off x="5220072" y="643508"/>
            <a:ext cx="3648075" cy="543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:\Users\Martina\Desktop\FFridrich,_Prazsky_hrad,_Cerna_vez_a_Dalibork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89" y="3573016"/>
            <a:ext cx="4275782" cy="284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C:\Users\Martina\Desktop\mihulka-prasna-vez-2010-03-24-praha-prasna-vez-mihulka-01-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823" y="201724"/>
            <a:ext cx="247331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17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7" name="Picture 3" descr="C:\Users\Martina\Desktop\pribeh-p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467" y="332656"/>
            <a:ext cx="4477023" cy="298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:\Users\Martina\Desktop\pribeh-prazskeho-hradu-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467" y="3612290"/>
            <a:ext cx="4477023" cy="298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Martina\Desktop\bigthumb_17039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t="4161" b="6717"/>
          <a:stretch/>
        </p:blipFill>
        <p:spPr bwMode="auto">
          <a:xfrm>
            <a:off x="261256" y="2160396"/>
            <a:ext cx="4115647" cy="2853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73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C:\Users\Martina\Desktop\PAM_038_Libice_nad_Cidlinou-300x2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4337347" cy="325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artina\Desktop\lib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08385"/>
            <a:ext cx="2844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Martina\Desktop\gaulois-opidu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6" b="10107"/>
          <a:stretch/>
        </p:blipFill>
        <p:spPr bwMode="auto">
          <a:xfrm>
            <a:off x="2067757" y="3890176"/>
            <a:ext cx="4790739" cy="273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06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C:\Users\Martina\Desktop\pražský%20hrad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2656"/>
            <a:ext cx="500380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4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Martina\Desktop\ALH362c7f_letecka_mf_IMG_60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rtina\Desktop\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3072"/>
            <a:ext cx="4337614" cy="308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artina\Desktop\508af34467b0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770" y="3645024"/>
            <a:ext cx="4328852" cy="271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2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Hrady přechodného typu</a:t>
            </a:r>
            <a:endParaRPr lang="cs-CZ" dirty="0"/>
          </a:p>
        </p:txBody>
      </p:sp>
      <p:pic>
        <p:nvPicPr>
          <p:cNvPr id="16386" name="Picture 2" descr="C:\Users\Martina\Desktop\angerbac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07176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Martina\Desktop\DSC1198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" t="2887" r="2220" b="5571"/>
          <a:stretch/>
        </p:blipFill>
        <p:spPr bwMode="auto">
          <a:xfrm>
            <a:off x="407138" y="4221088"/>
            <a:ext cx="3336588" cy="218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Martina\Desktop\07cs0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7"/>
          <a:stretch/>
        </p:blipFill>
        <p:spPr bwMode="auto">
          <a:xfrm>
            <a:off x="4067944" y="2319226"/>
            <a:ext cx="4288730" cy="3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904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Hrady s obvodovou zástavbou</a:t>
            </a:r>
            <a:endParaRPr lang="cs-CZ" dirty="0"/>
          </a:p>
        </p:txBody>
      </p:sp>
      <p:pic>
        <p:nvPicPr>
          <p:cNvPr id="17410" name="Picture 2" descr="C:\Users\Martina\Desktop\images445P28P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51362"/>
            <a:ext cx="2856686" cy="338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Martina\Desktop\Jindrichuv_Hrade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6" y="1574932"/>
            <a:ext cx="3018639" cy="226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Martina\Desktop\ahzs-jindrichuv-hradec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14" y="4149080"/>
            <a:ext cx="3121025" cy="23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76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Martina\Desktop\bez názv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142"/>
            <a:ext cx="3910779" cy="292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Martina\Desktop\pa0823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7"/>
          <a:stretch/>
        </p:blipFill>
        <p:spPr bwMode="auto">
          <a:xfrm>
            <a:off x="2180091" y="3140967"/>
            <a:ext cx="5003891" cy="358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Martina\Desktop\kř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697" y="493807"/>
            <a:ext cx="3312368" cy="236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7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Hrady typu francouzský kastel</a:t>
            </a:r>
            <a:endParaRPr lang="cs-CZ" dirty="0"/>
          </a:p>
        </p:txBody>
      </p:sp>
      <p:pic>
        <p:nvPicPr>
          <p:cNvPr id="4098" name="Picture 2" descr="C:\Users\Martina\Desktop\Tyrov%2015%20stol%20podle%20T%20Durdik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" t="2252" r="2332" b="3989"/>
          <a:stretch/>
        </p:blipFill>
        <p:spPr bwMode="auto">
          <a:xfrm>
            <a:off x="179512" y="2378345"/>
            <a:ext cx="4167469" cy="298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Martina\Desktop\Tyrov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32069"/>
            <a:ext cx="4353694" cy="285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1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Martina\Desktop\646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57704"/>
            <a:ext cx="4716016" cy="35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rtina\Desktop\Zricenina_Tyrov_9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3" y="260648"/>
            <a:ext cx="4240990" cy="326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rtina\Desktop\01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57" y="4093723"/>
            <a:ext cx="3556215" cy="193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53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Bergfritový</a:t>
            </a:r>
            <a:r>
              <a:rPr lang="cs-CZ" dirty="0" smtClean="0"/>
              <a:t> typ</a:t>
            </a:r>
            <a:endParaRPr lang="cs-CZ" dirty="0"/>
          </a:p>
        </p:txBody>
      </p:sp>
      <p:pic>
        <p:nvPicPr>
          <p:cNvPr id="18434" name="Picture 2" descr="C:\Users\Martina\Desktop\normal_Valdek_-_hmotova_rek_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988840"/>
            <a:ext cx="27336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Martina\Desktop\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580" y="332656"/>
            <a:ext cx="3292748" cy="246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Martina\Desktop\Valde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2931207"/>
            <a:ext cx="4914999" cy="368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15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Rozvinutý </a:t>
            </a:r>
            <a:r>
              <a:rPr lang="cs-CZ" dirty="0" err="1" smtClean="0"/>
              <a:t>bergfrit</a:t>
            </a:r>
            <a:endParaRPr lang="cs-CZ" dirty="0"/>
          </a:p>
        </p:txBody>
      </p:sp>
      <p:pic>
        <p:nvPicPr>
          <p:cNvPr id="4098" name="Picture 2" descr="C:\Users\Martina\Desktop\Hrad_Bezdez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840760" cy="513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003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Martina\Desktop\211562210200003_01_bezd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852936"/>
            <a:ext cx="6119384" cy="38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rtina\Desktop\bezde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98482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rtina\Desktop\bezdez_2008_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789040"/>
            <a:ext cx="2036882" cy="271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47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C:\Users\Martina\Desktop\2028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6667500" cy="300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Martina\Desktop\images2TIX1E5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33056"/>
            <a:ext cx="5629081" cy="245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73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Bloková dispozice</a:t>
            </a:r>
            <a:endParaRPr lang="cs-CZ" dirty="0"/>
          </a:p>
        </p:txBody>
      </p:sp>
      <p:pic>
        <p:nvPicPr>
          <p:cNvPr id="19458" name="Picture 2" descr="C:\Users\Martina\Desktop\10__kasperk__rekonstrukce_puvodniho_vzhledu_hradu_podle_t__durd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3741309" cy="277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Martina\Desktop\kasperk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2696"/>
            <a:ext cx="3979849" cy="263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Martina\Desktop\kasperk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48" y="3573016"/>
            <a:ext cx="4236807" cy="280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26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Donjonová</a:t>
            </a:r>
            <a:r>
              <a:rPr lang="cs-CZ" dirty="0" smtClean="0"/>
              <a:t> dispozice</a:t>
            </a:r>
            <a:endParaRPr lang="cs-CZ" dirty="0"/>
          </a:p>
        </p:txBody>
      </p:sp>
      <p:pic>
        <p:nvPicPr>
          <p:cNvPr id="1026" name="Picture 2" descr="C:\Users\Martina\Desktop\bez názv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20" y="1340768"/>
            <a:ext cx="3790404" cy="28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tina\Desktop\haun-karlstej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347181"/>
            <a:ext cx="3899923" cy="283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Martina\Desktop\Kaple%20sv_%20Kříže,%20Karlštej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9"/>
          <a:stretch/>
        </p:blipFill>
        <p:spPr bwMode="auto">
          <a:xfrm>
            <a:off x="683568" y="4330872"/>
            <a:ext cx="3012943" cy="227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artina\Desktop\hrad-karlstejn-0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25" y="4301073"/>
            <a:ext cx="3578147" cy="238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669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Dvoupalácová</a:t>
            </a:r>
            <a:r>
              <a:rPr lang="cs-CZ" dirty="0" smtClean="0"/>
              <a:t> dispozice</a:t>
            </a:r>
            <a:endParaRPr lang="cs-CZ" dirty="0"/>
          </a:p>
        </p:txBody>
      </p:sp>
      <p:pic>
        <p:nvPicPr>
          <p:cNvPr id="20482" name="Picture 2" descr="C:\Users\Martina\Desktop\normal_Hmotovka_Dívčí_káme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358"/>
            <a:ext cx="3044020" cy="356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Martina\Desktop\divci-kamen--divci-kame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1"/>
          <a:stretch/>
        </p:blipFill>
        <p:spPr bwMode="auto">
          <a:xfrm>
            <a:off x="3376373" y="1340768"/>
            <a:ext cx="5715000" cy="301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Martina\Desktop\13891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00302"/>
            <a:ext cx="3003376" cy="225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49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8" name="Picture 4" descr="C:\Users\Martina\Desktop\v26717_zricenina-hradu-koz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32856"/>
            <a:ext cx="45365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:\Users\Martina\Desktop\kozli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85" y="1772816"/>
            <a:ext cx="3312368" cy="385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4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Bezvěžový</a:t>
            </a:r>
            <a:r>
              <a:rPr lang="cs-CZ" dirty="0" smtClean="0"/>
              <a:t> typ</a:t>
            </a:r>
            <a:endParaRPr lang="cs-CZ" dirty="0"/>
          </a:p>
        </p:txBody>
      </p:sp>
      <p:pic>
        <p:nvPicPr>
          <p:cNvPr id="22530" name="Picture 2" descr="C:\Users\Martina\Desktop\krakovec_l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0"/>
          <a:stretch/>
        </p:blipFill>
        <p:spPr bwMode="auto">
          <a:xfrm>
            <a:off x="202531" y="1844824"/>
            <a:ext cx="518795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Martina\Desktop\TOM1a0856_krakovec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20688"/>
            <a:ext cx="314733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Martina\Desktop\Krakovec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284984"/>
            <a:ext cx="2816121" cy="280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13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Plášťová hradba</a:t>
            </a:r>
            <a:endParaRPr lang="cs-CZ" dirty="0"/>
          </a:p>
        </p:txBody>
      </p:sp>
      <p:pic>
        <p:nvPicPr>
          <p:cNvPr id="23554" name="Picture 2" descr="C:\Users\Martina\Desktop\Poresin_podle_T_Durdik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r="3078" b="6549"/>
          <a:stretch/>
        </p:blipFill>
        <p:spPr bwMode="auto">
          <a:xfrm>
            <a:off x="4675356" y="4005064"/>
            <a:ext cx="3297677" cy="2489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Martina\Desktop\img_3727_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92696"/>
            <a:ext cx="4224470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Martina\Desktop\full_1a1682_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3823172" cy="509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28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Vodní hrady</a:t>
            </a:r>
            <a:endParaRPr lang="cs-CZ" dirty="0"/>
          </a:p>
        </p:txBody>
      </p:sp>
      <p:pic>
        <p:nvPicPr>
          <p:cNvPr id="24578" name="Picture 2" descr="C:\Users\Martina\Desktop\img0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961" y="548680"/>
            <a:ext cx="5060391" cy="268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Martina\Desktop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99" y="2852936"/>
            <a:ext cx="4516024" cy="350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Martina\Desktop\Ĺ vihov-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081" y="3486404"/>
            <a:ext cx="3561605" cy="267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89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Lovecké hrady</a:t>
            </a:r>
            <a:endParaRPr lang="cs-CZ" dirty="0"/>
          </a:p>
        </p:txBody>
      </p:sp>
      <p:pic>
        <p:nvPicPr>
          <p:cNvPr id="25603" name="Picture 3" descr="C:\Users\Martina\Desktop\rostej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5" y="1414463"/>
            <a:ext cx="3432249" cy="458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Martina\Desktop\Hrad_Rostej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03207"/>
            <a:ext cx="4159611" cy="311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4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Hrady skalní</a:t>
            </a:r>
            <a:endParaRPr lang="cs-CZ" dirty="0"/>
          </a:p>
        </p:txBody>
      </p:sp>
      <p:pic>
        <p:nvPicPr>
          <p:cNvPr id="26626" name="Picture 2" descr="C:\Users\Martina\Desktop\Hrad_Sloup_v_Čechách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5763555" cy="384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Martina\Desktop\sloup_le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6"/>
          <a:stretch/>
        </p:blipFill>
        <p:spPr bwMode="auto">
          <a:xfrm>
            <a:off x="4075113" y="501650"/>
            <a:ext cx="4572000" cy="310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15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JL</a:t>
            </a:r>
            <a:endParaRPr lang="cs-CZ" dirty="0"/>
          </a:p>
        </p:txBody>
      </p:sp>
      <p:pic>
        <p:nvPicPr>
          <p:cNvPr id="27650" name="Picture 2" descr="C:\Users\Martina\Desktop\477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87066"/>
            <a:ext cx="3661693" cy="330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Martina\Desktop\IMG_3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80980"/>
            <a:ext cx="4334972" cy="288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Martina\Desktop\00001714c_00ad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5475"/>
            <a:ext cx="3946447" cy="295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11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C:\Users\Martina\Desktop\kourim-svatovojtess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987000" cy="317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Martina\Desktop\kourim-hradiste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20888"/>
            <a:ext cx="4245793" cy="282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52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Martina\Desktop\1000x1000-1314188212-pise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608181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tina\Desktop\Písek-hrad+muzeum-dvů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894" y="692696"/>
            <a:ext cx="3315528" cy="248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tina\Desktop\19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49228"/>
            <a:ext cx="3559945" cy="260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Martina\Desktop\1303964891_0000100030002000100020001000100050001004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68"/>
          <a:stretch/>
        </p:blipFill>
        <p:spPr bwMode="auto">
          <a:xfrm>
            <a:off x="4010684" y="3658270"/>
            <a:ext cx="5133316" cy="319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84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C:\Users\Martina\Desktop\bez názv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182" y="2708920"/>
            <a:ext cx="451831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artina\Desktop\bez názv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442218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8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C:\Users\Martina\Desktop\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0"/>
          <a:stretch/>
        </p:blipFill>
        <p:spPr bwMode="auto">
          <a:xfrm>
            <a:off x="20771" y="476672"/>
            <a:ext cx="3722315" cy="251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artina\Desktop\full_625a94_f_normalFile4-img_62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69967"/>
            <a:ext cx="5544616" cy="370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Martina\Desktop\7282312116_5121c4509d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2760"/>
            <a:ext cx="4914364" cy="252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048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Martina\Desktop\konopiste-heber-litografie-18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9"/>
          <a:stretch/>
        </p:blipFill>
        <p:spPr bwMode="auto">
          <a:xfrm>
            <a:off x="611560" y="775964"/>
            <a:ext cx="786755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Martina\Desktop\bez názv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5009807" cy="33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artina\Desktop\k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84984"/>
            <a:ext cx="465297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36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 descr="C:\Users\Martina\Desktop\imagesIC3M9GB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01785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tina\Desktop\Konopiste%20podle%20D%20Menclove,%20T%20Durdika,%20P%20Chotebor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r="2937" b="6702"/>
          <a:stretch/>
        </p:blipFill>
        <p:spPr bwMode="auto">
          <a:xfrm>
            <a:off x="3923928" y="1787940"/>
            <a:ext cx="4893013" cy="328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tina\Desktop\hr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4" y="3429000"/>
            <a:ext cx="3528926" cy="312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89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Martina\Desktop\imagesVUUJOTZ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7"/>
          <a:stretch/>
        </p:blipFill>
        <p:spPr bwMode="auto">
          <a:xfrm>
            <a:off x="29067" y="116632"/>
            <a:ext cx="4182894" cy="287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Martina\Desktop\Kost-letecky-pohle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40346"/>
            <a:ext cx="3622080" cy="27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artina\Desktop\images8NL9UOU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21587"/>
            <a:ext cx="4752528" cy="336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60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 descr="C:\Users\Martina\Desktop\12cs_bi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" t="5108" r="4242" b="15105"/>
          <a:stretch/>
        </p:blipFill>
        <p:spPr bwMode="auto">
          <a:xfrm>
            <a:off x="245357" y="188640"/>
            <a:ext cx="5048656" cy="389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rtina\Desktop\t_ender_bezdez_18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07912"/>
            <a:ext cx="4394477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artina\Desktop\1832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21088"/>
            <a:ext cx="3096344" cy="236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92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53251" name="Picture 2" descr="C:\Documents and Settings\Martina Veselá\Plocha\2011-04 (IV)\scan000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908050"/>
            <a:ext cx="6769100" cy="5275263"/>
          </a:xfrm>
          <a:noFill/>
        </p:spPr>
      </p:pic>
    </p:spTree>
    <p:extLst>
      <p:ext uri="{BB962C8B-B14F-4D97-AF65-F5344CB8AC3E}">
        <p14:creationId xmlns:p14="http://schemas.microsoft.com/office/powerpoint/2010/main" val="159360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54275" name="Picture 2" descr="C:\Documents and Settings\Martina Veselá\Plocha\2011-04 (IV)\scan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7"/>
          <a:stretch>
            <a:fillRect/>
          </a:stretch>
        </p:blipFill>
        <p:spPr>
          <a:xfrm>
            <a:off x="1331913" y="1052513"/>
            <a:ext cx="6219825" cy="4679950"/>
          </a:xfrm>
          <a:noFill/>
        </p:spPr>
      </p:pic>
      <p:sp>
        <p:nvSpPr>
          <p:cNvPr id="54276" name="TextovéPole 4"/>
          <p:cNvSpPr txBox="1">
            <a:spLocks noChangeArrowheads="1"/>
          </p:cNvSpPr>
          <p:nvPr/>
        </p:nvSpPr>
        <p:spPr bwMode="auto">
          <a:xfrm>
            <a:off x="1403350" y="5805488"/>
            <a:ext cx="26638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1400"/>
              <a:t>UPČ</a:t>
            </a:r>
          </a:p>
        </p:txBody>
      </p:sp>
    </p:spTree>
    <p:extLst>
      <p:ext uri="{BB962C8B-B14F-4D97-AF65-F5344CB8AC3E}">
        <p14:creationId xmlns:p14="http://schemas.microsoft.com/office/powerpoint/2010/main" val="2712371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C:\Users\Martina\Desktop\full_4211fa_66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77" y="3601924"/>
            <a:ext cx="4608512" cy="325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Martina\Desktop\01-cesky-les-primda-zricenina-nejstarsi-kamenny-hrad-romansky-mesto-okres-tach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" y="16141"/>
            <a:ext cx="5292080" cy="352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artina\Desktop\obraz7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4"/>
            <a:ext cx="2962275" cy="42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43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55299" name="Picture 2" descr="C:\Documents and Settings\Martina Veselá\Plocha\2011-04 (IV)\scan0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052513"/>
            <a:ext cx="6386513" cy="4505325"/>
          </a:xfrm>
          <a:noFill/>
        </p:spPr>
      </p:pic>
    </p:spTree>
    <p:extLst>
      <p:ext uri="{BB962C8B-B14F-4D97-AF65-F5344CB8AC3E}">
        <p14:creationId xmlns:p14="http://schemas.microsoft.com/office/powerpoint/2010/main" val="4135914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56323" name="Picture 3" descr="C:\Documents and Settings\Martina Veselá\Plocha\Grant KÚ foto\ČERVENÁ ŘEČICE\Červená Řečice zámek\PA1066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34088" cy="4525963"/>
          </a:xfrm>
          <a:noFill/>
        </p:spPr>
      </p:pic>
      <p:pic>
        <p:nvPicPr>
          <p:cNvPr id="56324" name="Picture 4" descr="C:\Documents and Settings\Martina Veselá\Plocha\Grant KÚ foto\ČERVENÁ ŘEČICE\Červená Řečice zámek\PA1066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733925"/>
            <a:ext cx="15938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5" descr="C:\Documents and Settings\Martina Veselá\Plocha\Grant KÚ foto\ČERVENÁ ŘEČICE\Červená Řečice zámek\PA1066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196975"/>
            <a:ext cx="15938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6" descr="C:\Documents and Settings\Martina Veselá\Plocha\Grant KÚ foto\ČERVENÁ ŘEČICE\Červená Řečice zámek\PA1066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4005263"/>
            <a:ext cx="212407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7" descr="C:\Documents and Settings\Martina Veselá\Plocha\Grant KÚ foto\ČERVENÁ ŘEČICE\Červená Řečice zámek\PA10662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013325"/>
            <a:ext cx="2124075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8" name="Picture 8" descr="C:\Documents and Settings\Martina Veselá\Plocha\Grant KÚ foto\ČERVENÁ ŘEČICE\Červená Řečice zámek\PA1066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33925"/>
            <a:ext cx="159385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31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dirty="0" smtClean="0"/>
          </a:p>
        </p:txBody>
      </p:sp>
      <p:sp>
        <p:nvSpPr>
          <p:cNvPr id="5734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57348" name="Picture 2" descr="E:\Ohrožené památky\Červená Řečice -zámek (3-2977)\PC1027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672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3" descr="E:\Ohrožené památky\Červená Řečice -zámek (3-2977)\PC1027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3106738"/>
            <a:ext cx="5000625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 descr="C:\Documents and Settings\Martina Veselá\Plocha\Grant KÚ foto\ČERVENÁ ŘEČICE\Červená Řečice zámek\PA10663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6338"/>
            <a:ext cx="316865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1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60419" name="Picture 2" descr="C:\Documents and Settings\Martina Veselá\Plocha\ČERVENÁ ŘEČICE\Č. Řečice foto\Č. Řečice arch. foto\obrázek000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33375"/>
            <a:ext cx="4465638" cy="3209925"/>
          </a:xfrm>
          <a:noFill/>
        </p:spPr>
      </p:pic>
      <p:pic>
        <p:nvPicPr>
          <p:cNvPr id="60420" name="Picture 3" descr="C:\Documents and Settings\Martina Veselá\Plocha\ČERVENÁ ŘEČICE\Č. Řečice foto\Č. Řečice arch. foto\obrázek00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2874962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4" descr="C:\Documents and Settings\Martina Veselá\Plocha\ČERVENÁ ŘEČICE\Č. Řečice foto\Č. Řečice arch. foto\obrázek00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70313"/>
            <a:ext cx="4346575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5" descr="C:\Documents and Settings\Martina Veselá\Plocha\ČERVENÁ ŘEČICE\Č. Řečice foto\Č. Řečice arch. foto\obrázek00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310063"/>
            <a:ext cx="3602037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94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smtClean="0"/>
          </a:p>
        </p:txBody>
      </p:sp>
      <p:pic>
        <p:nvPicPr>
          <p:cNvPr id="64515" name="Picture 2" descr="D:\Červená Řečice\P81004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49275"/>
            <a:ext cx="4105275" cy="547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2" descr="D:\Červená Řečice\únor 2006\2202200611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620713"/>
            <a:ext cx="4127500" cy="3095625"/>
          </a:xfrm>
          <a:noFill/>
        </p:spPr>
      </p:pic>
      <p:pic>
        <p:nvPicPr>
          <p:cNvPr id="64517" name="Picture 5" descr="C:\Documents and Settings\Martina Veselá\Plocha\Grant KÚ foto\ČERVENÁ ŘEČICE\Červená Řečice zámek\v 2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860800"/>
            <a:ext cx="208915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17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758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67588" name="Picture 2" descr="C:\Documents and Settings\Martina Veselá\Plocha\Č. Řečice - zámek 5.2012\SZ bašta - střecha na V straně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55600"/>
            <a:ext cx="4044950" cy="27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3" descr="C:\Documents and Settings\Martina Veselá\Plocha\Č. Řečice - zámek 5.2012\SZ bašta - IV. podlaží - 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7350"/>
            <a:ext cx="3887788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4" descr="C:\Documents and Settings\Martina Veselá\Plocha\Č. Řečice - zámek 5.2012\SZ bašta - IV. podlaží - 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213100"/>
            <a:ext cx="39798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5" descr="C:\Documents and Settings\Martina Veselá\Plocha\Č. Řečice - zámek 5.2012\přístavek mezi JZ baštou a sýpko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13100"/>
            <a:ext cx="3887788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5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861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68612" name="Picture 2" descr="C:\Documents and Settings\Martina Veselá\Plocha\Č. Řečice - zámek 5.2012\JZ bašta -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3540125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3" descr="C:\Documents and Settings\Martina Veselá\Plocha\Č. Řečice - zámek 5.2012\JZ bašta - 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49275"/>
            <a:ext cx="3671888" cy="548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4" descr="C:\Documents and Settings\Martina Veselá\Plocha\Č. Řečice - zámek 5.2012\schodiště do sklepa JZ bašta - 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13100"/>
            <a:ext cx="408781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56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C:\Users\Martina\Desktop\imagesR5B6AZ2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1852"/>
            <a:ext cx="432883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Martina\Desktop\images3BEK13M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930" y="1882902"/>
            <a:ext cx="4737070" cy="284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45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C:\Users\Martina\Desktop\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4518449" cy="338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Martina\Desktop\06-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3" b="19382"/>
          <a:stretch/>
        </p:blipFill>
        <p:spPr bwMode="auto">
          <a:xfrm>
            <a:off x="5508105" y="241793"/>
            <a:ext cx="2664296" cy="297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Martina\Desktop\Roupov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13" y="3356992"/>
            <a:ext cx="253267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Martina\Desktop\Roupov%201615%20podle%20J%20Willenberg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62"/>
          <a:stretch/>
        </p:blipFill>
        <p:spPr bwMode="auto">
          <a:xfrm>
            <a:off x="578185" y="4109803"/>
            <a:ext cx="3721101" cy="236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9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3" name="Picture 3" descr="C:\Users\Martina\Desktop\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7" t="29437" r="-135417" b="-29437"/>
          <a:stretch/>
        </p:blipFill>
        <p:spPr bwMode="auto">
          <a:xfrm>
            <a:off x="3491880" y="3429000"/>
            <a:ext cx="473392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Martina\Desktop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9176"/>
            <a:ext cx="5503910" cy="37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Martina\Desktop\6cs_big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578" y="2780928"/>
            <a:ext cx="5111687" cy="366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95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1" name="Picture 3" descr="C:\Users\Martina\Desktop\primda_le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2"/>
          <a:stretch/>
        </p:blipFill>
        <p:spPr bwMode="auto">
          <a:xfrm>
            <a:off x="4211960" y="188640"/>
            <a:ext cx="4572000" cy="306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Martina\Desktop\primda_19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635375"/>
            <a:ext cx="4988148" cy="296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Martina\Desktop\100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44623"/>
            <a:ext cx="2905968" cy="40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19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C:\Users\Martina\Desktop\1304609783_cs_hluboka-nvlt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" y="0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Martina\Desktop\Hlubok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864" y="3477723"/>
            <a:ext cx="5650136" cy="339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3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C:\Users\Martina\Desktop\bez názv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33" y="567582"/>
            <a:ext cx="4032447" cy="197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Martina\Desktop\10518--resizecrop-c800x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05" y="3126562"/>
            <a:ext cx="4215904" cy="316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Martina\Desktop\chebhrad-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248472" cy="31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42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C:\Users\Martina\Desktop\0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2269"/>
            <a:ext cx="3872429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Martina\Desktop\chebkaple-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717030"/>
            <a:ext cx="3654657" cy="274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Martina\Desktop\Cheb_hrad_horní_kaple_DSCN14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8640"/>
            <a:ext cx="2520280" cy="33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Martina\Desktop\000021b83_32111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85" y="3589348"/>
            <a:ext cx="1991330" cy="299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48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C:\Users\Martina\Desktop\1200px-Prazsky_hrad_karluv_most_panora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101"/>
            <a:ext cx="8863867" cy="180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Martina\Desktop\cesko-prazsky-hra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348880"/>
            <a:ext cx="5479343" cy="365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38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ír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Papí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í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188</TotalTime>
  <Words>41</Words>
  <Application>Microsoft Office PowerPoint</Application>
  <PresentationFormat>Předvádění na obrazovce (4:3)</PresentationFormat>
  <Paragraphs>17</Paragraphs>
  <Slides>60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1" baseType="lpstr">
      <vt:lpstr>Papír</vt:lpstr>
      <vt:lpstr>H R A D 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Hrady přechodného typu</vt:lpstr>
      <vt:lpstr>Hrady s obvodovou zástavbou</vt:lpstr>
      <vt:lpstr>Prezentace aplikace PowerPoint</vt:lpstr>
      <vt:lpstr>Hrady typu francouzský kastel</vt:lpstr>
      <vt:lpstr>Prezentace aplikace PowerPoint</vt:lpstr>
      <vt:lpstr>Bergfritový typ</vt:lpstr>
      <vt:lpstr>Rozvinutý bergfrit</vt:lpstr>
      <vt:lpstr>Prezentace aplikace PowerPoint</vt:lpstr>
      <vt:lpstr>Bloková dispozice</vt:lpstr>
      <vt:lpstr>Donjonová dispozice</vt:lpstr>
      <vt:lpstr>Dvoupalácová dispozice</vt:lpstr>
      <vt:lpstr>Prezentace aplikace PowerPoint</vt:lpstr>
      <vt:lpstr>Bezvěžový typ</vt:lpstr>
      <vt:lpstr>Plášťová hradba</vt:lpstr>
      <vt:lpstr>Vodní hrady</vt:lpstr>
      <vt:lpstr>Lovecké hrady</vt:lpstr>
      <vt:lpstr>Hrady skalní</vt:lpstr>
      <vt:lpstr>JL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Martina</dc:creator>
  <cp:lastModifiedBy>Martina</cp:lastModifiedBy>
  <cp:revision>18</cp:revision>
  <dcterms:created xsi:type="dcterms:W3CDTF">2014-01-17T08:42:04Z</dcterms:created>
  <dcterms:modified xsi:type="dcterms:W3CDTF">2014-01-17T12:33:51Z</dcterms:modified>
</cp:coreProperties>
</file>