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57" r:id="rId4"/>
    <p:sldId id="30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303" r:id="rId16"/>
    <p:sldId id="268" r:id="rId17"/>
    <p:sldId id="269" r:id="rId18"/>
    <p:sldId id="270" r:id="rId19"/>
    <p:sldId id="271" r:id="rId20"/>
    <p:sldId id="272" r:id="rId21"/>
    <p:sldId id="273" r:id="rId22"/>
    <p:sldId id="276" r:id="rId23"/>
    <p:sldId id="277" r:id="rId24"/>
    <p:sldId id="274" r:id="rId25"/>
    <p:sldId id="275" r:id="rId26"/>
    <p:sldId id="306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304" r:id="rId35"/>
    <p:sldId id="288" r:id="rId36"/>
    <p:sldId id="27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5" r:id="rId50"/>
    <p:sldId id="280" r:id="rId5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karolinum.cz/casopis/orbis-scholae/rocnik-9/cislo-3/rok-2015/clanek-2607" TargetMode="External"/><Relationship Id="rId1" Type="http://schemas.openxmlformats.org/officeDocument/2006/relationships/hyperlink" Target="https://karolinum.cz/casopis/orbis-scholae/rocnik-9/cislo-3/rok-2015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karolinum.cz/casopis/orbis-scholae/rocnik-9/cislo-3/rok-2015/clanek-2607" TargetMode="External"/><Relationship Id="rId1" Type="http://schemas.openxmlformats.org/officeDocument/2006/relationships/hyperlink" Target="https://karolinum.cz/casopis/orbis-scholae/rocnik-9/cislo-3/rok-2015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58217C-1D4A-4E60-9C3F-4692E87B91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D77D057-C5AB-4DD9-92C0-ACCF8B1F5830}">
      <dgm:prSet/>
      <dgm:spPr/>
      <dgm:t>
        <a:bodyPr/>
        <a:lstStyle/>
        <a:p>
          <a:r>
            <a:rPr lang="cs-CZ"/>
            <a:t>Studie ukazuje několik velmi podstatných zjištění pro výuku literatury a práci s textem na gymnáziu i střední škole obecně. </a:t>
          </a:r>
          <a:endParaRPr lang="en-US"/>
        </a:p>
      </dgm:t>
    </dgm:pt>
    <dgm:pt modelId="{24339801-E701-42EA-8D1B-6ACE15E70FA1}" type="parTrans" cxnId="{09734BAA-0BA1-403D-B8D6-ABE920642A5B}">
      <dgm:prSet/>
      <dgm:spPr/>
      <dgm:t>
        <a:bodyPr/>
        <a:lstStyle/>
        <a:p>
          <a:endParaRPr lang="en-US"/>
        </a:p>
      </dgm:t>
    </dgm:pt>
    <dgm:pt modelId="{7E9509E3-FB97-49A1-871B-F750566C6C81}" type="sibTrans" cxnId="{09734BAA-0BA1-403D-B8D6-ABE920642A5B}">
      <dgm:prSet/>
      <dgm:spPr/>
      <dgm:t>
        <a:bodyPr/>
        <a:lstStyle/>
        <a:p>
          <a:endParaRPr lang="en-US"/>
        </a:p>
      </dgm:t>
    </dgm:pt>
    <dgm:pt modelId="{9D8AB44E-790A-4F4A-832F-C725F4599C31}">
      <dgm:prSet/>
      <dgm:spPr/>
      <dgm:t>
        <a:bodyPr/>
        <a:lstStyle/>
        <a:p>
          <a:r>
            <a:rPr lang="cs-CZ"/>
            <a:t>Hlavní problém podle autorky spočívá v tom, že žáci se ve škole často učí </a:t>
          </a:r>
          <a:r>
            <a:rPr lang="cs-CZ" b="1"/>
            <a:t>o literatuře</a:t>
          </a:r>
          <a:r>
            <a:rPr lang="cs-CZ"/>
            <a:t>, ale mnohem méně skutečně </a:t>
          </a:r>
          <a:r>
            <a:rPr lang="cs-CZ" b="1"/>
            <a:t>pracují s literárními texty</a:t>
          </a:r>
          <a:r>
            <a:rPr lang="cs-CZ"/>
            <a:t>.</a:t>
          </a:r>
          <a:endParaRPr lang="en-US"/>
        </a:p>
      </dgm:t>
    </dgm:pt>
    <dgm:pt modelId="{85196F81-DC0A-468E-B7B4-C20349916897}" type="parTrans" cxnId="{4FDFB01B-D323-4307-BF26-5E4C77A9E2FD}">
      <dgm:prSet/>
      <dgm:spPr/>
      <dgm:t>
        <a:bodyPr/>
        <a:lstStyle/>
        <a:p>
          <a:endParaRPr lang="en-US"/>
        </a:p>
      </dgm:t>
    </dgm:pt>
    <dgm:pt modelId="{F05D60A9-2C1F-4924-97C4-31FE107B1BCC}" type="sibTrans" cxnId="{4FDFB01B-D323-4307-BF26-5E4C77A9E2FD}">
      <dgm:prSet/>
      <dgm:spPr/>
      <dgm:t>
        <a:bodyPr/>
        <a:lstStyle/>
        <a:p>
          <a:endParaRPr lang="en-US"/>
        </a:p>
      </dgm:t>
    </dgm:pt>
    <dgm:pt modelId="{E008B5E1-15A6-4CF9-A81C-27AB784DA3E9}">
      <dgm:prSet/>
      <dgm:spPr/>
      <dgm:t>
        <a:bodyPr/>
        <a:lstStyle/>
        <a:p>
          <a:r>
            <a:rPr lang="nl-NL" b="1">
              <a:hlinkClick xmlns:r="http://schemas.openxmlformats.org/officeDocument/2006/relationships" r:id="rId1"/>
            </a:rPr>
            <a:t>ORBIS SCHOLAE, Vol 9 No 3 (2015)</a:t>
          </a:r>
          <a:r>
            <a:rPr lang="nl-NL" b="1"/>
            <a:t>, 87–109</a:t>
          </a:r>
          <a:endParaRPr lang="en-US"/>
        </a:p>
      </dgm:t>
    </dgm:pt>
    <dgm:pt modelId="{13B780D3-654B-42B2-BF4B-3506D15183D1}" type="parTrans" cxnId="{A57F0358-2D8F-4E2B-81E1-92DB1E36F4F0}">
      <dgm:prSet/>
      <dgm:spPr/>
      <dgm:t>
        <a:bodyPr/>
        <a:lstStyle/>
        <a:p>
          <a:endParaRPr lang="en-US"/>
        </a:p>
      </dgm:t>
    </dgm:pt>
    <dgm:pt modelId="{2008CF12-8BD4-4AA2-A99E-DE10B079C063}" type="sibTrans" cxnId="{A57F0358-2D8F-4E2B-81E1-92DB1E36F4F0}">
      <dgm:prSet/>
      <dgm:spPr/>
      <dgm:t>
        <a:bodyPr/>
        <a:lstStyle/>
        <a:p>
          <a:endParaRPr lang="en-US"/>
        </a:p>
      </dgm:t>
    </dgm:pt>
    <dgm:pt modelId="{1B01D736-FE9A-4202-BC2C-21A0B425C4EF}">
      <dgm:prSet/>
      <dgm:spPr/>
      <dgm:t>
        <a:bodyPr/>
        <a:lstStyle/>
        <a:p>
          <a:r>
            <a:rPr lang="cs-CZ"/>
            <a:t>Dostupné z WWW: </a:t>
          </a:r>
          <a:r>
            <a:rPr lang="cs-CZ">
              <a:hlinkClick xmlns:r="http://schemas.openxmlformats.org/officeDocument/2006/relationships" r:id="rId2"/>
            </a:rPr>
            <a:t>https://karolinum.cz/casopis/orbis-scholae/rocnik-9/cislo-3/rok-2015/clanek-2607</a:t>
          </a:r>
          <a:r>
            <a:rPr lang="cs-CZ"/>
            <a:t> </a:t>
          </a:r>
          <a:endParaRPr lang="en-US"/>
        </a:p>
      </dgm:t>
    </dgm:pt>
    <dgm:pt modelId="{FA38312E-BB2A-4125-A63C-BB2E3354937B}" type="parTrans" cxnId="{1DDD39B9-0393-4E57-AC00-89276C8D67FF}">
      <dgm:prSet/>
      <dgm:spPr/>
      <dgm:t>
        <a:bodyPr/>
        <a:lstStyle/>
        <a:p>
          <a:endParaRPr lang="en-US"/>
        </a:p>
      </dgm:t>
    </dgm:pt>
    <dgm:pt modelId="{01114D41-334E-4264-89F1-D1AA547F6A87}" type="sibTrans" cxnId="{1DDD39B9-0393-4E57-AC00-89276C8D67FF}">
      <dgm:prSet/>
      <dgm:spPr/>
      <dgm:t>
        <a:bodyPr/>
        <a:lstStyle/>
        <a:p>
          <a:endParaRPr lang="en-US"/>
        </a:p>
      </dgm:t>
    </dgm:pt>
    <dgm:pt modelId="{2FC66CCE-C045-4418-BB5E-759D2E94BF5C}" type="pres">
      <dgm:prSet presAssocID="{1858217C-1D4A-4E60-9C3F-4692E87B918D}" presName="linear" presStyleCnt="0">
        <dgm:presLayoutVars>
          <dgm:animLvl val="lvl"/>
          <dgm:resizeHandles val="exact"/>
        </dgm:presLayoutVars>
      </dgm:prSet>
      <dgm:spPr/>
    </dgm:pt>
    <dgm:pt modelId="{5209582C-27AA-4164-90B0-15A22FCC6F81}" type="pres">
      <dgm:prSet presAssocID="{8D77D057-C5AB-4DD9-92C0-ACCF8B1F583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E138129-95DC-41E5-980B-570E8B0E4B56}" type="pres">
      <dgm:prSet presAssocID="{7E9509E3-FB97-49A1-871B-F750566C6C81}" presName="spacer" presStyleCnt="0"/>
      <dgm:spPr/>
    </dgm:pt>
    <dgm:pt modelId="{F8EDF8ED-A10F-412C-AE9E-A1BD24399DDE}" type="pres">
      <dgm:prSet presAssocID="{9D8AB44E-790A-4F4A-832F-C725F4599C3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C70EC26-F057-4D34-9D64-2CBD21DF97C1}" type="pres">
      <dgm:prSet presAssocID="{9D8AB44E-790A-4F4A-832F-C725F4599C31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FDFB01B-D323-4307-BF26-5E4C77A9E2FD}" srcId="{1858217C-1D4A-4E60-9C3F-4692E87B918D}" destId="{9D8AB44E-790A-4F4A-832F-C725F4599C31}" srcOrd="1" destOrd="0" parTransId="{85196F81-DC0A-468E-B7B4-C20349916897}" sibTransId="{F05D60A9-2C1F-4924-97C4-31FE107B1BCC}"/>
    <dgm:cxn modelId="{2E646548-7499-49A5-9E89-47B84CCE5561}" type="presOf" srcId="{1858217C-1D4A-4E60-9C3F-4692E87B918D}" destId="{2FC66CCE-C045-4418-BB5E-759D2E94BF5C}" srcOrd="0" destOrd="0" presId="urn:microsoft.com/office/officeart/2005/8/layout/vList2"/>
    <dgm:cxn modelId="{A57F0358-2D8F-4E2B-81E1-92DB1E36F4F0}" srcId="{9D8AB44E-790A-4F4A-832F-C725F4599C31}" destId="{E008B5E1-15A6-4CF9-A81C-27AB784DA3E9}" srcOrd="0" destOrd="0" parTransId="{13B780D3-654B-42B2-BF4B-3506D15183D1}" sibTransId="{2008CF12-8BD4-4AA2-A99E-DE10B079C063}"/>
    <dgm:cxn modelId="{86D449A9-CD9E-448D-925A-F4B1869CB11D}" type="presOf" srcId="{8D77D057-C5AB-4DD9-92C0-ACCF8B1F5830}" destId="{5209582C-27AA-4164-90B0-15A22FCC6F81}" srcOrd="0" destOrd="0" presId="urn:microsoft.com/office/officeart/2005/8/layout/vList2"/>
    <dgm:cxn modelId="{09734BAA-0BA1-403D-B8D6-ABE920642A5B}" srcId="{1858217C-1D4A-4E60-9C3F-4692E87B918D}" destId="{8D77D057-C5AB-4DD9-92C0-ACCF8B1F5830}" srcOrd="0" destOrd="0" parTransId="{24339801-E701-42EA-8D1B-6ACE15E70FA1}" sibTransId="{7E9509E3-FB97-49A1-871B-F750566C6C81}"/>
    <dgm:cxn modelId="{1DDD39B9-0393-4E57-AC00-89276C8D67FF}" srcId="{9D8AB44E-790A-4F4A-832F-C725F4599C31}" destId="{1B01D736-FE9A-4202-BC2C-21A0B425C4EF}" srcOrd="1" destOrd="0" parTransId="{FA38312E-BB2A-4125-A63C-BB2E3354937B}" sibTransId="{01114D41-334E-4264-89F1-D1AA547F6A87}"/>
    <dgm:cxn modelId="{33E514C5-F559-46F3-B1B4-8864158D97EE}" type="presOf" srcId="{E008B5E1-15A6-4CF9-A81C-27AB784DA3E9}" destId="{DC70EC26-F057-4D34-9D64-2CBD21DF97C1}" srcOrd="0" destOrd="0" presId="urn:microsoft.com/office/officeart/2005/8/layout/vList2"/>
    <dgm:cxn modelId="{6FB903F0-72ED-4642-BECC-61894067CBBC}" type="presOf" srcId="{1B01D736-FE9A-4202-BC2C-21A0B425C4EF}" destId="{DC70EC26-F057-4D34-9D64-2CBD21DF97C1}" srcOrd="0" destOrd="1" presId="urn:microsoft.com/office/officeart/2005/8/layout/vList2"/>
    <dgm:cxn modelId="{B06726F7-3FF0-4E9B-83ED-3EE8514F673F}" type="presOf" srcId="{9D8AB44E-790A-4F4A-832F-C725F4599C31}" destId="{F8EDF8ED-A10F-412C-AE9E-A1BD24399DDE}" srcOrd="0" destOrd="0" presId="urn:microsoft.com/office/officeart/2005/8/layout/vList2"/>
    <dgm:cxn modelId="{28FBF214-81EF-48BF-A0D6-344E0FA13636}" type="presParOf" srcId="{2FC66CCE-C045-4418-BB5E-759D2E94BF5C}" destId="{5209582C-27AA-4164-90B0-15A22FCC6F81}" srcOrd="0" destOrd="0" presId="urn:microsoft.com/office/officeart/2005/8/layout/vList2"/>
    <dgm:cxn modelId="{3ABF560C-7BD4-456B-971B-38125ABEF899}" type="presParOf" srcId="{2FC66CCE-C045-4418-BB5E-759D2E94BF5C}" destId="{5E138129-95DC-41E5-980B-570E8B0E4B56}" srcOrd="1" destOrd="0" presId="urn:microsoft.com/office/officeart/2005/8/layout/vList2"/>
    <dgm:cxn modelId="{76C8FFF9-C671-46C1-B05A-7FA06C3A2B44}" type="presParOf" srcId="{2FC66CCE-C045-4418-BB5E-759D2E94BF5C}" destId="{F8EDF8ED-A10F-412C-AE9E-A1BD24399DDE}" srcOrd="2" destOrd="0" presId="urn:microsoft.com/office/officeart/2005/8/layout/vList2"/>
    <dgm:cxn modelId="{A05776CA-ED8D-4A15-9586-4BD179C67714}" type="presParOf" srcId="{2FC66CCE-C045-4418-BB5E-759D2E94BF5C}" destId="{DC70EC26-F057-4D34-9D64-2CBD21DF97C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094956-363C-4A4B-B595-0C9A834DB8DA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DBD2DE9-DCA1-457F-9227-244B0F1A98AF}">
      <dgm:prSet/>
      <dgm:spPr/>
      <dgm:t>
        <a:bodyPr/>
        <a:lstStyle/>
        <a:p>
          <a:r>
            <a:rPr lang="cs-CZ"/>
            <a:t>Hrdina reaguje na častou kritiku školní literární výuky:</a:t>
          </a:r>
          <a:endParaRPr lang="en-US"/>
        </a:p>
      </dgm:t>
    </dgm:pt>
    <dgm:pt modelId="{5B984C4D-9029-4F26-B15D-5A6458C6B874}" type="parTrans" cxnId="{E427FCAF-3593-4562-A3D1-ADE7888EF620}">
      <dgm:prSet/>
      <dgm:spPr/>
      <dgm:t>
        <a:bodyPr/>
        <a:lstStyle/>
        <a:p>
          <a:endParaRPr lang="en-US"/>
        </a:p>
      </dgm:t>
    </dgm:pt>
    <dgm:pt modelId="{2D7E303E-F4AA-4E3E-9022-15F0C451B67E}" type="sibTrans" cxnId="{E427FCAF-3593-4562-A3D1-ADE7888EF620}">
      <dgm:prSet/>
      <dgm:spPr/>
      <dgm:t>
        <a:bodyPr/>
        <a:lstStyle/>
        <a:p>
          <a:endParaRPr lang="en-US"/>
        </a:p>
      </dgm:t>
    </dgm:pt>
    <dgm:pt modelId="{0FAD8126-7B0E-4EE0-A918-DB2A9608B3CB}">
      <dgm:prSet/>
      <dgm:spPr/>
      <dgm:t>
        <a:bodyPr/>
        <a:lstStyle/>
        <a:p>
          <a:r>
            <a:rPr lang="cs-CZ"/>
            <a:t>„k čemu jsou lumírovci?“ </a:t>
          </a:r>
          <a:endParaRPr lang="en-US"/>
        </a:p>
      </dgm:t>
    </dgm:pt>
    <dgm:pt modelId="{B3E94049-F4D9-4630-87A1-D48789E76206}" type="parTrans" cxnId="{4A87A276-F49F-4F41-AB7D-1BD3630DFB2D}">
      <dgm:prSet/>
      <dgm:spPr/>
      <dgm:t>
        <a:bodyPr/>
        <a:lstStyle/>
        <a:p>
          <a:endParaRPr lang="en-US"/>
        </a:p>
      </dgm:t>
    </dgm:pt>
    <dgm:pt modelId="{749814E4-26C5-4FFE-8F8E-63DD8B35D368}" type="sibTrans" cxnId="{4A87A276-F49F-4F41-AB7D-1BD3630DFB2D}">
      <dgm:prSet/>
      <dgm:spPr/>
      <dgm:t>
        <a:bodyPr/>
        <a:lstStyle/>
        <a:p>
          <a:endParaRPr lang="en-US"/>
        </a:p>
      </dgm:t>
    </dgm:pt>
    <dgm:pt modelId="{6325560C-5C8C-4B40-917B-1D8DFD7F3F4F}">
      <dgm:prSet/>
      <dgm:spPr/>
      <dgm:t>
        <a:bodyPr/>
        <a:lstStyle/>
        <a:p>
          <a:r>
            <a:rPr lang="cs-CZ"/>
            <a:t>„proč se učit literární směry?“ </a:t>
          </a:r>
          <a:endParaRPr lang="en-US"/>
        </a:p>
      </dgm:t>
    </dgm:pt>
    <dgm:pt modelId="{7CF3FF93-0FE9-48F7-A6D6-06799679C027}" type="parTrans" cxnId="{BFF47A07-103C-42A2-A666-A6D07D7A8B9D}">
      <dgm:prSet/>
      <dgm:spPr/>
      <dgm:t>
        <a:bodyPr/>
        <a:lstStyle/>
        <a:p>
          <a:endParaRPr lang="en-US"/>
        </a:p>
      </dgm:t>
    </dgm:pt>
    <dgm:pt modelId="{0DEA8774-84E3-40C7-ABE4-8A61F466F843}" type="sibTrans" cxnId="{BFF47A07-103C-42A2-A666-A6D07D7A8B9D}">
      <dgm:prSet/>
      <dgm:spPr/>
      <dgm:t>
        <a:bodyPr/>
        <a:lstStyle/>
        <a:p>
          <a:endParaRPr lang="en-US"/>
        </a:p>
      </dgm:t>
    </dgm:pt>
    <dgm:pt modelId="{895BAD96-12C4-4AF0-8879-DCAE580A6666}">
      <dgm:prSet/>
      <dgm:spPr/>
      <dgm:t>
        <a:bodyPr/>
        <a:lstStyle/>
        <a:p>
          <a:r>
            <a:rPr lang="cs-CZ" dirty="0"/>
            <a:t>Jeho odpověď  zní:</a:t>
          </a:r>
          <a:endParaRPr lang="en-US" dirty="0"/>
        </a:p>
      </dgm:t>
    </dgm:pt>
    <dgm:pt modelId="{A65AA7AF-2809-4684-BBF7-0C8F3A2606F4}" type="parTrans" cxnId="{592D4FC9-E7C5-471C-A117-251B04C636D9}">
      <dgm:prSet/>
      <dgm:spPr/>
      <dgm:t>
        <a:bodyPr/>
        <a:lstStyle/>
        <a:p>
          <a:endParaRPr lang="en-US"/>
        </a:p>
      </dgm:t>
    </dgm:pt>
    <dgm:pt modelId="{FAC972D5-8102-46EA-9FD8-FAC26598B900}" type="sibTrans" cxnId="{592D4FC9-E7C5-471C-A117-251B04C636D9}">
      <dgm:prSet/>
      <dgm:spPr/>
      <dgm:t>
        <a:bodyPr/>
        <a:lstStyle/>
        <a:p>
          <a:endParaRPr lang="en-US"/>
        </a:p>
      </dgm:t>
    </dgm:pt>
    <dgm:pt modelId="{7D4BF9C5-45A8-43CB-AFB5-21210A212EA0}">
      <dgm:prSet/>
      <dgm:spPr/>
      <dgm:t>
        <a:bodyPr/>
        <a:lstStyle/>
        <a:p>
          <a:r>
            <a:rPr lang="cs-CZ" dirty="0"/>
            <a:t>„pojmy nerušme, ale učme je jinak“</a:t>
          </a:r>
          <a:endParaRPr lang="en-US" dirty="0"/>
        </a:p>
      </dgm:t>
    </dgm:pt>
    <dgm:pt modelId="{50FF2767-493C-4E15-886A-4806E8732B16}" type="parTrans" cxnId="{9898F1B6-7193-491D-B534-8DCC1F63C097}">
      <dgm:prSet/>
      <dgm:spPr/>
      <dgm:t>
        <a:bodyPr/>
        <a:lstStyle/>
        <a:p>
          <a:endParaRPr lang="en-US"/>
        </a:p>
      </dgm:t>
    </dgm:pt>
    <dgm:pt modelId="{CD8DB45C-9B87-43D5-A717-233FD163353F}" type="sibTrans" cxnId="{9898F1B6-7193-491D-B534-8DCC1F63C097}">
      <dgm:prSet/>
      <dgm:spPr/>
      <dgm:t>
        <a:bodyPr/>
        <a:lstStyle/>
        <a:p>
          <a:endParaRPr lang="en-US"/>
        </a:p>
      </dgm:t>
    </dgm:pt>
    <dgm:pt modelId="{EF9B358E-8951-4946-A345-69AC06F71F0A}">
      <dgm:prSet/>
      <dgm:spPr/>
      <dgm:t>
        <a:bodyPr/>
        <a:lstStyle/>
        <a:p>
          <a:r>
            <a:rPr lang="cs-CZ"/>
            <a:t>Termíny podle něj nejsou samy o sobě problém —</a:t>
          </a:r>
          <a:br>
            <a:rPr lang="cs-CZ"/>
          </a:br>
          <a:r>
            <a:rPr lang="cs-CZ"/>
            <a:t>problém je jejich mechanické memorování bez vztahu:</a:t>
          </a:r>
          <a:endParaRPr lang="en-US"/>
        </a:p>
      </dgm:t>
    </dgm:pt>
    <dgm:pt modelId="{CAD51A6C-9FFA-4243-A89F-82A17F6DB7DC}" type="parTrans" cxnId="{CB7EE4DC-3D91-4A47-9897-D08626941ED7}">
      <dgm:prSet/>
      <dgm:spPr/>
      <dgm:t>
        <a:bodyPr/>
        <a:lstStyle/>
        <a:p>
          <a:endParaRPr lang="en-US"/>
        </a:p>
      </dgm:t>
    </dgm:pt>
    <dgm:pt modelId="{255E6D08-E939-4A61-BD17-ED38E206DFEE}" type="sibTrans" cxnId="{CB7EE4DC-3D91-4A47-9897-D08626941ED7}">
      <dgm:prSet/>
      <dgm:spPr/>
      <dgm:t>
        <a:bodyPr/>
        <a:lstStyle/>
        <a:p>
          <a:endParaRPr lang="en-US"/>
        </a:p>
      </dgm:t>
    </dgm:pt>
    <dgm:pt modelId="{193FAB48-5C6E-402A-BDDE-4D852528B2C9}">
      <dgm:prSet/>
      <dgm:spPr/>
      <dgm:t>
        <a:bodyPr/>
        <a:lstStyle/>
        <a:p>
          <a:r>
            <a:rPr lang="cs-CZ"/>
            <a:t>k textům, </a:t>
          </a:r>
          <a:endParaRPr lang="en-US"/>
        </a:p>
      </dgm:t>
    </dgm:pt>
    <dgm:pt modelId="{0068A6A4-CB43-419B-8EBF-84202CF42BC1}" type="parTrans" cxnId="{6260E1EC-1A44-4C1E-B1F6-4B66906711B7}">
      <dgm:prSet/>
      <dgm:spPr/>
      <dgm:t>
        <a:bodyPr/>
        <a:lstStyle/>
        <a:p>
          <a:endParaRPr lang="en-US"/>
        </a:p>
      </dgm:t>
    </dgm:pt>
    <dgm:pt modelId="{E43ED19B-46FF-4D3B-9647-C25CF02E98FD}" type="sibTrans" cxnId="{6260E1EC-1A44-4C1E-B1F6-4B66906711B7}">
      <dgm:prSet/>
      <dgm:spPr/>
      <dgm:t>
        <a:bodyPr/>
        <a:lstStyle/>
        <a:p>
          <a:endParaRPr lang="en-US"/>
        </a:p>
      </dgm:t>
    </dgm:pt>
    <dgm:pt modelId="{D4A2C38E-7BD2-44F6-A410-2DAE1F2F3BD6}">
      <dgm:prSet/>
      <dgm:spPr/>
      <dgm:t>
        <a:bodyPr/>
        <a:lstStyle/>
        <a:p>
          <a:r>
            <a:rPr lang="cs-CZ"/>
            <a:t>k významům, </a:t>
          </a:r>
          <a:endParaRPr lang="en-US"/>
        </a:p>
      </dgm:t>
    </dgm:pt>
    <dgm:pt modelId="{12DEC426-F4F8-471C-B462-E808F64BA9A7}" type="parTrans" cxnId="{1A971447-5C5F-458C-A89A-4705910FB8E3}">
      <dgm:prSet/>
      <dgm:spPr/>
      <dgm:t>
        <a:bodyPr/>
        <a:lstStyle/>
        <a:p>
          <a:endParaRPr lang="en-US"/>
        </a:p>
      </dgm:t>
    </dgm:pt>
    <dgm:pt modelId="{45D569D5-3E5B-479F-AE15-77A0478B8D22}" type="sibTrans" cxnId="{1A971447-5C5F-458C-A89A-4705910FB8E3}">
      <dgm:prSet/>
      <dgm:spPr/>
      <dgm:t>
        <a:bodyPr/>
        <a:lstStyle/>
        <a:p>
          <a:endParaRPr lang="en-US"/>
        </a:p>
      </dgm:t>
    </dgm:pt>
    <dgm:pt modelId="{79E98620-A33F-418D-9F27-75B170EFD3EB}">
      <dgm:prSet/>
      <dgm:spPr/>
      <dgm:t>
        <a:bodyPr/>
        <a:lstStyle/>
        <a:p>
          <a:r>
            <a:rPr lang="cs-CZ"/>
            <a:t>ke kultuře, </a:t>
          </a:r>
          <a:endParaRPr lang="en-US"/>
        </a:p>
      </dgm:t>
    </dgm:pt>
    <dgm:pt modelId="{8A30D7DE-ECCE-4D20-95CE-4FA7701861D8}" type="parTrans" cxnId="{C3AE05EB-F4B6-4B23-952D-CC3ED201CA91}">
      <dgm:prSet/>
      <dgm:spPr/>
      <dgm:t>
        <a:bodyPr/>
        <a:lstStyle/>
        <a:p>
          <a:endParaRPr lang="en-US"/>
        </a:p>
      </dgm:t>
    </dgm:pt>
    <dgm:pt modelId="{E9DF7C5C-B27B-401C-8308-05073A334988}" type="sibTrans" cxnId="{C3AE05EB-F4B6-4B23-952D-CC3ED201CA91}">
      <dgm:prSet/>
      <dgm:spPr/>
      <dgm:t>
        <a:bodyPr/>
        <a:lstStyle/>
        <a:p>
          <a:endParaRPr lang="en-US"/>
        </a:p>
      </dgm:t>
    </dgm:pt>
    <dgm:pt modelId="{894D4E4F-6452-4319-A339-710877C9A5AB}">
      <dgm:prSet/>
      <dgm:spPr/>
      <dgm:t>
        <a:bodyPr/>
        <a:lstStyle/>
        <a:p>
          <a:r>
            <a:rPr lang="cs-CZ"/>
            <a:t>k historickému myšlení.</a:t>
          </a:r>
          <a:endParaRPr lang="en-US"/>
        </a:p>
      </dgm:t>
    </dgm:pt>
    <dgm:pt modelId="{2D1D2D6C-8121-4F33-8DC7-1C5F96458665}" type="parTrans" cxnId="{834B07A9-53F2-41AB-8702-69177759CF8E}">
      <dgm:prSet/>
      <dgm:spPr/>
      <dgm:t>
        <a:bodyPr/>
        <a:lstStyle/>
        <a:p>
          <a:endParaRPr lang="en-US"/>
        </a:p>
      </dgm:t>
    </dgm:pt>
    <dgm:pt modelId="{4DD63BEC-436E-4FD0-A9C3-0DA03AFCE98B}" type="sibTrans" cxnId="{834B07A9-53F2-41AB-8702-69177759CF8E}">
      <dgm:prSet/>
      <dgm:spPr/>
      <dgm:t>
        <a:bodyPr/>
        <a:lstStyle/>
        <a:p>
          <a:endParaRPr lang="en-US"/>
        </a:p>
      </dgm:t>
    </dgm:pt>
    <dgm:pt modelId="{49A8906E-BFBA-4AEB-BCDE-E76418EF4E3C}" type="pres">
      <dgm:prSet presAssocID="{E2094956-363C-4A4B-B595-0C9A834DB8DA}" presName="linear" presStyleCnt="0">
        <dgm:presLayoutVars>
          <dgm:animLvl val="lvl"/>
          <dgm:resizeHandles val="exact"/>
        </dgm:presLayoutVars>
      </dgm:prSet>
      <dgm:spPr/>
    </dgm:pt>
    <dgm:pt modelId="{9CBD1B70-ACE5-4D46-B682-4F7EAE0FD9B9}" type="pres">
      <dgm:prSet presAssocID="{BDBD2DE9-DCA1-457F-9227-244B0F1A98A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F702F7A-5A63-4853-B866-6C9F77CE7B2B}" type="pres">
      <dgm:prSet presAssocID="{BDBD2DE9-DCA1-457F-9227-244B0F1A98AF}" presName="childText" presStyleLbl="revTx" presStyleIdx="0" presStyleCnt="3">
        <dgm:presLayoutVars>
          <dgm:bulletEnabled val="1"/>
        </dgm:presLayoutVars>
      </dgm:prSet>
      <dgm:spPr/>
    </dgm:pt>
    <dgm:pt modelId="{3F267192-8414-4432-8BE1-26D8101C04C3}" type="pres">
      <dgm:prSet presAssocID="{895BAD96-12C4-4AF0-8879-DCAE580A666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FE4A39B-6827-45D6-8580-1B4EBA8F3E41}" type="pres">
      <dgm:prSet presAssocID="{895BAD96-12C4-4AF0-8879-DCAE580A6666}" presName="childText" presStyleLbl="revTx" presStyleIdx="1" presStyleCnt="3">
        <dgm:presLayoutVars>
          <dgm:bulletEnabled val="1"/>
        </dgm:presLayoutVars>
      </dgm:prSet>
      <dgm:spPr/>
    </dgm:pt>
    <dgm:pt modelId="{394DACA8-8727-4024-83D2-A1FEBC0A722E}" type="pres">
      <dgm:prSet presAssocID="{EF9B358E-8951-4946-A345-69AC06F71F0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8C6774C-56FF-4324-9472-CD055DCF4654}" type="pres">
      <dgm:prSet presAssocID="{EF9B358E-8951-4946-A345-69AC06F71F0A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BFF47A07-103C-42A2-A666-A6D07D7A8B9D}" srcId="{BDBD2DE9-DCA1-457F-9227-244B0F1A98AF}" destId="{6325560C-5C8C-4B40-917B-1D8DFD7F3F4F}" srcOrd="1" destOrd="0" parTransId="{7CF3FF93-0FE9-48F7-A6D6-06799679C027}" sibTransId="{0DEA8774-84E3-40C7-ABE4-8A61F466F843}"/>
    <dgm:cxn modelId="{42F07A0C-D104-46A7-8E75-181C2D6E2BA9}" type="presOf" srcId="{6325560C-5C8C-4B40-917B-1D8DFD7F3F4F}" destId="{8F702F7A-5A63-4853-B866-6C9F77CE7B2B}" srcOrd="0" destOrd="1" presId="urn:microsoft.com/office/officeart/2005/8/layout/vList2"/>
    <dgm:cxn modelId="{7D26220E-ABBD-4F21-9C45-BA51894B4917}" type="presOf" srcId="{193FAB48-5C6E-402A-BDDE-4D852528B2C9}" destId="{E8C6774C-56FF-4324-9472-CD055DCF4654}" srcOrd="0" destOrd="0" presId="urn:microsoft.com/office/officeart/2005/8/layout/vList2"/>
    <dgm:cxn modelId="{CAA2363D-3B98-467E-8F3B-8D681088D240}" type="presOf" srcId="{D4A2C38E-7BD2-44F6-A410-2DAE1F2F3BD6}" destId="{E8C6774C-56FF-4324-9472-CD055DCF4654}" srcOrd="0" destOrd="1" presId="urn:microsoft.com/office/officeart/2005/8/layout/vList2"/>
    <dgm:cxn modelId="{1A971447-5C5F-458C-A89A-4705910FB8E3}" srcId="{EF9B358E-8951-4946-A345-69AC06F71F0A}" destId="{D4A2C38E-7BD2-44F6-A410-2DAE1F2F3BD6}" srcOrd="1" destOrd="0" parTransId="{12DEC426-F4F8-471C-B462-E808F64BA9A7}" sibTransId="{45D569D5-3E5B-479F-AE15-77A0478B8D22}"/>
    <dgm:cxn modelId="{84F0D66B-6A93-44F8-B4C0-7492E62C5108}" type="presOf" srcId="{EF9B358E-8951-4946-A345-69AC06F71F0A}" destId="{394DACA8-8727-4024-83D2-A1FEBC0A722E}" srcOrd="0" destOrd="0" presId="urn:microsoft.com/office/officeart/2005/8/layout/vList2"/>
    <dgm:cxn modelId="{4A87A276-F49F-4F41-AB7D-1BD3630DFB2D}" srcId="{BDBD2DE9-DCA1-457F-9227-244B0F1A98AF}" destId="{0FAD8126-7B0E-4EE0-A918-DB2A9608B3CB}" srcOrd="0" destOrd="0" parTransId="{B3E94049-F4D9-4630-87A1-D48789E76206}" sibTransId="{749814E4-26C5-4FFE-8F8E-63DD8B35D368}"/>
    <dgm:cxn modelId="{B8B8A377-0A6E-4FBF-A385-0DD29B2D43A2}" type="presOf" srcId="{895BAD96-12C4-4AF0-8879-DCAE580A6666}" destId="{3F267192-8414-4432-8BE1-26D8101C04C3}" srcOrd="0" destOrd="0" presId="urn:microsoft.com/office/officeart/2005/8/layout/vList2"/>
    <dgm:cxn modelId="{DC00B281-DB28-4DAF-BDF0-35096035FE35}" type="presOf" srcId="{BDBD2DE9-DCA1-457F-9227-244B0F1A98AF}" destId="{9CBD1B70-ACE5-4D46-B682-4F7EAE0FD9B9}" srcOrd="0" destOrd="0" presId="urn:microsoft.com/office/officeart/2005/8/layout/vList2"/>
    <dgm:cxn modelId="{49386897-F615-48BB-AF86-B6DA9B8F1867}" type="presOf" srcId="{894D4E4F-6452-4319-A339-710877C9A5AB}" destId="{E8C6774C-56FF-4324-9472-CD055DCF4654}" srcOrd="0" destOrd="3" presId="urn:microsoft.com/office/officeart/2005/8/layout/vList2"/>
    <dgm:cxn modelId="{834B07A9-53F2-41AB-8702-69177759CF8E}" srcId="{EF9B358E-8951-4946-A345-69AC06F71F0A}" destId="{894D4E4F-6452-4319-A339-710877C9A5AB}" srcOrd="3" destOrd="0" parTransId="{2D1D2D6C-8121-4F33-8DC7-1C5F96458665}" sibTransId="{4DD63BEC-436E-4FD0-A9C3-0DA03AFCE98B}"/>
    <dgm:cxn modelId="{E427FCAF-3593-4562-A3D1-ADE7888EF620}" srcId="{E2094956-363C-4A4B-B595-0C9A834DB8DA}" destId="{BDBD2DE9-DCA1-457F-9227-244B0F1A98AF}" srcOrd="0" destOrd="0" parTransId="{5B984C4D-9029-4F26-B15D-5A6458C6B874}" sibTransId="{2D7E303E-F4AA-4E3E-9022-15F0C451B67E}"/>
    <dgm:cxn modelId="{8D29D2B1-3B10-4F89-892C-55A2CF3C4DCF}" type="presOf" srcId="{0FAD8126-7B0E-4EE0-A918-DB2A9608B3CB}" destId="{8F702F7A-5A63-4853-B866-6C9F77CE7B2B}" srcOrd="0" destOrd="0" presId="urn:microsoft.com/office/officeart/2005/8/layout/vList2"/>
    <dgm:cxn modelId="{9898F1B6-7193-491D-B534-8DCC1F63C097}" srcId="{895BAD96-12C4-4AF0-8879-DCAE580A6666}" destId="{7D4BF9C5-45A8-43CB-AFB5-21210A212EA0}" srcOrd="0" destOrd="0" parTransId="{50FF2767-493C-4E15-886A-4806E8732B16}" sibTransId="{CD8DB45C-9B87-43D5-A717-233FD163353F}"/>
    <dgm:cxn modelId="{592D4FC9-E7C5-471C-A117-251B04C636D9}" srcId="{E2094956-363C-4A4B-B595-0C9A834DB8DA}" destId="{895BAD96-12C4-4AF0-8879-DCAE580A6666}" srcOrd="1" destOrd="0" parTransId="{A65AA7AF-2809-4684-BBF7-0C8F3A2606F4}" sibTransId="{FAC972D5-8102-46EA-9FD8-FAC26598B900}"/>
    <dgm:cxn modelId="{E3C30DD4-601F-42A2-BE7A-963F293A4298}" type="presOf" srcId="{79E98620-A33F-418D-9F27-75B170EFD3EB}" destId="{E8C6774C-56FF-4324-9472-CD055DCF4654}" srcOrd="0" destOrd="2" presId="urn:microsoft.com/office/officeart/2005/8/layout/vList2"/>
    <dgm:cxn modelId="{CB7EE4DC-3D91-4A47-9897-D08626941ED7}" srcId="{E2094956-363C-4A4B-B595-0C9A834DB8DA}" destId="{EF9B358E-8951-4946-A345-69AC06F71F0A}" srcOrd="2" destOrd="0" parTransId="{CAD51A6C-9FFA-4243-A89F-82A17F6DB7DC}" sibTransId="{255E6D08-E939-4A61-BD17-ED38E206DFEE}"/>
    <dgm:cxn modelId="{C3AE05EB-F4B6-4B23-952D-CC3ED201CA91}" srcId="{EF9B358E-8951-4946-A345-69AC06F71F0A}" destId="{79E98620-A33F-418D-9F27-75B170EFD3EB}" srcOrd="2" destOrd="0" parTransId="{8A30D7DE-ECCE-4D20-95CE-4FA7701861D8}" sibTransId="{E9DF7C5C-B27B-401C-8308-05073A334988}"/>
    <dgm:cxn modelId="{3041E7EB-6186-4E98-914F-686F90805BD9}" type="presOf" srcId="{7D4BF9C5-45A8-43CB-AFB5-21210A212EA0}" destId="{2FE4A39B-6827-45D6-8580-1B4EBA8F3E41}" srcOrd="0" destOrd="0" presId="urn:microsoft.com/office/officeart/2005/8/layout/vList2"/>
    <dgm:cxn modelId="{6260E1EC-1A44-4C1E-B1F6-4B66906711B7}" srcId="{EF9B358E-8951-4946-A345-69AC06F71F0A}" destId="{193FAB48-5C6E-402A-BDDE-4D852528B2C9}" srcOrd="0" destOrd="0" parTransId="{0068A6A4-CB43-419B-8EBF-84202CF42BC1}" sibTransId="{E43ED19B-46FF-4D3B-9647-C25CF02E98FD}"/>
    <dgm:cxn modelId="{2759F3EC-E5BE-4B41-9944-7631487ED777}" type="presOf" srcId="{E2094956-363C-4A4B-B595-0C9A834DB8DA}" destId="{49A8906E-BFBA-4AEB-BCDE-E76418EF4E3C}" srcOrd="0" destOrd="0" presId="urn:microsoft.com/office/officeart/2005/8/layout/vList2"/>
    <dgm:cxn modelId="{674EA55F-6FD3-497B-B173-04833F645012}" type="presParOf" srcId="{49A8906E-BFBA-4AEB-BCDE-E76418EF4E3C}" destId="{9CBD1B70-ACE5-4D46-B682-4F7EAE0FD9B9}" srcOrd="0" destOrd="0" presId="urn:microsoft.com/office/officeart/2005/8/layout/vList2"/>
    <dgm:cxn modelId="{B601B526-6AD2-4868-9C11-A190EAD609A0}" type="presParOf" srcId="{49A8906E-BFBA-4AEB-BCDE-E76418EF4E3C}" destId="{8F702F7A-5A63-4853-B866-6C9F77CE7B2B}" srcOrd="1" destOrd="0" presId="urn:microsoft.com/office/officeart/2005/8/layout/vList2"/>
    <dgm:cxn modelId="{11344DA6-FD55-47F1-8BB7-FF7680A14FDF}" type="presParOf" srcId="{49A8906E-BFBA-4AEB-BCDE-E76418EF4E3C}" destId="{3F267192-8414-4432-8BE1-26D8101C04C3}" srcOrd="2" destOrd="0" presId="urn:microsoft.com/office/officeart/2005/8/layout/vList2"/>
    <dgm:cxn modelId="{DE71B2E5-684C-4FC2-9810-1DC471B75CBA}" type="presParOf" srcId="{49A8906E-BFBA-4AEB-BCDE-E76418EF4E3C}" destId="{2FE4A39B-6827-45D6-8580-1B4EBA8F3E41}" srcOrd="3" destOrd="0" presId="urn:microsoft.com/office/officeart/2005/8/layout/vList2"/>
    <dgm:cxn modelId="{C5A17487-2134-48E8-890B-5269ADDC39A0}" type="presParOf" srcId="{49A8906E-BFBA-4AEB-BCDE-E76418EF4E3C}" destId="{394DACA8-8727-4024-83D2-A1FEBC0A722E}" srcOrd="4" destOrd="0" presId="urn:microsoft.com/office/officeart/2005/8/layout/vList2"/>
    <dgm:cxn modelId="{013CA63F-EE01-43EF-84F9-A77EF41661D2}" type="presParOf" srcId="{49A8906E-BFBA-4AEB-BCDE-E76418EF4E3C}" destId="{E8C6774C-56FF-4324-9472-CD055DCF465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20A28A-3143-4A10-8213-14E902D290BE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86800C0-5B91-4827-94B3-CA65FED30DBF}">
      <dgm:prSet/>
      <dgm:spPr/>
      <dgm:t>
        <a:bodyPr/>
        <a:lstStyle/>
        <a:p>
          <a:r>
            <a:rPr lang="cs-CZ"/>
            <a:t>Studie implicitně kritizuje školní praxi, kde se:</a:t>
          </a:r>
          <a:endParaRPr lang="en-US"/>
        </a:p>
      </dgm:t>
    </dgm:pt>
    <dgm:pt modelId="{D07D2A09-EEE8-4CC0-9A2A-CDEEF38C0E59}" type="parTrans" cxnId="{7B2C24D3-3FAE-4C6B-96B2-18BDD1CBDA67}">
      <dgm:prSet/>
      <dgm:spPr/>
      <dgm:t>
        <a:bodyPr/>
        <a:lstStyle/>
        <a:p>
          <a:endParaRPr lang="en-US"/>
        </a:p>
      </dgm:t>
    </dgm:pt>
    <dgm:pt modelId="{E1277FBA-4CBC-497A-9F88-5756F0E08EFC}" type="sibTrans" cxnId="{7B2C24D3-3FAE-4C6B-96B2-18BDD1CBDA67}">
      <dgm:prSet/>
      <dgm:spPr/>
      <dgm:t>
        <a:bodyPr/>
        <a:lstStyle/>
        <a:p>
          <a:endParaRPr lang="en-US"/>
        </a:p>
      </dgm:t>
    </dgm:pt>
    <dgm:pt modelId="{1EABB6C0-25D8-4A93-8720-532CA282143A}">
      <dgm:prSet/>
      <dgm:spPr/>
      <dgm:t>
        <a:bodyPr/>
        <a:lstStyle/>
        <a:p>
          <a:r>
            <a:rPr lang="cs-CZ"/>
            <a:t>vypisují znaky směrů, </a:t>
          </a:r>
          <a:endParaRPr lang="en-US"/>
        </a:p>
      </dgm:t>
    </dgm:pt>
    <dgm:pt modelId="{0B99DCE7-8521-4428-93BA-A2910E81E0E9}" type="parTrans" cxnId="{1C3908B4-7145-4494-B65F-8F8C0D95B483}">
      <dgm:prSet/>
      <dgm:spPr/>
      <dgm:t>
        <a:bodyPr/>
        <a:lstStyle/>
        <a:p>
          <a:endParaRPr lang="en-US"/>
        </a:p>
      </dgm:t>
    </dgm:pt>
    <dgm:pt modelId="{23E725C0-850F-46F0-A583-AB1AA8661F31}" type="sibTrans" cxnId="{1C3908B4-7145-4494-B65F-8F8C0D95B483}">
      <dgm:prSet/>
      <dgm:spPr/>
      <dgm:t>
        <a:bodyPr/>
        <a:lstStyle/>
        <a:p>
          <a:endParaRPr lang="en-US"/>
        </a:p>
      </dgm:t>
    </dgm:pt>
    <dgm:pt modelId="{3C24BF6D-21B8-4EC0-A891-906E5B640051}">
      <dgm:prSet/>
      <dgm:spPr/>
      <dgm:t>
        <a:bodyPr/>
        <a:lstStyle/>
        <a:p>
          <a:r>
            <a:rPr lang="cs-CZ"/>
            <a:t>memorují generace, </a:t>
          </a:r>
          <a:endParaRPr lang="en-US"/>
        </a:p>
      </dgm:t>
    </dgm:pt>
    <dgm:pt modelId="{C7670B1B-36A6-4E76-A059-92634E63DA93}" type="parTrans" cxnId="{E70FBF2C-4FE6-45C2-890B-467D8163608C}">
      <dgm:prSet/>
      <dgm:spPr/>
      <dgm:t>
        <a:bodyPr/>
        <a:lstStyle/>
        <a:p>
          <a:endParaRPr lang="en-US"/>
        </a:p>
      </dgm:t>
    </dgm:pt>
    <dgm:pt modelId="{A33D97F7-7533-42C0-A439-A85F2C6F12A9}" type="sibTrans" cxnId="{E70FBF2C-4FE6-45C2-890B-467D8163608C}">
      <dgm:prSet/>
      <dgm:spPr/>
      <dgm:t>
        <a:bodyPr/>
        <a:lstStyle/>
        <a:p>
          <a:endParaRPr lang="en-US"/>
        </a:p>
      </dgm:t>
    </dgm:pt>
    <dgm:pt modelId="{F58E0B61-9EC6-40E3-A81A-31346788235A}">
      <dgm:prSet/>
      <dgm:spPr/>
      <dgm:t>
        <a:bodyPr/>
        <a:lstStyle/>
        <a:p>
          <a:r>
            <a:rPr lang="cs-CZ"/>
            <a:t>přiřazují autoři. </a:t>
          </a:r>
          <a:endParaRPr lang="en-US"/>
        </a:p>
      </dgm:t>
    </dgm:pt>
    <dgm:pt modelId="{F5314F3F-F020-4D38-9C7C-20382BCCDEE4}" type="parTrans" cxnId="{19863FCB-2C39-444E-9FCF-E0257A7DECD4}">
      <dgm:prSet/>
      <dgm:spPr/>
      <dgm:t>
        <a:bodyPr/>
        <a:lstStyle/>
        <a:p>
          <a:endParaRPr lang="en-US"/>
        </a:p>
      </dgm:t>
    </dgm:pt>
    <dgm:pt modelId="{A10664A0-8CB1-42DD-A85A-9D13A194E7A2}" type="sibTrans" cxnId="{19863FCB-2C39-444E-9FCF-E0257A7DECD4}">
      <dgm:prSet/>
      <dgm:spPr/>
      <dgm:t>
        <a:bodyPr/>
        <a:lstStyle/>
        <a:p>
          <a:endParaRPr lang="en-US"/>
        </a:p>
      </dgm:t>
    </dgm:pt>
    <dgm:pt modelId="{E1D715B2-75FD-41A5-AC24-312D4342DB42}">
      <dgm:prSet/>
      <dgm:spPr/>
      <dgm:t>
        <a:bodyPr/>
        <a:lstStyle/>
        <a:p>
          <a:r>
            <a:rPr lang="cs-CZ"/>
            <a:t>Hrdina naopak ukazuje význam:</a:t>
          </a:r>
          <a:endParaRPr lang="en-US"/>
        </a:p>
      </dgm:t>
    </dgm:pt>
    <dgm:pt modelId="{3CF3F7A2-8A87-4C30-93B6-A8D912556376}" type="parTrans" cxnId="{1F47468F-A8AA-48BB-A45C-F6E3E00C3F43}">
      <dgm:prSet/>
      <dgm:spPr/>
      <dgm:t>
        <a:bodyPr/>
        <a:lstStyle/>
        <a:p>
          <a:endParaRPr lang="en-US"/>
        </a:p>
      </dgm:t>
    </dgm:pt>
    <dgm:pt modelId="{07FE5876-C658-4F13-9531-ADFA34C25646}" type="sibTrans" cxnId="{1F47468F-A8AA-48BB-A45C-F6E3E00C3F43}">
      <dgm:prSet/>
      <dgm:spPr/>
      <dgm:t>
        <a:bodyPr/>
        <a:lstStyle/>
        <a:p>
          <a:endParaRPr lang="en-US"/>
        </a:p>
      </dgm:t>
    </dgm:pt>
    <dgm:pt modelId="{5C71FF73-3805-4D0B-9000-482A453C6A89}">
      <dgm:prSet/>
      <dgm:spPr/>
      <dgm:t>
        <a:bodyPr/>
        <a:lstStyle/>
        <a:p>
          <a:r>
            <a:rPr lang="cs-CZ"/>
            <a:t>interpretace konkrétního textu, </a:t>
          </a:r>
          <a:endParaRPr lang="en-US"/>
        </a:p>
      </dgm:t>
    </dgm:pt>
    <dgm:pt modelId="{895D040F-773B-49EF-8746-E8D833C4E1BE}" type="parTrans" cxnId="{E79582FB-EC14-409F-B6DC-D4C0EB61AA3F}">
      <dgm:prSet/>
      <dgm:spPr/>
      <dgm:t>
        <a:bodyPr/>
        <a:lstStyle/>
        <a:p>
          <a:endParaRPr lang="en-US"/>
        </a:p>
      </dgm:t>
    </dgm:pt>
    <dgm:pt modelId="{DD9F3806-EF54-47A1-9F21-84C9517A4665}" type="sibTrans" cxnId="{E79582FB-EC14-409F-B6DC-D4C0EB61AA3F}">
      <dgm:prSet/>
      <dgm:spPr/>
      <dgm:t>
        <a:bodyPr/>
        <a:lstStyle/>
        <a:p>
          <a:endParaRPr lang="en-US"/>
        </a:p>
      </dgm:t>
    </dgm:pt>
    <dgm:pt modelId="{3671FA44-4EF9-4B39-830D-C34E881DF86D}">
      <dgm:prSet/>
      <dgm:spPr/>
      <dgm:t>
        <a:bodyPr/>
        <a:lstStyle/>
        <a:p>
          <a:r>
            <a:rPr lang="cs-CZ"/>
            <a:t>práce s poetikou, </a:t>
          </a:r>
          <a:endParaRPr lang="en-US"/>
        </a:p>
      </dgm:t>
    </dgm:pt>
    <dgm:pt modelId="{3F051D6B-0A60-481A-9203-92A6E77C1427}" type="parTrans" cxnId="{D542C7C1-7A36-4162-8648-5906052DCFEF}">
      <dgm:prSet/>
      <dgm:spPr/>
      <dgm:t>
        <a:bodyPr/>
        <a:lstStyle/>
        <a:p>
          <a:endParaRPr lang="en-US"/>
        </a:p>
      </dgm:t>
    </dgm:pt>
    <dgm:pt modelId="{A6061A08-A126-4C26-AA2B-50D3799AD3E3}" type="sibTrans" cxnId="{D542C7C1-7A36-4162-8648-5906052DCFEF}">
      <dgm:prSet/>
      <dgm:spPr/>
      <dgm:t>
        <a:bodyPr/>
        <a:lstStyle/>
        <a:p>
          <a:endParaRPr lang="en-US"/>
        </a:p>
      </dgm:t>
    </dgm:pt>
    <dgm:pt modelId="{B3A30DD9-2C6A-4E7D-8FFF-83C39481E15C}">
      <dgm:prSet/>
      <dgm:spPr/>
      <dgm:t>
        <a:bodyPr/>
        <a:lstStyle/>
        <a:p>
          <a:r>
            <a:rPr lang="cs-CZ"/>
            <a:t>vztahů mezi různými vrstvami díla. </a:t>
          </a:r>
          <a:endParaRPr lang="en-US"/>
        </a:p>
      </dgm:t>
    </dgm:pt>
    <dgm:pt modelId="{B8CECE96-361C-48C1-AFB7-4777B9512A67}" type="parTrans" cxnId="{4AC043C2-6AA7-490B-BAEC-6C68D0BFA7B6}">
      <dgm:prSet/>
      <dgm:spPr/>
      <dgm:t>
        <a:bodyPr/>
        <a:lstStyle/>
        <a:p>
          <a:endParaRPr lang="en-US"/>
        </a:p>
      </dgm:t>
    </dgm:pt>
    <dgm:pt modelId="{759B0CF0-A9FE-4958-B076-F195A75D5168}" type="sibTrans" cxnId="{4AC043C2-6AA7-490B-BAEC-6C68D0BFA7B6}">
      <dgm:prSet/>
      <dgm:spPr/>
      <dgm:t>
        <a:bodyPr/>
        <a:lstStyle/>
        <a:p>
          <a:endParaRPr lang="en-US"/>
        </a:p>
      </dgm:t>
    </dgm:pt>
    <dgm:pt modelId="{9E750266-F57A-46BE-97C7-64A2F93BBCB9}" type="pres">
      <dgm:prSet presAssocID="{CC20A28A-3143-4A10-8213-14E902D290BE}" presName="linear" presStyleCnt="0">
        <dgm:presLayoutVars>
          <dgm:dir/>
          <dgm:animLvl val="lvl"/>
          <dgm:resizeHandles val="exact"/>
        </dgm:presLayoutVars>
      </dgm:prSet>
      <dgm:spPr/>
    </dgm:pt>
    <dgm:pt modelId="{005B2908-3FDE-4044-871B-EB6DE1F44733}" type="pres">
      <dgm:prSet presAssocID="{C86800C0-5B91-4827-94B3-CA65FED30DBF}" presName="parentLin" presStyleCnt="0"/>
      <dgm:spPr/>
    </dgm:pt>
    <dgm:pt modelId="{BC172178-0864-4900-87D3-4EF75EDE541D}" type="pres">
      <dgm:prSet presAssocID="{C86800C0-5B91-4827-94B3-CA65FED30DBF}" presName="parentLeftMargin" presStyleLbl="node1" presStyleIdx="0" presStyleCnt="2"/>
      <dgm:spPr/>
    </dgm:pt>
    <dgm:pt modelId="{2AADCD4D-9237-4CB4-8D78-D84CFDBB107B}" type="pres">
      <dgm:prSet presAssocID="{C86800C0-5B91-4827-94B3-CA65FED30DB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AE6E115-607C-408C-99C6-74B4024C7F7B}" type="pres">
      <dgm:prSet presAssocID="{C86800C0-5B91-4827-94B3-CA65FED30DBF}" presName="negativeSpace" presStyleCnt="0"/>
      <dgm:spPr/>
    </dgm:pt>
    <dgm:pt modelId="{69CDAE2D-1FE9-4070-A6AC-8B085768ECBA}" type="pres">
      <dgm:prSet presAssocID="{C86800C0-5B91-4827-94B3-CA65FED30DBF}" presName="childText" presStyleLbl="conFgAcc1" presStyleIdx="0" presStyleCnt="2">
        <dgm:presLayoutVars>
          <dgm:bulletEnabled val="1"/>
        </dgm:presLayoutVars>
      </dgm:prSet>
      <dgm:spPr/>
    </dgm:pt>
    <dgm:pt modelId="{BFBD4CD2-2C1F-4934-A9A0-970814BA1A5C}" type="pres">
      <dgm:prSet presAssocID="{E1277FBA-4CBC-497A-9F88-5756F0E08EFC}" presName="spaceBetweenRectangles" presStyleCnt="0"/>
      <dgm:spPr/>
    </dgm:pt>
    <dgm:pt modelId="{1618A12E-7AEE-47B2-9A2F-A002BD9694AA}" type="pres">
      <dgm:prSet presAssocID="{E1D715B2-75FD-41A5-AC24-312D4342DB42}" presName="parentLin" presStyleCnt="0"/>
      <dgm:spPr/>
    </dgm:pt>
    <dgm:pt modelId="{9D821F33-4824-485A-AFEC-D72A144B9FE1}" type="pres">
      <dgm:prSet presAssocID="{E1D715B2-75FD-41A5-AC24-312D4342DB42}" presName="parentLeftMargin" presStyleLbl="node1" presStyleIdx="0" presStyleCnt="2"/>
      <dgm:spPr/>
    </dgm:pt>
    <dgm:pt modelId="{C185A6CC-4D0D-4DB0-A028-0A1FB1E8AFC0}" type="pres">
      <dgm:prSet presAssocID="{E1D715B2-75FD-41A5-AC24-312D4342DB4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8B46B54-86BF-48D9-A77F-108B9018C76D}" type="pres">
      <dgm:prSet presAssocID="{E1D715B2-75FD-41A5-AC24-312D4342DB42}" presName="negativeSpace" presStyleCnt="0"/>
      <dgm:spPr/>
    </dgm:pt>
    <dgm:pt modelId="{B46ADA6E-8B51-431E-A50E-2EC88BBAAB22}" type="pres">
      <dgm:prSet presAssocID="{E1D715B2-75FD-41A5-AC24-312D4342DB4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B3DF704-6304-4DF5-A67E-FBC289101EDB}" type="presOf" srcId="{3C24BF6D-21B8-4EC0-A891-906E5B640051}" destId="{69CDAE2D-1FE9-4070-A6AC-8B085768ECBA}" srcOrd="0" destOrd="1" presId="urn:microsoft.com/office/officeart/2005/8/layout/list1"/>
    <dgm:cxn modelId="{E70FBF2C-4FE6-45C2-890B-467D8163608C}" srcId="{C86800C0-5B91-4827-94B3-CA65FED30DBF}" destId="{3C24BF6D-21B8-4EC0-A891-906E5B640051}" srcOrd="1" destOrd="0" parTransId="{C7670B1B-36A6-4E76-A059-92634E63DA93}" sibTransId="{A33D97F7-7533-42C0-A439-A85F2C6F12A9}"/>
    <dgm:cxn modelId="{548DEF5C-EB25-4317-83A4-C85106987178}" type="presOf" srcId="{F58E0B61-9EC6-40E3-A81A-31346788235A}" destId="{69CDAE2D-1FE9-4070-A6AC-8B085768ECBA}" srcOrd="0" destOrd="2" presId="urn:microsoft.com/office/officeart/2005/8/layout/list1"/>
    <dgm:cxn modelId="{6EC87851-03C0-44EC-9558-AF92FD15DB82}" type="presOf" srcId="{B3A30DD9-2C6A-4E7D-8FFF-83C39481E15C}" destId="{B46ADA6E-8B51-431E-A50E-2EC88BBAAB22}" srcOrd="0" destOrd="2" presId="urn:microsoft.com/office/officeart/2005/8/layout/list1"/>
    <dgm:cxn modelId="{1CD0E274-3657-45F5-93B9-515C5671ED8E}" type="presOf" srcId="{CC20A28A-3143-4A10-8213-14E902D290BE}" destId="{9E750266-F57A-46BE-97C7-64A2F93BBCB9}" srcOrd="0" destOrd="0" presId="urn:microsoft.com/office/officeart/2005/8/layout/list1"/>
    <dgm:cxn modelId="{DB6E4E79-5AA7-4433-B0ED-618BC777E41A}" type="presOf" srcId="{3671FA44-4EF9-4B39-830D-C34E881DF86D}" destId="{B46ADA6E-8B51-431E-A50E-2EC88BBAAB22}" srcOrd="0" destOrd="1" presId="urn:microsoft.com/office/officeart/2005/8/layout/list1"/>
    <dgm:cxn modelId="{8FFD857B-6B91-42B6-B0AB-86F2CBAF6E94}" type="presOf" srcId="{C86800C0-5B91-4827-94B3-CA65FED30DBF}" destId="{BC172178-0864-4900-87D3-4EF75EDE541D}" srcOrd="0" destOrd="0" presId="urn:microsoft.com/office/officeart/2005/8/layout/list1"/>
    <dgm:cxn modelId="{9EFEE67B-D157-44DF-93ED-833D39803FDA}" type="presOf" srcId="{E1D715B2-75FD-41A5-AC24-312D4342DB42}" destId="{C185A6CC-4D0D-4DB0-A028-0A1FB1E8AFC0}" srcOrd="1" destOrd="0" presId="urn:microsoft.com/office/officeart/2005/8/layout/list1"/>
    <dgm:cxn modelId="{9A3E6180-FA71-4711-9938-DE6319FF237A}" type="presOf" srcId="{5C71FF73-3805-4D0B-9000-482A453C6A89}" destId="{B46ADA6E-8B51-431E-A50E-2EC88BBAAB22}" srcOrd="0" destOrd="0" presId="urn:microsoft.com/office/officeart/2005/8/layout/list1"/>
    <dgm:cxn modelId="{1F47468F-A8AA-48BB-A45C-F6E3E00C3F43}" srcId="{CC20A28A-3143-4A10-8213-14E902D290BE}" destId="{E1D715B2-75FD-41A5-AC24-312D4342DB42}" srcOrd="1" destOrd="0" parTransId="{3CF3F7A2-8A87-4C30-93B6-A8D912556376}" sibTransId="{07FE5876-C658-4F13-9531-ADFA34C25646}"/>
    <dgm:cxn modelId="{AA90F895-A332-42E8-A514-225A68365454}" type="presOf" srcId="{1EABB6C0-25D8-4A93-8720-532CA282143A}" destId="{69CDAE2D-1FE9-4070-A6AC-8B085768ECBA}" srcOrd="0" destOrd="0" presId="urn:microsoft.com/office/officeart/2005/8/layout/list1"/>
    <dgm:cxn modelId="{1C3908B4-7145-4494-B65F-8F8C0D95B483}" srcId="{C86800C0-5B91-4827-94B3-CA65FED30DBF}" destId="{1EABB6C0-25D8-4A93-8720-532CA282143A}" srcOrd="0" destOrd="0" parTransId="{0B99DCE7-8521-4428-93BA-A2910E81E0E9}" sibTransId="{23E725C0-850F-46F0-A583-AB1AA8661F31}"/>
    <dgm:cxn modelId="{D542C7C1-7A36-4162-8648-5906052DCFEF}" srcId="{E1D715B2-75FD-41A5-AC24-312D4342DB42}" destId="{3671FA44-4EF9-4B39-830D-C34E881DF86D}" srcOrd="1" destOrd="0" parTransId="{3F051D6B-0A60-481A-9203-92A6E77C1427}" sibTransId="{A6061A08-A126-4C26-AA2B-50D3799AD3E3}"/>
    <dgm:cxn modelId="{4AC043C2-6AA7-490B-BAEC-6C68D0BFA7B6}" srcId="{E1D715B2-75FD-41A5-AC24-312D4342DB42}" destId="{B3A30DD9-2C6A-4E7D-8FFF-83C39481E15C}" srcOrd="2" destOrd="0" parTransId="{B8CECE96-361C-48C1-AFB7-4777B9512A67}" sibTransId="{759B0CF0-A9FE-4958-B076-F195A75D5168}"/>
    <dgm:cxn modelId="{59D1C4C8-DAB8-4A86-A8CB-26F55A67D5CA}" type="presOf" srcId="{C86800C0-5B91-4827-94B3-CA65FED30DBF}" destId="{2AADCD4D-9237-4CB4-8D78-D84CFDBB107B}" srcOrd="1" destOrd="0" presId="urn:microsoft.com/office/officeart/2005/8/layout/list1"/>
    <dgm:cxn modelId="{B4611CC9-B240-43C6-A999-77DC8441934B}" type="presOf" srcId="{E1D715B2-75FD-41A5-AC24-312D4342DB42}" destId="{9D821F33-4824-485A-AFEC-D72A144B9FE1}" srcOrd="0" destOrd="0" presId="urn:microsoft.com/office/officeart/2005/8/layout/list1"/>
    <dgm:cxn modelId="{19863FCB-2C39-444E-9FCF-E0257A7DECD4}" srcId="{C86800C0-5B91-4827-94B3-CA65FED30DBF}" destId="{F58E0B61-9EC6-40E3-A81A-31346788235A}" srcOrd="2" destOrd="0" parTransId="{F5314F3F-F020-4D38-9C7C-20382BCCDEE4}" sibTransId="{A10664A0-8CB1-42DD-A85A-9D13A194E7A2}"/>
    <dgm:cxn modelId="{7B2C24D3-3FAE-4C6B-96B2-18BDD1CBDA67}" srcId="{CC20A28A-3143-4A10-8213-14E902D290BE}" destId="{C86800C0-5B91-4827-94B3-CA65FED30DBF}" srcOrd="0" destOrd="0" parTransId="{D07D2A09-EEE8-4CC0-9A2A-CDEEF38C0E59}" sibTransId="{E1277FBA-4CBC-497A-9F88-5756F0E08EFC}"/>
    <dgm:cxn modelId="{E79582FB-EC14-409F-B6DC-D4C0EB61AA3F}" srcId="{E1D715B2-75FD-41A5-AC24-312D4342DB42}" destId="{5C71FF73-3805-4D0B-9000-482A453C6A89}" srcOrd="0" destOrd="0" parTransId="{895D040F-773B-49EF-8746-E8D833C4E1BE}" sibTransId="{DD9F3806-EF54-47A1-9F21-84C9517A4665}"/>
    <dgm:cxn modelId="{C50CB783-3888-41C4-80C6-869EEB05789B}" type="presParOf" srcId="{9E750266-F57A-46BE-97C7-64A2F93BBCB9}" destId="{005B2908-3FDE-4044-871B-EB6DE1F44733}" srcOrd="0" destOrd="0" presId="urn:microsoft.com/office/officeart/2005/8/layout/list1"/>
    <dgm:cxn modelId="{2DB67E31-27B4-4993-82B6-C9CCB4354856}" type="presParOf" srcId="{005B2908-3FDE-4044-871B-EB6DE1F44733}" destId="{BC172178-0864-4900-87D3-4EF75EDE541D}" srcOrd="0" destOrd="0" presId="urn:microsoft.com/office/officeart/2005/8/layout/list1"/>
    <dgm:cxn modelId="{81EB7203-E91E-48AF-92FA-96C91CE0BB2F}" type="presParOf" srcId="{005B2908-3FDE-4044-871B-EB6DE1F44733}" destId="{2AADCD4D-9237-4CB4-8D78-D84CFDBB107B}" srcOrd="1" destOrd="0" presId="urn:microsoft.com/office/officeart/2005/8/layout/list1"/>
    <dgm:cxn modelId="{E8481EF1-D46F-45E4-A6F4-A31E9D5DBBF4}" type="presParOf" srcId="{9E750266-F57A-46BE-97C7-64A2F93BBCB9}" destId="{6AE6E115-607C-408C-99C6-74B4024C7F7B}" srcOrd="1" destOrd="0" presId="urn:microsoft.com/office/officeart/2005/8/layout/list1"/>
    <dgm:cxn modelId="{F40371DD-0B70-4E4B-BA0F-E8D6394D7045}" type="presParOf" srcId="{9E750266-F57A-46BE-97C7-64A2F93BBCB9}" destId="{69CDAE2D-1FE9-4070-A6AC-8B085768ECBA}" srcOrd="2" destOrd="0" presId="urn:microsoft.com/office/officeart/2005/8/layout/list1"/>
    <dgm:cxn modelId="{303A6F35-22FD-4B3B-AE17-7FBA4D81D517}" type="presParOf" srcId="{9E750266-F57A-46BE-97C7-64A2F93BBCB9}" destId="{BFBD4CD2-2C1F-4934-A9A0-970814BA1A5C}" srcOrd="3" destOrd="0" presId="urn:microsoft.com/office/officeart/2005/8/layout/list1"/>
    <dgm:cxn modelId="{57DFFB97-C2C8-4AC1-9432-45A497098266}" type="presParOf" srcId="{9E750266-F57A-46BE-97C7-64A2F93BBCB9}" destId="{1618A12E-7AEE-47B2-9A2F-A002BD9694AA}" srcOrd="4" destOrd="0" presId="urn:microsoft.com/office/officeart/2005/8/layout/list1"/>
    <dgm:cxn modelId="{68A7EA15-4691-4D0F-97A5-4C4714BA3954}" type="presParOf" srcId="{1618A12E-7AEE-47B2-9A2F-A002BD9694AA}" destId="{9D821F33-4824-485A-AFEC-D72A144B9FE1}" srcOrd="0" destOrd="0" presId="urn:microsoft.com/office/officeart/2005/8/layout/list1"/>
    <dgm:cxn modelId="{BA11AA96-3DF5-4D4C-99C3-A6A2B53BC14C}" type="presParOf" srcId="{1618A12E-7AEE-47B2-9A2F-A002BD9694AA}" destId="{C185A6CC-4D0D-4DB0-A028-0A1FB1E8AFC0}" srcOrd="1" destOrd="0" presId="urn:microsoft.com/office/officeart/2005/8/layout/list1"/>
    <dgm:cxn modelId="{11057D16-9601-482C-9810-6FB7541AFFC9}" type="presParOf" srcId="{9E750266-F57A-46BE-97C7-64A2F93BBCB9}" destId="{A8B46B54-86BF-48D9-A77F-108B9018C76D}" srcOrd="5" destOrd="0" presId="urn:microsoft.com/office/officeart/2005/8/layout/list1"/>
    <dgm:cxn modelId="{31D84E6A-9DA2-471D-A19E-2E11F99B9612}" type="presParOf" srcId="{9E750266-F57A-46BE-97C7-64A2F93BBCB9}" destId="{B46ADA6E-8B51-431E-A50E-2EC88BBAAB2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E015E7-2F2D-46CC-8FA8-A601FC0761E7}" type="doc">
      <dgm:prSet loTypeId="urn:microsoft.com/office/officeart/2016/7/layout/HorizontalActionList" loCatId="List" qsTypeId="urn:microsoft.com/office/officeart/2005/8/quickstyle/simple5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B343F0B-8591-4310-B63A-85ECB7CE0EF6}">
      <dgm:prSet/>
      <dgm:spPr/>
      <dgm:t>
        <a:bodyPr/>
        <a:lstStyle/>
        <a:p>
          <a:r>
            <a:rPr lang="cs-CZ"/>
            <a:t>Obě studie se shodují v tom, že </a:t>
          </a:r>
          <a:r>
            <a:rPr lang="cs-CZ" b="1"/>
            <a:t>školní kánon:</a:t>
          </a:r>
          <a:endParaRPr lang="en-US"/>
        </a:p>
      </dgm:t>
    </dgm:pt>
    <dgm:pt modelId="{C2670F01-ECC0-471A-8E1C-3763FE5C62CF}" type="parTrans" cxnId="{05201FC9-70EF-441D-9F2D-8924E0AC60ED}">
      <dgm:prSet/>
      <dgm:spPr/>
      <dgm:t>
        <a:bodyPr/>
        <a:lstStyle/>
        <a:p>
          <a:endParaRPr lang="en-US"/>
        </a:p>
      </dgm:t>
    </dgm:pt>
    <dgm:pt modelId="{6DC85823-2D07-460C-9E0C-EDA0C5233018}" type="sibTrans" cxnId="{05201FC9-70EF-441D-9F2D-8924E0AC60ED}">
      <dgm:prSet/>
      <dgm:spPr/>
      <dgm:t>
        <a:bodyPr/>
        <a:lstStyle/>
        <a:p>
          <a:endParaRPr lang="en-US"/>
        </a:p>
      </dgm:t>
    </dgm:pt>
    <dgm:pt modelId="{0F69FB19-FCD6-4642-B432-7627C2DB42B6}">
      <dgm:prSet custT="1"/>
      <dgm:spPr/>
      <dgm:t>
        <a:bodyPr/>
        <a:lstStyle/>
        <a:p>
          <a:r>
            <a:rPr lang="cs-CZ" sz="1900" dirty="0"/>
            <a:t>je poměrně stabilní, </a:t>
          </a:r>
          <a:endParaRPr lang="en-US" sz="1900" dirty="0"/>
        </a:p>
      </dgm:t>
    </dgm:pt>
    <dgm:pt modelId="{41DBCF4B-DD40-41DF-8313-544C193BE19F}" type="parTrans" cxnId="{A5F88DDE-E55F-429C-A43F-3C812F0A2F7A}">
      <dgm:prSet/>
      <dgm:spPr/>
      <dgm:t>
        <a:bodyPr/>
        <a:lstStyle/>
        <a:p>
          <a:endParaRPr lang="en-US"/>
        </a:p>
      </dgm:t>
    </dgm:pt>
    <dgm:pt modelId="{F8E630CD-0C42-4E48-A33C-38F8756E6FC7}" type="sibTrans" cxnId="{A5F88DDE-E55F-429C-A43F-3C812F0A2F7A}">
      <dgm:prSet/>
      <dgm:spPr/>
      <dgm:t>
        <a:bodyPr/>
        <a:lstStyle/>
        <a:p>
          <a:endParaRPr lang="en-US"/>
        </a:p>
      </dgm:t>
    </dgm:pt>
    <dgm:pt modelId="{74927447-08EA-41EF-A563-036C369054D0}">
      <dgm:prSet custT="1"/>
      <dgm:spPr/>
      <dgm:t>
        <a:bodyPr/>
        <a:lstStyle/>
        <a:p>
          <a:r>
            <a:rPr lang="cs-CZ" sz="1900" dirty="0"/>
            <a:t>je hodnotově selektivní, </a:t>
          </a:r>
          <a:endParaRPr lang="en-US" sz="1900" dirty="0"/>
        </a:p>
      </dgm:t>
    </dgm:pt>
    <dgm:pt modelId="{64DF5BC4-976F-4B1B-B0F6-31AAACC02950}" type="parTrans" cxnId="{F9ACD41D-5AC5-4892-AE06-039951C25FB1}">
      <dgm:prSet/>
      <dgm:spPr/>
      <dgm:t>
        <a:bodyPr/>
        <a:lstStyle/>
        <a:p>
          <a:endParaRPr lang="en-US"/>
        </a:p>
      </dgm:t>
    </dgm:pt>
    <dgm:pt modelId="{333E0511-D2F9-4E8C-86FD-4E511110F393}" type="sibTrans" cxnId="{F9ACD41D-5AC5-4892-AE06-039951C25FB1}">
      <dgm:prSet/>
      <dgm:spPr/>
      <dgm:t>
        <a:bodyPr/>
        <a:lstStyle/>
        <a:p>
          <a:endParaRPr lang="en-US"/>
        </a:p>
      </dgm:t>
    </dgm:pt>
    <dgm:pt modelId="{DA38044E-6142-45B2-A559-10ADA7E8C83C}">
      <dgm:prSet custT="1"/>
      <dgm:spPr/>
      <dgm:t>
        <a:bodyPr/>
        <a:lstStyle/>
        <a:p>
          <a:r>
            <a:rPr lang="cs-CZ" sz="1900" dirty="0"/>
            <a:t>reprodukuje kulturní hierarchie, </a:t>
          </a:r>
          <a:endParaRPr lang="en-US" sz="1900" dirty="0"/>
        </a:p>
      </dgm:t>
    </dgm:pt>
    <dgm:pt modelId="{0A4C70B3-93AE-412E-B75B-CC7A42C7A395}" type="parTrans" cxnId="{1391CE7F-3EA1-4B04-A789-1D187EBE3346}">
      <dgm:prSet/>
      <dgm:spPr/>
      <dgm:t>
        <a:bodyPr/>
        <a:lstStyle/>
        <a:p>
          <a:endParaRPr lang="en-US"/>
        </a:p>
      </dgm:t>
    </dgm:pt>
    <dgm:pt modelId="{847D3367-6359-4202-B2A3-57BF66F44678}" type="sibTrans" cxnId="{1391CE7F-3EA1-4B04-A789-1D187EBE3346}">
      <dgm:prSet/>
      <dgm:spPr/>
      <dgm:t>
        <a:bodyPr/>
        <a:lstStyle/>
        <a:p>
          <a:endParaRPr lang="en-US"/>
        </a:p>
      </dgm:t>
    </dgm:pt>
    <dgm:pt modelId="{40AB6F9A-8F3F-46F5-8809-603F9E35C4B1}">
      <dgm:prSet custT="1"/>
      <dgm:spPr/>
      <dgm:t>
        <a:bodyPr/>
        <a:lstStyle/>
        <a:p>
          <a:r>
            <a:rPr lang="cs-CZ" sz="1900" dirty="0"/>
            <a:t>zvýhodňuje tradiční evropskou mužskou literaturu, </a:t>
          </a:r>
          <a:endParaRPr lang="en-US" sz="1900" dirty="0"/>
        </a:p>
      </dgm:t>
    </dgm:pt>
    <dgm:pt modelId="{51EF093F-D117-4F4E-83A8-EABD605ED25D}" type="parTrans" cxnId="{A8ED36B8-FCF4-4473-A164-7A02BB7FFD71}">
      <dgm:prSet/>
      <dgm:spPr/>
      <dgm:t>
        <a:bodyPr/>
        <a:lstStyle/>
        <a:p>
          <a:endParaRPr lang="en-US"/>
        </a:p>
      </dgm:t>
    </dgm:pt>
    <dgm:pt modelId="{859B3517-72F2-4581-86C9-3586F6152239}" type="sibTrans" cxnId="{A8ED36B8-FCF4-4473-A164-7A02BB7FFD71}">
      <dgm:prSet/>
      <dgm:spPr/>
      <dgm:t>
        <a:bodyPr/>
        <a:lstStyle/>
        <a:p>
          <a:endParaRPr lang="en-US"/>
        </a:p>
      </dgm:t>
    </dgm:pt>
    <dgm:pt modelId="{FDF6F7CA-03F5-4C75-BEF1-57983DB4A5B3}">
      <dgm:prSet custT="1"/>
      <dgm:spPr/>
      <dgm:t>
        <a:bodyPr/>
        <a:lstStyle/>
        <a:p>
          <a:r>
            <a:rPr lang="cs-CZ" sz="1900" dirty="0"/>
            <a:t>a významně formuje čtenářské i kulturní vědomí studentů. </a:t>
          </a:r>
          <a:endParaRPr lang="en-US" sz="1900" dirty="0"/>
        </a:p>
      </dgm:t>
    </dgm:pt>
    <dgm:pt modelId="{6887B0F6-CC24-4D89-9434-EDEB4D3B0605}" type="parTrans" cxnId="{46619B77-8576-42CD-BC38-4B52ECD931E7}">
      <dgm:prSet/>
      <dgm:spPr/>
      <dgm:t>
        <a:bodyPr/>
        <a:lstStyle/>
        <a:p>
          <a:endParaRPr lang="en-US"/>
        </a:p>
      </dgm:t>
    </dgm:pt>
    <dgm:pt modelId="{065B28A9-0E74-4A95-AA32-A166E13B97C5}" type="sibTrans" cxnId="{46619B77-8576-42CD-BC38-4B52ECD931E7}">
      <dgm:prSet/>
      <dgm:spPr/>
      <dgm:t>
        <a:bodyPr/>
        <a:lstStyle/>
        <a:p>
          <a:endParaRPr lang="en-US"/>
        </a:p>
      </dgm:t>
    </dgm:pt>
    <dgm:pt modelId="{68CF7AE8-C500-4435-AFBE-B39A3FF2C5F4}">
      <dgm:prSet/>
      <dgm:spPr/>
      <dgm:t>
        <a:bodyPr/>
        <a:lstStyle/>
        <a:p>
          <a:r>
            <a:rPr lang="cs-CZ"/>
            <a:t>Obě studie implicitně ukazují </a:t>
          </a:r>
          <a:r>
            <a:rPr lang="cs-CZ" b="1"/>
            <a:t>potřebu</a:t>
          </a:r>
          <a:r>
            <a:rPr lang="cs-CZ"/>
            <a:t>:</a:t>
          </a:r>
          <a:endParaRPr lang="en-US"/>
        </a:p>
      </dgm:t>
    </dgm:pt>
    <dgm:pt modelId="{14CE1748-5618-4119-9476-0A5FC31A770D}" type="parTrans" cxnId="{ACE4659D-A85D-48EC-A7F4-6DC49ADC6FDE}">
      <dgm:prSet/>
      <dgm:spPr/>
      <dgm:t>
        <a:bodyPr/>
        <a:lstStyle/>
        <a:p>
          <a:endParaRPr lang="en-US"/>
        </a:p>
      </dgm:t>
    </dgm:pt>
    <dgm:pt modelId="{24907ECC-C208-4047-953B-6EFF01568EDF}" type="sibTrans" cxnId="{ACE4659D-A85D-48EC-A7F4-6DC49ADC6FDE}">
      <dgm:prSet/>
      <dgm:spPr/>
      <dgm:t>
        <a:bodyPr/>
        <a:lstStyle/>
        <a:p>
          <a:endParaRPr lang="en-US"/>
        </a:p>
      </dgm:t>
    </dgm:pt>
    <dgm:pt modelId="{9C11986A-06BC-449A-AA04-B9E1D849A841}">
      <dgm:prSet custT="1"/>
      <dgm:spPr/>
      <dgm:t>
        <a:bodyPr/>
        <a:lstStyle/>
        <a:p>
          <a:r>
            <a:rPr lang="cs-CZ" sz="1900" dirty="0"/>
            <a:t>větší plurality, </a:t>
          </a:r>
          <a:endParaRPr lang="en-US" sz="1900" dirty="0"/>
        </a:p>
      </dgm:t>
    </dgm:pt>
    <dgm:pt modelId="{B0C93F32-5FCC-4467-B1D8-D6C9E5CBAF3B}" type="parTrans" cxnId="{C95EFBAD-9F02-45A7-9A3C-CC7A7F75C13F}">
      <dgm:prSet/>
      <dgm:spPr/>
      <dgm:t>
        <a:bodyPr/>
        <a:lstStyle/>
        <a:p>
          <a:endParaRPr lang="en-US"/>
        </a:p>
      </dgm:t>
    </dgm:pt>
    <dgm:pt modelId="{E38D49D6-E47B-4BD8-9910-70DB3DD0F980}" type="sibTrans" cxnId="{C95EFBAD-9F02-45A7-9A3C-CC7A7F75C13F}">
      <dgm:prSet/>
      <dgm:spPr/>
      <dgm:t>
        <a:bodyPr/>
        <a:lstStyle/>
        <a:p>
          <a:endParaRPr lang="en-US"/>
        </a:p>
      </dgm:t>
    </dgm:pt>
    <dgm:pt modelId="{E6AE864A-0F7E-47F3-810C-A6C371A1E756}">
      <dgm:prSet custT="1"/>
      <dgm:spPr/>
      <dgm:t>
        <a:bodyPr/>
        <a:lstStyle/>
        <a:p>
          <a:r>
            <a:rPr lang="cs-CZ" sz="1900" dirty="0"/>
            <a:t>reflexe kritérií výběru, </a:t>
          </a:r>
          <a:endParaRPr lang="en-US" sz="1900" dirty="0"/>
        </a:p>
      </dgm:t>
    </dgm:pt>
    <dgm:pt modelId="{91327DCC-A702-475B-BAC3-F54E82B3C75F}" type="parTrans" cxnId="{6991FC9F-A9C5-4DED-86A8-6D58BBCFACF0}">
      <dgm:prSet/>
      <dgm:spPr/>
      <dgm:t>
        <a:bodyPr/>
        <a:lstStyle/>
        <a:p>
          <a:endParaRPr lang="en-US"/>
        </a:p>
      </dgm:t>
    </dgm:pt>
    <dgm:pt modelId="{D69E0F78-8E10-4180-B9E7-E997098A6D71}" type="sibTrans" cxnId="{6991FC9F-A9C5-4DED-86A8-6D58BBCFACF0}">
      <dgm:prSet/>
      <dgm:spPr/>
      <dgm:t>
        <a:bodyPr/>
        <a:lstStyle/>
        <a:p>
          <a:endParaRPr lang="en-US"/>
        </a:p>
      </dgm:t>
    </dgm:pt>
    <dgm:pt modelId="{9DAA8099-BE21-445E-B742-8B72ED81EDCB}">
      <dgm:prSet custT="1"/>
      <dgm:spPr/>
      <dgm:t>
        <a:bodyPr/>
        <a:lstStyle/>
        <a:p>
          <a:r>
            <a:rPr lang="cs-CZ" sz="1900" dirty="0"/>
            <a:t>otevření prostoru: </a:t>
          </a:r>
          <a:endParaRPr lang="en-US" sz="1900" dirty="0"/>
        </a:p>
      </dgm:t>
    </dgm:pt>
    <dgm:pt modelId="{ECB5A1CF-7BD3-4F23-9D8F-F0CB48C0BF02}" type="parTrans" cxnId="{479A5D29-6B11-406B-8A9F-569C8B6C6A21}">
      <dgm:prSet/>
      <dgm:spPr/>
      <dgm:t>
        <a:bodyPr/>
        <a:lstStyle/>
        <a:p>
          <a:endParaRPr lang="en-US"/>
        </a:p>
      </dgm:t>
    </dgm:pt>
    <dgm:pt modelId="{840DFD16-FC11-442C-B52E-197D044DC342}" type="sibTrans" cxnId="{479A5D29-6B11-406B-8A9F-569C8B6C6A21}">
      <dgm:prSet/>
      <dgm:spPr/>
      <dgm:t>
        <a:bodyPr/>
        <a:lstStyle/>
        <a:p>
          <a:endParaRPr lang="en-US"/>
        </a:p>
      </dgm:t>
    </dgm:pt>
    <dgm:pt modelId="{F26AD3A6-F05E-404B-A217-DBC52E77F4D1}">
      <dgm:prSet custT="1"/>
      <dgm:spPr/>
      <dgm:t>
        <a:bodyPr/>
        <a:lstStyle/>
        <a:p>
          <a:r>
            <a:rPr lang="cs-CZ" sz="1900" dirty="0"/>
            <a:t>současné literatuře, </a:t>
          </a:r>
          <a:endParaRPr lang="en-US" sz="1900" dirty="0"/>
        </a:p>
      </dgm:t>
    </dgm:pt>
    <dgm:pt modelId="{D965DCFA-E7B0-4613-B948-20914B25DC6B}" type="parTrans" cxnId="{7011F2DF-B3B7-462E-ABE9-E47DEF1BB980}">
      <dgm:prSet/>
      <dgm:spPr/>
      <dgm:t>
        <a:bodyPr/>
        <a:lstStyle/>
        <a:p>
          <a:endParaRPr lang="en-US"/>
        </a:p>
      </dgm:t>
    </dgm:pt>
    <dgm:pt modelId="{4838D87B-E63A-42D8-8298-39385A4A1133}" type="sibTrans" cxnId="{7011F2DF-B3B7-462E-ABE9-E47DEF1BB980}">
      <dgm:prSet/>
      <dgm:spPr/>
      <dgm:t>
        <a:bodyPr/>
        <a:lstStyle/>
        <a:p>
          <a:endParaRPr lang="en-US"/>
        </a:p>
      </dgm:t>
    </dgm:pt>
    <dgm:pt modelId="{DA439188-074B-42D1-AF94-B7C3BDBE72BE}">
      <dgm:prSet custT="1"/>
      <dgm:spPr/>
      <dgm:t>
        <a:bodyPr/>
        <a:lstStyle/>
        <a:p>
          <a:r>
            <a:rPr lang="cs-CZ" sz="1900" dirty="0"/>
            <a:t>ženským autorkám, </a:t>
          </a:r>
          <a:endParaRPr lang="en-US" sz="1900" dirty="0"/>
        </a:p>
      </dgm:t>
    </dgm:pt>
    <dgm:pt modelId="{E2C8FBF4-66B0-4F13-A99E-A69F27FA453F}" type="parTrans" cxnId="{B2A7CB79-CFDD-4EC0-A051-3237036939D1}">
      <dgm:prSet/>
      <dgm:spPr/>
      <dgm:t>
        <a:bodyPr/>
        <a:lstStyle/>
        <a:p>
          <a:endParaRPr lang="en-US"/>
        </a:p>
      </dgm:t>
    </dgm:pt>
    <dgm:pt modelId="{6DDCC919-BB3E-4541-8DEF-992001944323}" type="sibTrans" cxnId="{B2A7CB79-CFDD-4EC0-A051-3237036939D1}">
      <dgm:prSet/>
      <dgm:spPr/>
      <dgm:t>
        <a:bodyPr/>
        <a:lstStyle/>
        <a:p>
          <a:endParaRPr lang="en-US"/>
        </a:p>
      </dgm:t>
    </dgm:pt>
    <dgm:pt modelId="{251D3206-A1F5-4CBD-8066-DE10F179D7F2}">
      <dgm:prSet custT="1"/>
      <dgm:spPr/>
      <dgm:t>
        <a:bodyPr/>
        <a:lstStyle/>
        <a:p>
          <a:r>
            <a:rPr lang="cs-CZ" sz="1900" dirty="0"/>
            <a:t>neevropským perspektivám, </a:t>
          </a:r>
          <a:endParaRPr lang="en-US" sz="1900" dirty="0"/>
        </a:p>
      </dgm:t>
    </dgm:pt>
    <dgm:pt modelId="{AD4090A2-88A2-4D2D-A70E-6CC505372CD2}" type="parTrans" cxnId="{4BE0A3ED-07F0-479F-B372-7151AE8D4F29}">
      <dgm:prSet/>
      <dgm:spPr/>
      <dgm:t>
        <a:bodyPr/>
        <a:lstStyle/>
        <a:p>
          <a:endParaRPr lang="en-US"/>
        </a:p>
      </dgm:t>
    </dgm:pt>
    <dgm:pt modelId="{F2AF4BA5-5D90-4EEC-93F0-E7B74AEA7F27}" type="sibTrans" cxnId="{4BE0A3ED-07F0-479F-B372-7151AE8D4F29}">
      <dgm:prSet/>
      <dgm:spPr/>
      <dgm:t>
        <a:bodyPr/>
        <a:lstStyle/>
        <a:p>
          <a:endParaRPr lang="en-US"/>
        </a:p>
      </dgm:t>
    </dgm:pt>
    <dgm:pt modelId="{99991793-F72E-48BB-B361-A030CB6EB54E}">
      <dgm:prSet custT="1"/>
      <dgm:spPr/>
      <dgm:t>
        <a:bodyPr/>
        <a:lstStyle/>
        <a:p>
          <a:r>
            <a:rPr lang="cs-CZ" sz="1900" dirty="0"/>
            <a:t>formálně náročnějším textům. </a:t>
          </a:r>
          <a:endParaRPr lang="en-US" sz="1900" dirty="0"/>
        </a:p>
      </dgm:t>
    </dgm:pt>
    <dgm:pt modelId="{BE4C8EC1-302A-4C03-A214-BEEFB6AD87AD}" type="parTrans" cxnId="{4CDA031C-294B-475A-B0EC-EBD80330F2F7}">
      <dgm:prSet/>
      <dgm:spPr/>
      <dgm:t>
        <a:bodyPr/>
        <a:lstStyle/>
        <a:p>
          <a:endParaRPr lang="en-US"/>
        </a:p>
      </dgm:t>
    </dgm:pt>
    <dgm:pt modelId="{D48FA2B9-3753-4E52-8042-36C97BC61EBA}" type="sibTrans" cxnId="{4CDA031C-294B-475A-B0EC-EBD80330F2F7}">
      <dgm:prSet/>
      <dgm:spPr/>
      <dgm:t>
        <a:bodyPr/>
        <a:lstStyle/>
        <a:p>
          <a:endParaRPr lang="en-US"/>
        </a:p>
      </dgm:t>
    </dgm:pt>
    <dgm:pt modelId="{4156DC6A-4654-4CA7-97F6-E586F821BA23}" type="pres">
      <dgm:prSet presAssocID="{5EE015E7-2F2D-46CC-8FA8-A601FC0761E7}" presName="Name0" presStyleCnt="0">
        <dgm:presLayoutVars>
          <dgm:dir/>
          <dgm:animLvl val="lvl"/>
          <dgm:resizeHandles val="exact"/>
        </dgm:presLayoutVars>
      </dgm:prSet>
      <dgm:spPr/>
    </dgm:pt>
    <dgm:pt modelId="{FDF7EEF6-5AFF-4ECA-974D-3886D6F67546}" type="pres">
      <dgm:prSet presAssocID="{0B343F0B-8591-4310-B63A-85ECB7CE0EF6}" presName="composite" presStyleCnt="0"/>
      <dgm:spPr/>
    </dgm:pt>
    <dgm:pt modelId="{68D3D61F-9614-400A-B21C-A1A9A3E9B102}" type="pres">
      <dgm:prSet presAssocID="{0B343F0B-8591-4310-B63A-85ECB7CE0EF6}" presName="parTx" presStyleLbl="alignNode1" presStyleIdx="0" presStyleCnt="2">
        <dgm:presLayoutVars>
          <dgm:chMax val="0"/>
          <dgm:chPref val="0"/>
        </dgm:presLayoutVars>
      </dgm:prSet>
      <dgm:spPr/>
    </dgm:pt>
    <dgm:pt modelId="{69C7A4F0-6182-4D15-9EE9-E724149F97FC}" type="pres">
      <dgm:prSet presAssocID="{0B343F0B-8591-4310-B63A-85ECB7CE0EF6}" presName="desTx" presStyleLbl="alignAccFollowNode1" presStyleIdx="0" presStyleCnt="2">
        <dgm:presLayoutVars/>
      </dgm:prSet>
      <dgm:spPr/>
    </dgm:pt>
    <dgm:pt modelId="{24C891E7-F006-41D4-8D40-6A2A6A86FF0B}" type="pres">
      <dgm:prSet presAssocID="{6DC85823-2D07-460C-9E0C-EDA0C5233018}" presName="space" presStyleCnt="0"/>
      <dgm:spPr/>
    </dgm:pt>
    <dgm:pt modelId="{BEC863B5-529D-452A-B6AA-ABA18A853334}" type="pres">
      <dgm:prSet presAssocID="{68CF7AE8-C500-4435-AFBE-B39A3FF2C5F4}" presName="composite" presStyleCnt="0"/>
      <dgm:spPr/>
    </dgm:pt>
    <dgm:pt modelId="{F7FE7772-C84D-4C34-8662-E1B99CD33943}" type="pres">
      <dgm:prSet presAssocID="{68CF7AE8-C500-4435-AFBE-B39A3FF2C5F4}" presName="parTx" presStyleLbl="alignNode1" presStyleIdx="1" presStyleCnt="2">
        <dgm:presLayoutVars>
          <dgm:chMax val="0"/>
          <dgm:chPref val="0"/>
        </dgm:presLayoutVars>
      </dgm:prSet>
      <dgm:spPr/>
    </dgm:pt>
    <dgm:pt modelId="{16B9CFDD-2253-4E01-B27D-290375883499}" type="pres">
      <dgm:prSet presAssocID="{68CF7AE8-C500-4435-AFBE-B39A3FF2C5F4}" presName="desTx" presStyleLbl="alignAccFollowNode1" presStyleIdx="1" presStyleCnt="2">
        <dgm:presLayoutVars/>
      </dgm:prSet>
      <dgm:spPr/>
    </dgm:pt>
  </dgm:ptLst>
  <dgm:cxnLst>
    <dgm:cxn modelId="{C9CFC115-DB04-4F36-ADB3-05067CF8C2F1}" type="presOf" srcId="{DA439188-074B-42D1-AF94-B7C3BDBE72BE}" destId="{16B9CFDD-2253-4E01-B27D-290375883499}" srcOrd="0" destOrd="4" presId="urn:microsoft.com/office/officeart/2016/7/layout/HorizontalActionList"/>
    <dgm:cxn modelId="{ACC6A516-41EF-49B9-AF3A-ADC2F3217338}" type="presOf" srcId="{251D3206-A1F5-4CBD-8066-DE10F179D7F2}" destId="{16B9CFDD-2253-4E01-B27D-290375883499}" srcOrd="0" destOrd="5" presId="urn:microsoft.com/office/officeart/2016/7/layout/HorizontalActionList"/>
    <dgm:cxn modelId="{0542E31A-6B5A-4456-B485-449C323DB146}" type="presOf" srcId="{F26AD3A6-F05E-404B-A217-DBC52E77F4D1}" destId="{16B9CFDD-2253-4E01-B27D-290375883499}" srcOrd="0" destOrd="3" presId="urn:microsoft.com/office/officeart/2016/7/layout/HorizontalActionList"/>
    <dgm:cxn modelId="{4CDA031C-294B-475A-B0EC-EBD80330F2F7}" srcId="{9DAA8099-BE21-445E-B742-8B72ED81EDCB}" destId="{99991793-F72E-48BB-B361-A030CB6EB54E}" srcOrd="3" destOrd="0" parTransId="{BE4C8EC1-302A-4C03-A214-BEEFB6AD87AD}" sibTransId="{D48FA2B9-3753-4E52-8042-36C97BC61EBA}"/>
    <dgm:cxn modelId="{F9ACD41D-5AC5-4892-AE06-039951C25FB1}" srcId="{0B343F0B-8591-4310-B63A-85ECB7CE0EF6}" destId="{74927447-08EA-41EF-A563-036C369054D0}" srcOrd="1" destOrd="0" parTransId="{64DF5BC4-976F-4B1B-B0F6-31AAACC02950}" sibTransId="{333E0511-D2F9-4E8C-86FD-4E511110F393}"/>
    <dgm:cxn modelId="{72590F20-C92F-4272-AFB0-5051D324FD91}" type="presOf" srcId="{DA38044E-6142-45B2-A559-10ADA7E8C83C}" destId="{69C7A4F0-6182-4D15-9EE9-E724149F97FC}" srcOrd="0" destOrd="2" presId="urn:microsoft.com/office/officeart/2016/7/layout/HorizontalActionList"/>
    <dgm:cxn modelId="{479A5D29-6B11-406B-8A9F-569C8B6C6A21}" srcId="{68CF7AE8-C500-4435-AFBE-B39A3FF2C5F4}" destId="{9DAA8099-BE21-445E-B742-8B72ED81EDCB}" srcOrd="2" destOrd="0" parTransId="{ECB5A1CF-7BD3-4F23-9D8F-F0CB48C0BF02}" sibTransId="{840DFD16-FC11-442C-B52E-197D044DC342}"/>
    <dgm:cxn modelId="{5FFD9744-74A2-4B6C-A6DA-B62E0604729C}" type="presOf" srcId="{68CF7AE8-C500-4435-AFBE-B39A3FF2C5F4}" destId="{F7FE7772-C84D-4C34-8662-E1B99CD33943}" srcOrd="0" destOrd="0" presId="urn:microsoft.com/office/officeart/2016/7/layout/HorizontalActionList"/>
    <dgm:cxn modelId="{5DDF856B-130E-42C0-8BAF-AE560E270551}" type="presOf" srcId="{0B343F0B-8591-4310-B63A-85ECB7CE0EF6}" destId="{68D3D61F-9614-400A-B21C-A1A9A3E9B102}" srcOrd="0" destOrd="0" presId="urn:microsoft.com/office/officeart/2016/7/layout/HorizontalActionList"/>
    <dgm:cxn modelId="{8039706C-05B3-434B-ABFB-D73421B3A95A}" type="presOf" srcId="{E6AE864A-0F7E-47F3-810C-A6C371A1E756}" destId="{16B9CFDD-2253-4E01-B27D-290375883499}" srcOrd="0" destOrd="1" presId="urn:microsoft.com/office/officeart/2016/7/layout/HorizontalActionList"/>
    <dgm:cxn modelId="{0F54636F-0DCD-4E2B-8A97-0CAE20B3F7E9}" type="presOf" srcId="{9C11986A-06BC-449A-AA04-B9E1D849A841}" destId="{16B9CFDD-2253-4E01-B27D-290375883499}" srcOrd="0" destOrd="0" presId="urn:microsoft.com/office/officeart/2016/7/layout/HorizontalActionList"/>
    <dgm:cxn modelId="{46619B77-8576-42CD-BC38-4B52ECD931E7}" srcId="{0B343F0B-8591-4310-B63A-85ECB7CE0EF6}" destId="{FDF6F7CA-03F5-4C75-BEF1-57983DB4A5B3}" srcOrd="4" destOrd="0" parTransId="{6887B0F6-CC24-4D89-9434-EDEB4D3B0605}" sibTransId="{065B28A9-0E74-4A95-AA32-A166E13B97C5}"/>
    <dgm:cxn modelId="{B2A7CB79-CFDD-4EC0-A051-3237036939D1}" srcId="{9DAA8099-BE21-445E-B742-8B72ED81EDCB}" destId="{DA439188-074B-42D1-AF94-B7C3BDBE72BE}" srcOrd="1" destOrd="0" parTransId="{E2C8FBF4-66B0-4F13-A99E-A69F27FA453F}" sibTransId="{6DDCC919-BB3E-4541-8DEF-992001944323}"/>
    <dgm:cxn modelId="{1391CE7F-3EA1-4B04-A789-1D187EBE3346}" srcId="{0B343F0B-8591-4310-B63A-85ECB7CE0EF6}" destId="{DA38044E-6142-45B2-A559-10ADA7E8C83C}" srcOrd="2" destOrd="0" parTransId="{0A4C70B3-93AE-412E-B75B-CC7A42C7A395}" sibTransId="{847D3367-6359-4202-B2A3-57BF66F44678}"/>
    <dgm:cxn modelId="{D22F4D81-87B5-4196-8A71-8910C3878601}" type="presOf" srcId="{FDF6F7CA-03F5-4C75-BEF1-57983DB4A5B3}" destId="{69C7A4F0-6182-4D15-9EE9-E724149F97FC}" srcOrd="0" destOrd="4" presId="urn:microsoft.com/office/officeart/2016/7/layout/HorizontalActionList"/>
    <dgm:cxn modelId="{E872E193-9F16-409C-8285-411B8F905218}" type="presOf" srcId="{74927447-08EA-41EF-A563-036C369054D0}" destId="{69C7A4F0-6182-4D15-9EE9-E724149F97FC}" srcOrd="0" destOrd="1" presId="urn:microsoft.com/office/officeart/2016/7/layout/HorizontalActionList"/>
    <dgm:cxn modelId="{ACE4659D-A85D-48EC-A7F4-6DC49ADC6FDE}" srcId="{5EE015E7-2F2D-46CC-8FA8-A601FC0761E7}" destId="{68CF7AE8-C500-4435-AFBE-B39A3FF2C5F4}" srcOrd="1" destOrd="0" parTransId="{14CE1748-5618-4119-9476-0A5FC31A770D}" sibTransId="{24907ECC-C208-4047-953B-6EFF01568EDF}"/>
    <dgm:cxn modelId="{6991FC9F-A9C5-4DED-86A8-6D58BBCFACF0}" srcId="{68CF7AE8-C500-4435-AFBE-B39A3FF2C5F4}" destId="{E6AE864A-0F7E-47F3-810C-A6C371A1E756}" srcOrd="1" destOrd="0" parTransId="{91327DCC-A702-475B-BAC3-F54E82B3C75F}" sibTransId="{D69E0F78-8E10-4180-B9E7-E997098A6D71}"/>
    <dgm:cxn modelId="{84EC33A5-540A-4B35-A1AE-6C81B0D5E773}" type="presOf" srcId="{0F69FB19-FCD6-4642-B432-7627C2DB42B6}" destId="{69C7A4F0-6182-4D15-9EE9-E724149F97FC}" srcOrd="0" destOrd="0" presId="urn:microsoft.com/office/officeart/2016/7/layout/HorizontalActionList"/>
    <dgm:cxn modelId="{C95EFBAD-9F02-45A7-9A3C-CC7A7F75C13F}" srcId="{68CF7AE8-C500-4435-AFBE-B39A3FF2C5F4}" destId="{9C11986A-06BC-449A-AA04-B9E1D849A841}" srcOrd="0" destOrd="0" parTransId="{B0C93F32-5FCC-4467-B1D8-D6C9E5CBAF3B}" sibTransId="{E38D49D6-E47B-4BD8-9910-70DB3DD0F980}"/>
    <dgm:cxn modelId="{441AE8B4-5F24-453E-86BF-2CC96E0089D3}" type="presOf" srcId="{99991793-F72E-48BB-B361-A030CB6EB54E}" destId="{16B9CFDD-2253-4E01-B27D-290375883499}" srcOrd="0" destOrd="6" presId="urn:microsoft.com/office/officeart/2016/7/layout/HorizontalActionList"/>
    <dgm:cxn modelId="{A8ED36B8-FCF4-4473-A164-7A02BB7FFD71}" srcId="{0B343F0B-8591-4310-B63A-85ECB7CE0EF6}" destId="{40AB6F9A-8F3F-46F5-8809-603F9E35C4B1}" srcOrd="3" destOrd="0" parTransId="{51EF093F-D117-4F4E-83A8-EABD605ED25D}" sibTransId="{859B3517-72F2-4581-86C9-3586F6152239}"/>
    <dgm:cxn modelId="{05201FC9-70EF-441D-9F2D-8924E0AC60ED}" srcId="{5EE015E7-2F2D-46CC-8FA8-A601FC0761E7}" destId="{0B343F0B-8591-4310-B63A-85ECB7CE0EF6}" srcOrd="0" destOrd="0" parTransId="{C2670F01-ECC0-471A-8E1C-3763FE5C62CF}" sibTransId="{6DC85823-2D07-460C-9E0C-EDA0C5233018}"/>
    <dgm:cxn modelId="{A5F88DDE-E55F-429C-A43F-3C812F0A2F7A}" srcId="{0B343F0B-8591-4310-B63A-85ECB7CE0EF6}" destId="{0F69FB19-FCD6-4642-B432-7627C2DB42B6}" srcOrd="0" destOrd="0" parTransId="{41DBCF4B-DD40-41DF-8313-544C193BE19F}" sibTransId="{F8E630CD-0C42-4E48-A33C-38F8756E6FC7}"/>
    <dgm:cxn modelId="{7011F2DF-B3B7-462E-ABE9-E47DEF1BB980}" srcId="{9DAA8099-BE21-445E-B742-8B72ED81EDCB}" destId="{F26AD3A6-F05E-404B-A217-DBC52E77F4D1}" srcOrd="0" destOrd="0" parTransId="{D965DCFA-E7B0-4613-B948-20914B25DC6B}" sibTransId="{4838D87B-E63A-42D8-8298-39385A4A1133}"/>
    <dgm:cxn modelId="{21D941EC-586A-4247-A061-D7082D762D58}" type="presOf" srcId="{40AB6F9A-8F3F-46F5-8809-603F9E35C4B1}" destId="{69C7A4F0-6182-4D15-9EE9-E724149F97FC}" srcOrd="0" destOrd="3" presId="urn:microsoft.com/office/officeart/2016/7/layout/HorizontalActionList"/>
    <dgm:cxn modelId="{4BE0A3ED-07F0-479F-B372-7151AE8D4F29}" srcId="{9DAA8099-BE21-445E-B742-8B72ED81EDCB}" destId="{251D3206-A1F5-4CBD-8066-DE10F179D7F2}" srcOrd="2" destOrd="0" parTransId="{AD4090A2-88A2-4D2D-A70E-6CC505372CD2}" sibTransId="{F2AF4BA5-5D90-4EEC-93F0-E7B74AEA7F27}"/>
    <dgm:cxn modelId="{128773EE-F1FD-46DB-881A-FEE6DDE0AD99}" type="presOf" srcId="{9DAA8099-BE21-445E-B742-8B72ED81EDCB}" destId="{16B9CFDD-2253-4E01-B27D-290375883499}" srcOrd="0" destOrd="2" presId="urn:microsoft.com/office/officeart/2016/7/layout/HorizontalActionList"/>
    <dgm:cxn modelId="{6DCA95FE-35EB-49F2-8DED-BC3CF1E956E1}" type="presOf" srcId="{5EE015E7-2F2D-46CC-8FA8-A601FC0761E7}" destId="{4156DC6A-4654-4CA7-97F6-E586F821BA23}" srcOrd="0" destOrd="0" presId="urn:microsoft.com/office/officeart/2016/7/layout/HorizontalActionList"/>
    <dgm:cxn modelId="{18348A92-3D8C-4BF8-BF24-D35D1A8D2F29}" type="presParOf" srcId="{4156DC6A-4654-4CA7-97F6-E586F821BA23}" destId="{FDF7EEF6-5AFF-4ECA-974D-3886D6F67546}" srcOrd="0" destOrd="0" presId="urn:microsoft.com/office/officeart/2016/7/layout/HorizontalActionList"/>
    <dgm:cxn modelId="{11A834E5-805F-45E1-A9D4-2C5CF4815D2A}" type="presParOf" srcId="{FDF7EEF6-5AFF-4ECA-974D-3886D6F67546}" destId="{68D3D61F-9614-400A-B21C-A1A9A3E9B102}" srcOrd="0" destOrd="0" presId="urn:microsoft.com/office/officeart/2016/7/layout/HorizontalActionList"/>
    <dgm:cxn modelId="{5AA467B0-19F0-4527-89FF-C640A374AE9E}" type="presParOf" srcId="{FDF7EEF6-5AFF-4ECA-974D-3886D6F67546}" destId="{69C7A4F0-6182-4D15-9EE9-E724149F97FC}" srcOrd="1" destOrd="0" presId="urn:microsoft.com/office/officeart/2016/7/layout/HorizontalActionList"/>
    <dgm:cxn modelId="{DFF318FB-90B8-4CAD-A439-89354B9CDDA1}" type="presParOf" srcId="{4156DC6A-4654-4CA7-97F6-E586F821BA23}" destId="{24C891E7-F006-41D4-8D40-6A2A6A86FF0B}" srcOrd="1" destOrd="0" presId="urn:microsoft.com/office/officeart/2016/7/layout/HorizontalActionList"/>
    <dgm:cxn modelId="{9FF15637-E9BB-4488-B3E6-0D25BF463463}" type="presParOf" srcId="{4156DC6A-4654-4CA7-97F6-E586F821BA23}" destId="{BEC863B5-529D-452A-B6AA-ABA18A853334}" srcOrd="2" destOrd="0" presId="urn:microsoft.com/office/officeart/2016/7/layout/HorizontalActionList"/>
    <dgm:cxn modelId="{D06C9CEC-79C8-480D-BCE6-2D70024A0CCF}" type="presParOf" srcId="{BEC863B5-529D-452A-B6AA-ABA18A853334}" destId="{F7FE7772-C84D-4C34-8662-E1B99CD33943}" srcOrd="0" destOrd="0" presId="urn:microsoft.com/office/officeart/2016/7/layout/HorizontalActionList"/>
    <dgm:cxn modelId="{75EAB037-816F-4025-8585-826311F67889}" type="presParOf" srcId="{BEC863B5-529D-452A-B6AA-ABA18A853334}" destId="{16B9CFDD-2253-4E01-B27D-290375883499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9582C-27AA-4164-90B0-15A22FCC6F81}">
      <dsp:nvSpPr>
        <dsp:cNvPr id="0" name=""/>
        <dsp:cNvSpPr/>
      </dsp:nvSpPr>
      <dsp:spPr>
        <a:xfrm>
          <a:off x="0" y="342616"/>
          <a:ext cx="6002110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Studie ukazuje několik velmi podstatných zjištění pro výuku literatury a práci s textem na gymnáziu i střední škole obecně. </a:t>
          </a:r>
          <a:endParaRPr lang="en-US" sz="2000" kern="1200"/>
        </a:p>
      </dsp:txBody>
      <dsp:txXfrm>
        <a:off x="53688" y="396304"/>
        <a:ext cx="5894734" cy="992424"/>
      </dsp:txXfrm>
    </dsp:sp>
    <dsp:sp modelId="{F8EDF8ED-A10F-412C-AE9E-A1BD24399DDE}">
      <dsp:nvSpPr>
        <dsp:cNvPr id="0" name=""/>
        <dsp:cNvSpPr/>
      </dsp:nvSpPr>
      <dsp:spPr>
        <a:xfrm>
          <a:off x="0" y="1500016"/>
          <a:ext cx="6002110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Hlavní problém podle autorky spočívá v tom, že žáci se ve škole často učí </a:t>
          </a:r>
          <a:r>
            <a:rPr lang="cs-CZ" sz="2000" b="1" kern="1200"/>
            <a:t>o literatuře</a:t>
          </a:r>
          <a:r>
            <a:rPr lang="cs-CZ" sz="2000" kern="1200"/>
            <a:t>, ale mnohem méně skutečně </a:t>
          </a:r>
          <a:r>
            <a:rPr lang="cs-CZ" sz="2000" b="1" kern="1200"/>
            <a:t>pracují s literárními texty</a:t>
          </a:r>
          <a:r>
            <a:rPr lang="cs-CZ" sz="2000" kern="1200"/>
            <a:t>.</a:t>
          </a:r>
          <a:endParaRPr lang="en-US" sz="2000" kern="1200"/>
        </a:p>
      </dsp:txBody>
      <dsp:txXfrm>
        <a:off x="53688" y="1553704"/>
        <a:ext cx="5894734" cy="992424"/>
      </dsp:txXfrm>
    </dsp:sp>
    <dsp:sp modelId="{DC70EC26-F057-4D34-9D64-2CBD21DF97C1}">
      <dsp:nvSpPr>
        <dsp:cNvPr id="0" name=""/>
        <dsp:cNvSpPr/>
      </dsp:nvSpPr>
      <dsp:spPr>
        <a:xfrm>
          <a:off x="0" y="2599816"/>
          <a:ext cx="6002110" cy="786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67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l-NL" sz="1600" b="1" kern="1200">
              <a:hlinkClick xmlns:r="http://schemas.openxmlformats.org/officeDocument/2006/relationships" r:id="rId1"/>
            </a:rPr>
            <a:t>ORBIS SCHOLAE, Vol 9 No 3 (2015)</a:t>
          </a:r>
          <a:r>
            <a:rPr lang="nl-NL" sz="1600" b="1" kern="1200"/>
            <a:t>, 87–109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Dostupné z WWW: </a:t>
          </a:r>
          <a:r>
            <a:rPr lang="cs-CZ" sz="1600" kern="1200">
              <a:hlinkClick xmlns:r="http://schemas.openxmlformats.org/officeDocument/2006/relationships" r:id="rId2"/>
            </a:rPr>
            <a:t>https://karolinum.cz/casopis/orbis-scholae/rocnik-9/cislo-3/rok-2015/clanek-2607</a:t>
          </a:r>
          <a:r>
            <a:rPr lang="cs-CZ" sz="1600" kern="1200"/>
            <a:t> </a:t>
          </a:r>
          <a:endParaRPr lang="en-US" sz="1600" kern="1200"/>
        </a:p>
      </dsp:txBody>
      <dsp:txXfrm>
        <a:off x="0" y="2599816"/>
        <a:ext cx="6002110" cy="7865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D1B70-ACE5-4D46-B682-4F7EAE0FD9B9}">
      <dsp:nvSpPr>
        <dsp:cNvPr id="0" name=""/>
        <dsp:cNvSpPr/>
      </dsp:nvSpPr>
      <dsp:spPr>
        <a:xfrm>
          <a:off x="0" y="105967"/>
          <a:ext cx="6713552" cy="71867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Hrdina reaguje na častou kritiku školní literární výuky:</a:t>
          </a:r>
          <a:endParaRPr lang="en-US" sz="1800" kern="1200"/>
        </a:p>
      </dsp:txBody>
      <dsp:txXfrm>
        <a:off x="35083" y="141050"/>
        <a:ext cx="6643386" cy="648506"/>
      </dsp:txXfrm>
    </dsp:sp>
    <dsp:sp modelId="{8F702F7A-5A63-4853-B866-6C9F77CE7B2B}">
      <dsp:nvSpPr>
        <dsp:cNvPr id="0" name=""/>
        <dsp:cNvSpPr/>
      </dsp:nvSpPr>
      <dsp:spPr>
        <a:xfrm>
          <a:off x="0" y="824639"/>
          <a:ext cx="6713552" cy="48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15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„k čemu jsou lumírovci?“ 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„proč se učit literární směry?“ </a:t>
          </a:r>
          <a:endParaRPr lang="en-US" sz="1400" kern="1200"/>
        </a:p>
      </dsp:txBody>
      <dsp:txXfrm>
        <a:off x="0" y="824639"/>
        <a:ext cx="6713552" cy="484380"/>
      </dsp:txXfrm>
    </dsp:sp>
    <dsp:sp modelId="{3F267192-8414-4432-8BE1-26D8101C04C3}">
      <dsp:nvSpPr>
        <dsp:cNvPr id="0" name=""/>
        <dsp:cNvSpPr/>
      </dsp:nvSpPr>
      <dsp:spPr>
        <a:xfrm>
          <a:off x="0" y="1309019"/>
          <a:ext cx="6713552" cy="71867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Jeho odpověď  zní:</a:t>
          </a:r>
          <a:endParaRPr lang="en-US" sz="1800" kern="1200" dirty="0"/>
        </a:p>
      </dsp:txBody>
      <dsp:txXfrm>
        <a:off x="35083" y="1344102"/>
        <a:ext cx="6643386" cy="648506"/>
      </dsp:txXfrm>
    </dsp:sp>
    <dsp:sp modelId="{2FE4A39B-6827-45D6-8580-1B4EBA8F3E41}">
      <dsp:nvSpPr>
        <dsp:cNvPr id="0" name=""/>
        <dsp:cNvSpPr/>
      </dsp:nvSpPr>
      <dsp:spPr>
        <a:xfrm>
          <a:off x="0" y="2027692"/>
          <a:ext cx="6713552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15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 dirty="0"/>
            <a:t>„pojmy nerušme, ale učme je jinak“</a:t>
          </a:r>
          <a:endParaRPr lang="en-US" sz="1400" kern="1200" dirty="0"/>
        </a:p>
      </dsp:txBody>
      <dsp:txXfrm>
        <a:off x="0" y="2027692"/>
        <a:ext cx="6713552" cy="298080"/>
      </dsp:txXfrm>
    </dsp:sp>
    <dsp:sp modelId="{394DACA8-8727-4024-83D2-A1FEBC0A722E}">
      <dsp:nvSpPr>
        <dsp:cNvPr id="0" name=""/>
        <dsp:cNvSpPr/>
      </dsp:nvSpPr>
      <dsp:spPr>
        <a:xfrm>
          <a:off x="0" y="2325772"/>
          <a:ext cx="6713552" cy="71867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Termíny podle něj nejsou samy o sobě problém —</a:t>
          </a:r>
          <a:br>
            <a:rPr lang="cs-CZ" sz="1800" kern="1200"/>
          </a:br>
          <a:r>
            <a:rPr lang="cs-CZ" sz="1800" kern="1200"/>
            <a:t>problém je jejich mechanické memorování bez vztahu:</a:t>
          </a:r>
          <a:endParaRPr lang="en-US" sz="1800" kern="1200"/>
        </a:p>
      </dsp:txBody>
      <dsp:txXfrm>
        <a:off x="35083" y="2360855"/>
        <a:ext cx="6643386" cy="648506"/>
      </dsp:txXfrm>
    </dsp:sp>
    <dsp:sp modelId="{E8C6774C-56FF-4324-9472-CD055DCF4654}">
      <dsp:nvSpPr>
        <dsp:cNvPr id="0" name=""/>
        <dsp:cNvSpPr/>
      </dsp:nvSpPr>
      <dsp:spPr>
        <a:xfrm>
          <a:off x="0" y="3044444"/>
          <a:ext cx="6713552" cy="968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15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k textům, 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k významům, 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ke kultuře, </a:t>
          </a:r>
          <a:endParaRPr lang="en-US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400" kern="1200"/>
            <a:t>k historickému myšlení.</a:t>
          </a:r>
          <a:endParaRPr lang="en-US" sz="1400" kern="1200"/>
        </a:p>
      </dsp:txBody>
      <dsp:txXfrm>
        <a:off x="0" y="3044444"/>
        <a:ext cx="6713552" cy="968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DAE2D-1FE9-4070-A6AC-8B085768ECBA}">
      <dsp:nvSpPr>
        <dsp:cNvPr id="0" name=""/>
        <dsp:cNvSpPr/>
      </dsp:nvSpPr>
      <dsp:spPr>
        <a:xfrm>
          <a:off x="0" y="375372"/>
          <a:ext cx="10515600" cy="173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79044" rIns="81612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vypisují znaky směrů, 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memorují generace, 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přiřazují autoři. </a:t>
          </a:r>
          <a:endParaRPr lang="en-US" sz="2300" kern="1200"/>
        </a:p>
      </dsp:txBody>
      <dsp:txXfrm>
        <a:off x="0" y="375372"/>
        <a:ext cx="10515600" cy="1738800"/>
      </dsp:txXfrm>
    </dsp:sp>
    <dsp:sp modelId="{2AADCD4D-9237-4CB4-8D78-D84CFDBB107B}">
      <dsp:nvSpPr>
        <dsp:cNvPr id="0" name=""/>
        <dsp:cNvSpPr/>
      </dsp:nvSpPr>
      <dsp:spPr>
        <a:xfrm>
          <a:off x="525780" y="35891"/>
          <a:ext cx="7360920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Studie implicitně kritizuje školní praxi, kde se:</a:t>
          </a:r>
          <a:endParaRPr lang="en-US" sz="2300" kern="1200"/>
        </a:p>
      </dsp:txBody>
      <dsp:txXfrm>
        <a:off x="558924" y="69035"/>
        <a:ext cx="7294632" cy="612672"/>
      </dsp:txXfrm>
    </dsp:sp>
    <dsp:sp modelId="{B46ADA6E-8B51-431E-A50E-2EC88BBAAB22}">
      <dsp:nvSpPr>
        <dsp:cNvPr id="0" name=""/>
        <dsp:cNvSpPr/>
      </dsp:nvSpPr>
      <dsp:spPr>
        <a:xfrm>
          <a:off x="0" y="2577852"/>
          <a:ext cx="10515600" cy="173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79044" rIns="816127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interpretace konkrétního textu, 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práce s poetikou, </a:t>
          </a: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/>
            <a:t>vztahů mezi různými vrstvami díla. </a:t>
          </a:r>
          <a:endParaRPr lang="en-US" sz="2300" kern="1200"/>
        </a:p>
      </dsp:txBody>
      <dsp:txXfrm>
        <a:off x="0" y="2577852"/>
        <a:ext cx="10515600" cy="1738800"/>
      </dsp:txXfrm>
    </dsp:sp>
    <dsp:sp modelId="{C185A6CC-4D0D-4DB0-A028-0A1FB1E8AFC0}">
      <dsp:nvSpPr>
        <dsp:cNvPr id="0" name=""/>
        <dsp:cNvSpPr/>
      </dsp:nvSpPr>
      <dsp:spPr>
        <a:xfrm>
          <a:off x="525780" y="2238372"/>
          <a:ext cx="7360920" cy="678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/>
            <a:t>Hrdina naopak ukazuje význam:</a:t>
          </a:r>
          <a:endParaRPr lang="en-US" sz="2300" kern="1200"/>
        </a:p>
      </dsp:txBody>
      <dsp:txXfrm>
        <a:off x="558924" y="2271516"/>
        <a:ext cx="7294632" cy="612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3D61F-9614-400A-B21C-A1A9A3E9B102}">
      <dsp:nvSpPr>
        <dsp:cNvPr id="0" name=""/>
        <dsp:cNvSpPr/>
      </dsp:nvSpPr>
      <dsp:spPr>
        <a:xfrm>
          <a:off x="12739" y="761"/>
          <a:ext cx="5191165" cy="155734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0217" tIns="410217" rIns="410217" bIns="410217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Obě studie se shodují v tom, že </a:t>
          </a:r>
          <a:r>
            <a:rPr lang="cs-CZ" sz="2600" b="1" kern="1200"/>
            <a:t>školní kánon:</a:t>
          </a:r>
          <a:endParaRPr lang="en-US" sz="2600" kern="1200"/>
        </a:p>
      </dsp:txBody>
      <dsp:txXfrm>
        <a:off x="12739" y="761"/>
        <a:ext cx="5191165" cy="1557349"/>
      </dsp:txXfrm>
    </dsp:sp>
    <dsp:sp modelId="{69C7A4F0-6182-4D15-9EE9-E724149F97FC}">
      <dsp:nvSpPr>
        <dsp:cNvPr id="0" name=""/>
        <dsp:cNvSpPr/>
      </dsp:nvSpPr>
      <dsp:spPr>
        <a:xfrm>
          <a:off x="12739" y="1558110"/>
          <a:ext cx="5191165" cy="291470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12772" tIns="512772" rIns="512772" bIns="512772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je poměrně stabilní, </a:t>
          </a:r>
          <a:endParaRPr lang="en-US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je hodnotově selektivní, </a:t>
          </a:r>
          <a:endParaRPr lang="en-US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reprodukuje kulturní hierarchie, </a:t>
          </a:r>
          <a:endParaRPr lang="en-US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zvýhodňuje tradiční evropskou mužskou literaturu, </a:t>
          </a:r>
          <a:endParaRPr lang="en-US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a významně formuje čtenářské i kulturní vědomí studentů. </a:t>
          </a:r>
          <a:endParaRPr lang="en-US" sz="1900" kern="1200" dirty="0"/>
        </a:p>
      </dsp:txBody>
      <dsp:txXfrm>
        <a:off x="12739" y="1558110"/>
        <a:ext cx="5191165" cy="2914702"/>
      </dsp:txXfrm>
    </dsp:sp>
    <dsp:sp modelId="{F7FE7772-C84D-4C34-8662-E1B99CD33943}">
      <dsp:nvSpPr>
        <dsp:cNvPr id="0" name=""/>
        <dsp:cNvSpPr/>
      </dsp:nvSpPr>
      <dsp:spPr>
        <a:xfrm>
          <a:off x="5311694" y="761"/>
          <a:ext cx="5191165" cy="155734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0217" tIns="410217" rIns="410217" bIns="410217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/>
            <a:t>Obě studie implicitně ukazují </a:t>
          </a:r>
          <a:r>
            <a:rPr lang="cs-CZ" sz="2600" b="1" kern="1200"/>
            <a:t>potřebu</a:t>
          </a:r>
          <a:r>
            <a:rPr lang="cs-CZ" sz="2600" kern="1200"/>
            <a:t>:</a:t>
          </a:r>
          <a:endParaRPr lang="en-US" sz="2600" kern="1200"/>
        </a:p>
      </dsp:txBody>
      <dsp:txXfrm>
        <a:off x="5311694" y="761"/>
        <a:ext cx="5191165" cy="1557349"/>
      </dsp:txXfrm>
    </dsp:sp>
    <dsp:sp modelId="{16B9CFDD-2253-4E01-B27D-290375883499}">
      <dsp:nvSpPr>
        <dsp:cNvPr id="0" name=""/>
        <dsp:cNvSpPr/>
      </dsp:nvSpPr>
      <dsp:spPr>
        <a:xfrm>
          <a:off x="5311694" y="1558110"/>
          <a:ext cx="5191165" cy="291470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12772" tIns="512772" rIns="512772" bIns="512772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větší plurality, </a:t>
          </a:r>
          <a:endParaRPr lang="en-US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reflexe kritérií výběru, </a:t>
          </a:r>
          <a:endParaRPr lang="en-US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/>
            <a:t>otevření prostoru: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současné literatuře,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ženským autorkám,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neevropským perspektivám,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formálně náročnějším textům. </a:t>
          </a:r>
          <a:endParaRPr lang="en-US" sz="1900" kern="1200" dirty="0"/>
        </a:p>
      </dsp:txBody>
      <dsp:txXfrm>
        <a:off x="5311694" y="1558110"/>
        <a:ext cx="5191165" cy="2914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5BE9E6-938E-D51F-F636-921D03322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970C7C8-5A49-9670-99E9-6D231ECF52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AB5A50-CF3F-CCA7-57C2-C18269321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0AB91D-4632-D48B-E261-370E42284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67DA9A-AC1B-2308-4F77-1B00F861E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787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02EB5E-2F2D-C70F-0A63-8789121CB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31B4727-827E-A8E8-073A-10260EE48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F2906C-2D11-1629-429C-ACDA4285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C9B97C-ED64-B1CD-7A17-256FCA604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72E0D7-1E22-B172-56F0-A04DA112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4227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851B62D-F740-F1D4-C8D1-9DAB70DAB5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18E1E81-D35A-115C-6EE5-C6C7EB45E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8D1424-167E-7C5F-9122-C5F2C2303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B5D910-43AB-09AF-2531-055D43DB3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90FE44-56DB-25AA-B8BB-4C84BBF97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93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6A7CD7-3E59-4475-2835-91387044A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4A7349-1A35-D7C0-319D-A4F009F60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CE4592-8781-F39B-13AC-5AC1EAB5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17F43E-E373-5D72-04B3-EAEBAFE53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E0AB86-EDCC-3125-F3A1-4F4113A5A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7586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7A0814-95A9-668C-320A-F414D35D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B4702B7-E030-20F2-B661-788E04BF3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3F20CB-096F-0130-BC9E-4109AB065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5A0399-7991-5FF2-1C3F-1A675103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0F46D6-334F-EB89-7107-350660A52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957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0CEA2-CDCD-277E-C8EA-AE4B56347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A8D9D6-040D-71AB-C646-B64247E8E9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943FEEB-91B0-ADA5-D273-A48C5E02E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E12AD25-E372-ADC4-1D23-2D4B0E818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8EEDC26-09F3-2FD3-F0C0-D4BBF02C8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F114F6-9D45-CC25-A293-F2B1EE1AF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145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96D6EF-3C6B-4D6B-C8A1-6A1AB4A9E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BDFE5C-B3D3-6DBA-4177-8F759247F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A402E5-C7F2-C75D-4AFF-84A841E954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1AA1975-03A9-7EA9-D0F7-8F7A2C91A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CB2E3CE-3CD2-B9F4-D470-DF4B27B1A2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C160AEB-F62C-621B-CFC5-AA12BEC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E29FDE9-7E98-E1A3-1120-79B590F1B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3D13967-E174-F54E-4019-BDFCB0EA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839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4CE474-9DD9-04DD-C51C-5CB404DDF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5F5AA8E-F25D-C5AB-631D-3462146F6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40B03E3-0E41-D304-6085-49BD819ED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7B902CB-6F6B-9801-4ABE-75A1DCE32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545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CD2E369-FADF-1D3C-525D-412167B92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EA26B7B-807F-B9D8-5ABD-8AFC45A4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8F4310-42C4-50D3-9266-145D196C5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23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69F2B-01EF-7839-F2AC-ADF0A2DDA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5BAAE6-1B02-2E53-1557-406CAA004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F314D5E-418F-70BE-1D36-344F3B786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134374-D6BF-CD8B-440A-6F3AFF0D8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759EF8E-12BB-911F-269A-FAF455308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6DEDFEE-D559-CAD3-1EC9-D4C56B48B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33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2DE8C-BB69-0E9A-528E-D1731E3DB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EABC454-0D9B-55EE-919B-7317C266BB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859FAC1-30BA-57C6-B3AB-330EEFF21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FD69D9-2B4C-6A00-B124-B7D44DFF9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F0F1F3-6886-1A24-31ED-E8BC59BC1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7FCCEA-A8FF-04BA-ED28-AD2A3F690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3298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275F121-EF7C-6BAF-1D8E-3BE15CF94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C963E0D-567E-FCB7-0389-8D348ACE4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74D55B-F9F3-4066-F95B-3415735170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E5724A-97D2-4586-8857-8EEC295260FB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337DD4-24E4-15A3-DAFB-5A3634D553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9C8048-2CCC-E735-7710-ADE1EDC1D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F4945D-42EE-4695-B2DB-0C42D2D33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918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0B8B80A-F402-795E-0AAC-B2C9F0968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348" y="1124262"/>
            <a:ext cx="8017652" cy="2690413"/>
          </a:xfrm>
        </p:spPr>
        <p:txBody>
          <a:bodyPr anchor="t">
            <a:normAutofit/>
          </a:bodyPr>
          <a:lstStyle/>
          <a:p>
            <a:pPr algn="l"/>
            <a:r>
              <a:rPr lang="cs-CZ" sz="5400">
                <a:solidFill>
                  <a:srgbClr val="FFFFFF"/>
                </a:solidFill>
              </a:rPr>
              <a:t>Výuka literatury na SŠ, literární historie a kánon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890573-D27A-B4BC-C09D-00BF0C6A7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348" y="5099566"/>
            <a:ext cx="6481746" cy="1199733"/>
          </a:xfrm>
        </p:spPr>
        <p:txBody>
          <a:bodyPr anchor="ctr">
            <a:normAutofit/>
          </a:bodyPr>
          <a:lstStyle/>
          <a:p>
            <a:pPr algn="l"/>
            <a:r>
              <a:rPr lang="cs-CZ" sz="2000"/>
              <a:t>Čtvrtek 14. května 2026</a:t>
            </a:r>
          </a:p>
        </p:txBody>
      </p:sp>
      <p:pic>
        <p:nvPicPr>
          <p:cNvPr id="7" name="Graphic 6" descr="Knihy">
            <a:extLst>
              <a:ext uri="{FF2B5EF4-FFF2-40B4-BE49-F238E27FC236}">
                <a16:creationId xmlns:a16="http://schemas.microsoft.com/office/drawing/2014/main" id="{0FE99713-94CD-005E-8EA7-C26115CF69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215646" y="5061057"/>
            <a:ext cx="1199733" cy="119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72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3A27759-0FBE-F209-14C5-0DAAB9F51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Výuka by měla být více založena na samotném textu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EFC785-B333-0AAA-EF91-031B04AF6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Autorka zdůrazňuje, že </a:t>
            </a:r>
            <a:r>
              <a:rPr lang="cs-CZ" dirty="0" err="1"/>
              <a:t>literárněteoretické</a:t>
            </a:r>
            <a:r>
              <a:rPr lang="cs-CZ" dirty="0"/>
              <a:t> pojmy by si žáci měli osvojovat především při práci s konkrétními texty, nikoli izolovaně jako faktografii.</a:t>
            </a:r>
          </a:p>
        </p:txBody>
      </p:sp>
    </p:spTree>
    <p:extLst>
      <p:ext uri="{BB962C8B-B14F-4D97-AF65-F5344CB8AC3E}">
        <p14:creationId xmlns:p14="http://schemas.microsoft.com/office/powerpoint/2010/main" val="234765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15CF48-41A3-E92E-A09E-F82CF6A24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Důležité je učit strategie porozumění textu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A407E8-1C9F-633D-8384-72E6B2954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Škola by měla cíleně rozvíjet schopnost textu porozumět, interpretovat jej, hledat souvislosti a formulovat vlastní výklad. To autorka chápe jako klíčovou součást čtenářské i informační gramotnosti</a:t>
            </a:r>
          </a:p>
        </p:txBody>
      </p:sp>
    </p:spTree>
    <p:extLst>
      <p:ext uri="{BB962C8B-B14F-4D97-AF65-F5344CB8AC3E}">
        <p14:creationId xmlns:p14="http://schemas.microsoft.com/office/powerpoint/2010/main" val="3904333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1657ED-E57F-EB08-3318-3F93CADEC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Žáci chtějí pracovat i s odbornými texty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22B19B-F20F-B588-7633-98828694B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Studie ukazuje, že studenti mají zájem nejen o beletrii, ale i o interpretaci odborných textů a práci s informacemi obecně.</a:t>
            </a:r>
          </a:p>
        </p:txBody>
      </p:sp>
    </p:spTree>
    <p:extLst>
      <p:ext uri="{BB962C8B-B14F-4D97-AF65-F5344CB8AC3E}">
        <p14:creationId xmlns:p14="http://schemas.microsoft.com/office/powerpoint/2010/main" val="2408870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7557F51-CA57-E925-6960-864999CE6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Závěr studie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DA6E96-6490-2347-62FF-B1E19533C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Těžiště výuky by nemělo být v reprodukci informací o literatuře, ale v aktivní interpretaci textu, argumentaci, diskusi a hledání významů.</a:t>
            </a:r>
          </a:p>
        </p:txBody>
      </p:sp>
    </p:spTree>
    <p:extLst>
      <p:ext uri="{BB962C8B-B14F-4D97-AF65-F5344CB8AC3E}">
        <p14:creationId xmlns:p14="http://schemas.microsoft.com/office/powerpoint/2010/main" val="2837959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159A19A-97FD-E194-7576-AF0D4464B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Cestami textem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Zástupný obsah 3" descr="Cestami textem - Karolinum">
            <a:extLst>
              <a:ext uri="{FF2B5EF4-FFF2-40B4-BE49-F238E27FC236}">
                <a16:creationId xmlns:a16="http://schemas.microsoft.com/office/drawing/2014/main" id="{4B75141C-D261-7936-61B8-C2886BA85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660" y="511293"/>
            <a:ext cx="3974425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D7AB825-0EAC-9E22-8FD5-C7B490F5D92E}"/>
              </a:ext>
            </a:extLst>
          </p:cNvPr>
          <p:cNvSpPr txBox="1"/>
          <p:nvPr/>
        </p:nvSpPr>
        <p:spPr>
          <a:xfrm>
            <a:off x="5894962" y="1984443"/>
            <a:ext cx="5458838" cy="419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Radváková</a:t>
            </a:r>
            <a:r>
              <a:rPr lang="en-US" dirty="0"/>
              <a:t> </a:t>
            </a:r>
            <a:r>
              <a:rPr lang="en-US" dirty="0" err="1"/>
              <a:t>ukazuje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žáci</a:t>
            </a:r>
            <a:r>
              <a:rPr lang="en-US" dirty="0"/>
              <a:t> </a:t>
            </a:r>
            <a:r>
              <a:rPr lang="en-US" dirty="0" err="1"/>
              <a:t>často</a:t>
            </a:r>
            <a:r>
              <a:rPr lang="en-US" dirty="0"/>
              <a:t>: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neumějí</a:t>
            </a:r>
            <a:r>
              <a:rPr lang="en-US" dirty="0"/>
              <a:t> text </a:t>
            </a:r>
            <a:r>
              <a:rPr lang="en-US" dirty="0" err="1"/>
              <a:t>interpretovat</a:t>
            </a:r>
            <a:r>
              <a:rPr lang="en-US" dirty="0"/>
              <a:t>,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nevedou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/>
              <a:t>,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neumějí</a:t>
            </a:r>
            <a:r>
              <a:rPr lang="en-US" dirty="0"/>
              <a:t> </a:t>
            </a:r>
            <a:r>
              <a:rPr lang="en-US" dirty="0" err="1"/>
              <a:t>formulovat</a:t>
            </a:r>
            <a:r>
              <a:rPr lang="en-US" dirty="0"/>
              <a:t> </a:t>
            </a:r>
            <a:r>
              <a:rPr lang="en-US" dirty="0" err="1"/>
              <a:t>vlastní</a:t>
            </a:r>
            <a:r>
              <a:rPr lang="en-US" dirty="0"/>
              <a:t> </a:t>
            </a:r>
            <a:r>
              <a:rPr lang="en-US" dirty="0" err="1"/>
              <a:t>výklad</a:t>
            </a:r>
            <a:r>
              <a:rPr lang="en-US" dirty="0"/>
              <a:t>,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zůstává</a:t>
            </a:r>
            <a:r>
              <a:rPr lang="en-US" dirty="0"/>
              <a:t> </a:t>
            </a:r>
            <a:r>
              <a:rPr lang="en-US" dirty="0" err="1"/>
              <a:t>faktografická</a:t>
            </a:r>
            <a:r>
              <a:rPr lang="en-US" dirty="0"/>
              <a:t>,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tato</a:t>
            </a:r>
            <a:r>
              <a:rPr lang="en-US" dirty="0"/>
              <a:t> </a:t>
            </a:r>
            <a:r>
              <a:rPr lang="en-US" dirty="0" err="1"/>
              <a:t>práce</a:t>
            </a:r>
            <a:r>
              <a:rPr lang="en-US" dirty="0"/>
              <a:t> se </a:t>
            </a:r>
            <a:r>
              <a:rPr lang="en-US" dirty="0" err="1"/>
              <a:t>pokouší</a:t>
            </a:r>
            <a:r>
              <a:rPr lang="en-US" dirty="0"/>
              <a:t> </a:t>
            </a:r>
            <a:r>
              <a:rPr lang="en-US" dirty="0" err="1"/>
              <a:t>popsat</a:t>
            </a:r>
            <a:r>
              <a:rPr lang="en-US" dirty="0"/>
              <a:t>,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err="1"/>
              <a:t>jaké</a:t>
            </a:r>
            <a:r>
              <a:rPr lang="en-US" b="1" dirty="0"/>
              <a:t> </a:t>
            </a:r>
            <a:r>
              <a:rPr lang="en-US" b="1" dirty="0" err="1"/>
              <a:t>interpretační</a:t>
            </a:r>
            <a:r>
              <a:rPr lang="en-US" b="1" dirty="0"/>
              <a:t> </a:t>
            </a:r>
            <a:r>
              <a:rPr lang="en-US" b="1" dirty="0" err="1"/>
              <a:t>dovednosti</a:t>
            </a:r>
            <a:r>
              <a:rPr lang="en-US" b="1" dirty="0"/>
              <a:t> by </a:t>
            </a:r>
            <a:r>
              <a:rPr lang="en-US" b="1" dirty="0" err="1"/>
              <a:t>měla</a:t>
            </a:r>
            <a:r>
              <a:rPr lang="en-US" b="1" dirty="0"/>
              <a:t> </a:t>
            </a:r>
            <a:r>
              <a:rPr lang="en-US" b="1" dirty="0" err="1"/>
              <a:t>škola</a:t>
            </a:r>
            <a:r>
              <a:rPr lang="en-US" b="1" dirty="0"/>
              <a:t> </a:t>
            </a:r>
            <a:r>
              <a:rPr lang="en-US" b="1" dirty="0" err="1"/>
              <a:t>cíleně</a:t>
            </a:r>
            <a:r>
              <a:rPr lang="en-US" b="1" dirty="0"/>
              <a:t> </a:t>
            </a:r>
            <a:r>
              <a:rPr lang="en-US" b="1" dirty="0" err="1"/>
              <a:t>rozvíjet</a:t>
            </a:r>
            <a:r>
              <a:rPr lang="en-US" dirty="0"/>
              <a:t>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 jak o </a:t>
            </a:r>
            <a:r>
              <a:rPr lang="en-US" dirty="0" err="1"/>
              <a:t>interpretaci</a:t>
            </a:r>
            <a:r>
              <a:rPr lang="en-US" dirty="0"/>
              <a:t> </a:t>
            </a:r>
            <a:r>
              <a:rPr lang="en-US" dirty="0" err="1"/>
              <a:t>přemýšlet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o </a:t>
            </a:r>
            <a:r>
              <a:rPr lang="en-US" dirty="0" err="1"/>
              <a:t>souboru</a:t>
            </a:r>
            <a:r>
              <a:rPr lang="en-US" dirty="0"/>
              <a:t> </a:t>
            </a:r>
            <a:r>
              <a:rPr lang="en-US" dirty="0" err="1"/>
              <a:t>konkrétních</a:t>
            </a:r>
            <a:r>
              <a:rPr lang="en-US" dirty="0"/>
              <a:t> </a:t>
            </a:r>
            <a:r>
              <a:rPr lang="en-US" dirty="0" err="1"/>
              <a:t>operací</a:t>
            </a:r>
            <a:r>
              <a:rPr lang="en-US" dirty="0"/>
              <a:t> a </a:t>
            </a:r>
            <a:r>
              <a:rPr lang="en-US" dirty="0" err="1"/>
              <a:t>schopností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0860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9580DD-902B-A33A-A0E0-54C2527CD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Hlavní teze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0F8C10-8312-E465-A1F0-0CEE5A440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1. Interpretace není „dojem“, ale soubor </a:t>
            </a:r>
            <a:r>
              <a:rPr lang="cs-CZ" dirty="0" err="1"/>
              <a:t>rozvíjitelných</a:t>
            </a:r>
            <a:r>
              <a:rPr lang="cs-CZ" dirty="0"/>
              <a:t> dovedností</a:t>
            </a:r>
          </a:p>
          <a:p>
            <a:r>
              <a:rPr lang="cs-CZ" dirty="0"/>
              <a:t>2. Výuka literatury má být postavena na interpretačních operacích, ne na reprodukci faktografie</a:t>
            </a:r>
          </a:p>
          <a:p>
            <a:r>
              <a:rPr lang="cs-CZ" dirty="0"/>
              <a:t>3. Základem interpretace je kladení otázek</a:t>
            </a:r>
          </a:p>
          <a:p>
            <a:r>
              <a:rPr lang="pt-BR" dirty="0"/>
              <a:t>4. Velmi důležitá je práce s perspektivou, hlasem a postavami</a:t>
            </a:r>
            <a:endParaRPr lang="cs-CZ" dirty="0"/>
          </a:p>
          <a:p>
            <a:r>
              <a:rPr lang="cs-CZ" dirty="0"/>
              <a:t>5. Interpretace má být dialogická a pluralitní</a:t>
            </a:r>
          </a:p>
          <a:p>
            <a:r>
              <a:rPr lang="cs-CZ" dirty="0"/>
              <a:t>6. Důležitá je reflexe čtenářské zkušenosti</a:t>
            </a:r>
          </a:p>
          <a:p>
            <a:r>
              <a:rPr lang="cs-CZ" dirty="0"/>
              <a:t>7. Literatura má být propojena s etikou, kulturou a současností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101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15631C5-1C3D-BBC7-8A2E-F5C168A7E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1. Interpretace není „dojem“, ale soubor </a:t>
            </a:r>
            <a:r>
              <a:rPr lang="cs-CZ" dirty="0" err="1"/>
              <a:t>rozvíjitelných</a:t>
            </a:r>
            <a:r>
              <a:rPr lang="cs-CZ" dirty="0"/>
              <a:t> dovedností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27A2FE-AAC3-2E2B-E9F8-F027E2613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2000" dirty="0"/>
              <a:t>Monografie odmítá představu, že interpretace je jen spontánní „co si z textu odnesu“. Naopak ukazuje, že interpretaci lze rozvíjet prostřednictvím konkrétních dovedností. </a:t>
            </a:r>
          </a:p>
          <a:p>
            <a:r>
              <a:rPr lang="cs-CZ" sz="2000" dirty="0"/>
              <a:t>To je pro školní výuku zásadní:</a:t>
            </a:r>
          </a:p>
          <a:p>
            <a:pPr lvl="1"/>
            <a:r>
              <a:rPr lang="cs-CZ" sz="2000" dirty="0"/>
              <a:t>interpretace není talent několika „humanitně nadaných“ žáků, </a:t>
            </a:r>
          </a:p>
          <a:p>
            <a:pPr lvl="1"/>
            <a:r>
              <a:rPr lang="cs-CZ" sz="2000" dirty="0"/>
              <a:t>ale něco, co lze učit, </a:t>
            </a:r>
          </a:p>
          <a:p>
            <a:pPr lvl="1"/>
            <a:r>
              <a:rPr lang="cs-CZ" sz="2000" dirty="0"/>
              <a:t>strukturovat, </a:t>
            </a:r>
          </a:p>
          <a:p>
            <a:pPr lvl="1"/>
            <a:r>
              <a:rPr lang="cs-CZ" sz="2000" dirty="0"/>
              <a:t>reflektovat, </a:t>
            </a:r>
          </a:p>
          <a:p>
            <a:pPr lvl="1"/>
            <a:r>
              <a:rPr lang="cs-CZ" sz="2000" dirty="0"/>
              <a:t>a postupně kultivovat. </a:t>
            </a:r>
          </a:p>
          <a:p>
            <a:r>
              <a:rPr lang="cs-CZ" sz="2000" dirty="0"/>
              <a:t>To je odpověď na situaci, kterou popisuje </a:t>
            </a:r>
            <a:r>
              <a:rPr lang="cs-CZ" sz="2000" dirty="0" err="1"/>
              <a:t>Radváková</a:t>
            </a:r>
            <a:r>
              <a:rPr lang="cs-CZ" sz="2000" dirty="0"/>
              <a:t> — žáci říkají, že „jim nikdo nevysvětlil, jak se text rozebírá“. Tato monografie se o to explicitně pokouší.</a:t>
            </a:r>
          </a:p>
          <a:p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628155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EDB6EE-FA68-D5C5-C040-297411219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3700"/>
              <a:t>2. Výuka literatury má být postavena na interpretačních operacích, ne na reprodukci faktografie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7CF4CF-9728-7EC4-C932-DC6FDCC74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/>
              <a:t>Práce implicitně posouvá těžiště literární výuky:</a:t>
            </a:r>
          </a:p>
          <a:p>
            <a:pPr lvl="1"/>
            <a:r>
              <a:rPr lang="cs-CZ" sz="1800" dirty="0"/>
              <a:t>od znalostí o autorech a epochách </a:t>
            </a:r>
          </a:p>
          <a:p>
            <a:pPr lvl="1"/>
            <a:r>
              <a:rPr lang="cs-CZ" sz="1800" dirty="0"/>
              <a:t>k aktivní práci s textem. </a:t>
            </a:r>
          </a:p>
          <a:p>
            <a:r>
              <a:rPr lang="cs-CZ" sz="1800" dirty="0"/>
              <a:t>Interpretační dovednosti jsou členěny do tří oblastí:</a:t>
            </a:r>
          </a:p>
          <a:p>
            <a:pPr lvl="1"/>
            <a:r>
              <a:rPr lang="cs-CZ" sz="1800" dirty="0"/>
              <a:t>identifikační, </a:t>
            </a:r>
          </a:p>
          <a:p>
            <a:pPr lvl="1"/>
            <a:r>
              <a:rPr lang="cs-CZ" sz="1800" dirty="0"/>
              <a:t>relační, </a:t>
            </a:r>
          </a:p>
          <a:p>
            <a:pPr lvl="1"/>
            <a:r>
              <a:rPr lang="cs-CZ" sz="1800" dirty="0"/>
              <a:t>kombinační/reflexivní/formulační. </a:t>
            </a:r>
          </a:p>
          <a:p>
            <a:r>
              <a:rPr lang="cs-CZ" sz="1800" dirty="0"/>
              <a:t>To znamená, že výuka by měla vést žáka:</a:t>
            </a:r>
          </a:p>
          <a:p>
            <a:pPr lvl="1"/>
            <a:r>
              <a:rPr lang="cs-CZ" sz="1800" dirty="0"/>
              <a:t>k všímání si textových problémů, </a:t>
            </a:r>
          </a:p>
          <a:p>
            <a:pPr lvl="1"/>
            <a:r>
              <a:rPr lang="cs-CZ" sz="1800" dirty="0"/>
              <a:t>k hledání vztahů a významů, </a:t>
            </a:r>
          </a:p>
          <a:p>
            <a:pPr lvl="1"/>
            <a:r>
              <a:rPr lang="cs-CZ" sz="1800" dirty="0"/>
              <a:t>k formulaci interpretace a její reflexi. </a:t>
            </a:r>
          </a:p>
          <a:p>
            <a:r>
              <a:rPr lang="cs-CZ" sz="1800" dirty="0"/>
              <a:t>Ne tedy pouze:</a:t>
            </a:r>
          </a:p>
          <a:p>
            <a:pPr lvl="1"/>
            <a:r>
              <a:rPr lang="cs-CZ" sz="1800" dirty="0"/>
              <a:t>„poznat romantismus“, </a:t>
            </a:r>
          </a:p>
          <a:p>
            <a:pPr lvl="1"/>
            <a:r>
              <a:rPr lang="cs-CZ" sz="1800" dirty="0"/>
              <a:t>„vyjmenovat znaky symbolismu“, </a:t>
            </a:r>
          </a:p>
          <a:p>
            <a:pPr lvl="1"/>
            <a:r>
              <a:rPr lang="cs-CZ" sz="1800" dirty="0"/>
              <a:t>„znát autora“. </a:t>
            </a:r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788082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554E65-C695-C592-EBCA-29BB7945E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3. Základem interpretace je kladení otázek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3D4A79-4377-7378-FE54-6E640BC23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1800" dirty="0"/>
              <a:t>Jedna z klíčových identifikačních dovedností zní:</a:t>
            </a:r>
          </a:p>
          <a:p>
            <a:pPr lvl="1"/>
            <a:r>
              <a:rPr lang="cs-CZ" sz="1800" dirty="0"/>
              <a:t>„dovednost zformulovat otázky, které se nad textem otevírají“. </a:t>
            </a:r>
          </a:p>
          <a:p>
            <a:r>
              <a:rPr lang="cs-CZ" sz="1800" dirty="0"/>
              <a:t>To je didakticky mimořádně důležité.</a:t>
            </a:r>
          </a:p>
          <a:p>
            <a:r>
              <a:rPr lang="cs-CZ" sz="1800" dirty="0"/>
              <a:t>Text není něco, co má jednu hotovou odpověď, ale prostor:</a:t>
            </a:r>
          </a:p>
          <a:p>
            <a:pPr lvl="1"/>
            <a:r>
              <a:rPr lang="cs-CZ" sz="1800" dirty="0"/>
              <a:t>nejistoty, </a:t>
            </a:r>
          </a:p>
          <a:p>
            <a:pPr lvl="1"/>
            <a:r>
              <a:rPr lang="cs-CZ" sz="1800" dirty="0"/>
              <a:t>problému, </a:t>
            </a:r>
          </a:p>
          <a:p>
            <a:pPr lvl="1"/>
            <a:r>
              <a:rPr lang="cs-CZ" sz="1800" dirty="0"/>
              <a:t>významového napětí, </a:t>
            </a:r>
          </a:p>
          <a:p>
            <a:pPr lvl="1"/>
            <a:r>
              <a:rPr lang="cs-CZ" sz="1800" dirty="0" err="1"/>
              <a:t>interpretovatelnosti</a:t>
            </a:r>
            <a:r>
              <a:rPr lang="cs-CZ" sz="1800" dirty="0"/>
              <a:t>. </a:t>
            </a:r>
          </a:p>
          <a:p>
            <a:r>
              <a:rPr lang="cs-CZ" sz="1800" dirty="0"/>
              <a:t>Výuka by tedy měla být více:</a:t>
            </a:r>
          </a:p>
          <a:p>
            <a:pPr lvl="1"/>
            <a:r>
              <a:rPr lang="cs-CZ" sz="1800" dirty="0"/>
              <a:t>badatelská, </a:t>
            </a:r>
          </a:p>
          <a:p>
            <a:pPr lvl="1"/>
            <a:r>
              <a:rPr lang="cs-CZ" sz="1800" dirty="0"/>
              <a:t>dialogická,</a:t>
            </a:r>
          </a:p>
          <a:p>
            <a:pPr lvl="1"/>
            <a:r>
              <a:rPr lang="cs-CZ" sz="1800" dirty="0"/>
              <a:t>Problémová.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734937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28A6D1-990B-E226-FF46-69F84825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dirty="0"/>
              <a:t>4. Velmi důležitá je práce s perspektivou, hlasem a postavami</a:t>
            </a:r>
            <a:endParaRPr lang="cs-CZ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EF20D8-92B7-6F40-D9D1-2D067EF32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sz="1500" dirty="0"/>
              <a:t>Monografie silně zdůrazňuje:</a:t>
            </a:r>
          </a:p>
          <a:p>
            <a:pPr lvl="1"/>
            <a:r>
              <a:rPr lang="cs-CZ" sz="1500" dirty="0"/>
              <a:t>vypravěčskou perspektivu, </a:t>
            </a:r>
          </a:p>
          <a:p>
            <a:pPr lvl="1"/>
            <a:r>
              <a:rPr lang="cs-CZ" sz="1500" dirty="0"/>
              <a:t>jazyk postav, </a:t>
            </a:r>
          </a:p>
          <a:p>
            <a:pPr lvl="1"/>
            <a:r>
              <a:rPr lang="cs-CZ" sz="1500" dirty="0"/>
              <a:t>motivace, </a:t>
            </a:r>
          </a:p>
          <a:p>
            <a:pPr lvl="1"/>
            <a:r>
              <a:rPr lang="cs-CZ" sz="1500" dirty="0"/>
              <a:t>mocenské vztahy, </a:t>
            </a:r>
          </a:p>
          <a:p>
            <a:pPr lvl="1"/>
            <a:r>
              <a:rPr lang="cs-CZ" sz="1500" dirty="0"/>
              <a:t>argumentaci, </a:t>
            </a:r>
          </a:p>
          <a:p>
            <a:pPr lvl="1"/>
            <a:r>
              <a:rPr lang="cs-CZ" sz="1500" dirty="0"/>
              <a:t>ironii, </a:t>
            </a:r>
          </a:p>
          <a:p>
            <a:pPr lvl="1"/>
            <a:r>
              <a:rPr lang="cs-CZ" sz="1500" dirty="0"/>
              <a:t>autostylizaci. </a:t>
            </a:r>
          </a:p>
          <a:p>
            <a:r>
              <a:rPr lang="cs-CZ" sz="1500" dirty="0"/>
              <a:t>To je mimořádně důležité pro současnou interpretaci literatury; žáci nemají jen „najít téma“, ale učit se:</a:t>
            </a:r>
          </a:p>
          <a:p>
            <a:pPr lvl="1"/>
            <a:r>
              <a:rPr lang="cs-CZ" sz="1500" dirty="0"/>
              <a:t>kdo mluví, </a:t>
            </a:r>
          </a:p>
          <a:p>
            <a:pPr lvl="1"/>
            <a:r>
              <a:rPr lang="cs-CZ" sz="1500" dirty="0"/>
              <a:t>z jaké pozice, </a:t>
            </a:r>
          </a:p>
          <a:p>
            <a:pPr lvl="1"/>
            <a:r>
              <a:rPr lang="cs-CZ" sz="1500" dirty="0"/>
              <a:t>proč, </a:t>
            </a:r>
          </a:p>
          <a:p>
            <a:pPr lvl="1"/>
            <a:r>
              <a:rPr lang="cs-CZ" sz="1500" dirty="0"/>
              <a:t>co jazyk zakrývá, </a:t>
            </a:r>
          </a:p>
          <a:p>
            <a:pPr lvl="1"/>
            <a:r>
              <a:rPr lang="cs-CZ" sz="1500" dirty="0"/>
              <a:t>co ironizuje, </a:t>
            </a:r>
          </a:p>
          <a:p>
            <a:pPr lvl="1"/>
            <a:r>
              <a:rPr lang="cs-CZ" sz="1500" dirty="0"/>
              <a:t>jak text manipuluje čtenáře. </a:t>
            </a:r>
          </a:p>
          <a:p>
            <a:r>
              <a:rPr lang="cs-CZ" sz="1500" dirty="0"/>
              <a:t>To umožňuje obrovský přesah do mediální gramotnosti a občanského vzdělávání.</a:t>
            </a:r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06665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543C21-6A67-50EC-A678-C100E27D6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Obsah / anotace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E82FF8-24F1-DA2F-EC82-2B2388BD4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1800" dirty="0"/>
              <a:t>Přednáška se zaměřuje na současné proměny středoškolské výuky literatury a na otázku, jakou roli v ní dnes hraje interpretace textu, literární historie a školní kánon. Vychází z několika významných českých odborných studií posledních let (Věra </a:t>
            </a:r>
            <a:r>
              <a:rPr lang="cs-CZ" sz="1800" dirty="0" err="1"/>
              <a:t>Radváková</a:t>
            </a:r>
            <a:r>
              <a:rPr lang="cs-CZ" sz="1800" dirty="0"/>
              <a:t>, Ondřej Vojtíšek, Martin Hrdina, Ondřej Špaček), které kriticky reflektují tradiční podobu literární výuky založené především na faktografii, reprodukci literárněhistorických informací a transmisivním modelu vzdělávání. Přednáška ukazuje posun směrem k interpretačně orientované výuce, v níž se těžiště práce přesouvá k samotnému textu, k rozvíjení interpretačních dovedností, argumentace, dialogu a čtenářské zkušenosti.</a:t>
            </a:r>
          </a:p>
          <a:p>
            <a:r>
              <a:rPr lang="cs-CZ" sz="1800" dirty="0"/>
              <a:t>Druhá část přednášky se věnuje problematice školního literárního kánonu, zejména prostřednictvím analýz maturitních seznamů literárních děl. Ukazuje, jak škola prostřednictvím výběru textů formuje představu o „hodnotné literatuře“, jaké kulturní hierarchie reprodukuje a jak souvisí školní kánon s otázkami kulturního kapitálu, identity a vzdělanostních nerovností. </a:t>
            </a:r>
          </a:p>
          <a:p>
            <a:r>
              <a:rPr lang="cs-CZ" sz="1800" dirty="0"/>
              <a:t>Cílem přednášky je otevřít diskusi o tom, jak dnes vyučovat literaturu smysluplněji, interpretačněji a zároveň reflexivněji vůči samotnému obsahu i tradici literárního vzdělávání.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35588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257C8C-1CFD-B049-845F-4FD61ABB6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5. Interpretace má být dialogická a pluralitní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37CA41-9A89-C6F1-4877-0EABC1288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1600" dirty="0"/>
              <a:t>Velmi podstatné je, že práce počítá s:</a:t>
            </a:r>
          </a:p>
          <a:p>
            <a:pPr lvl="1"/>
            <a:r>
              <a:rPr lang="cs-CZ" sz="1600" dirty="0"/>
              <a:t>alternativními interpretacemi, </a:t>
            </a:r>
          </a:p>
          <a:p>
            <a:pPr lvl="1"/>
            <a:r>
              <a:rPr lang="cs-CZ" sz="1600" dirty="0"/>
              <a:t>různými perspektivami, </a:t>
            </a:r>
          </a:p>
          <a:p>
            <a:pPr lvl="1"/>
            <a:r>
              <a:rPr lang="cs-CZ" sz="1600" dirty="0"/>
              <a:t>návraty k textu, </a:t>
            </a:r>
          </a:p>
          <a:p>
            <a:pPr lvl="1"/>
            <a:r>
              <a:rPr lang="cs-CZ" sz="1600" dirty="0"/>
              <a:t>přehodnocováním výkladu. </a:t>
            </a:r>
          </a:p>
          <a:p>
            <a:r>
              <a:rPr lang="cs-CZ" sz="1600" dirty="0"/>
              <a:t>To je přesný opak situace, kterou popisovala </a:t>
            </a:r>
            <a:r>
              <a:rPr lang="cs-CZ" sz="1600" dirty="0" err="1"/>
              <a:t>Radváková</a:t>
            </a:r>
            <a:r>
              <a:rPr lang="cs-CZ" sz="1600" dirty="0"/>
              <a:t>:</a:t>
            </a:r>
          </a:p>
          <a:p>
            <a:pPr lvl="1"/>
            <a:r>
              <a:rPr lang="cs-CZ" sz="1600" dirty="0"/>
              <a:t>učitel nepřipustí jiný názor, </a:t>
            </a:r>
          </a:p>
          <a:p>
            <a:pPr lvl="1"/>
            <a:r>
              <a:rPr lang="cs-CZ" sz="1600" dirty="0"/>
              <a:t>ironizuje odpovědi, </a:t>
            </a:r>
          </a:p>
          <a:p>
            <a:pPr lvl="1"/>
            <a:r>
              <a:rPr lang="cs-CZ" sz="1600" dirty="0"/>
              <a:t>diskuse neprobíhá. </a:t>
            </a:r>
          </a:p>
          <a:p>
            <a:r>
              <a:rPr lang="cs-CZ" sz="1600" dirty="0"/>
              <a:t>Tato monografie naopak chápe interpretaci jako:</a:t>
            </a:r>
          </a:p>
          <a:p>
            <a:pPr lvl="1"/>
            <a:r>
              <a:rPr lang="cs-CZ" sz="1600" dirty="0"/>
              <a:t>otevřený proces, </a:t>
            </a:r>
          </a:p>
          <a:p>
            <a:pPr lvl="1"/>
            <a:r>
              <a:rPr lang="cs-CZ" sz="1600" dirty="0"/>
              <a:t>argumentační prostor, </a:t>
            </a:r>
          </a:p>
          <a:p>
            <a:pPr lvl="1"/>
            <a:r>
              <a:rPr lang="cs-CZ" sz="1600" dirty="0"/>
              <a:t>hledání významu, </a:t>
            </a:r>
          </a:p>
          <a:p>
            <a:pPr lvl="1"/>
            <a:r>
              <a:rPr lang="cs-CZ" sz="1600" dirty="0"/>
              <a:t>reflexi vlastního čtení.</a:t>
            </a: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988475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D1C2119-E729-1BAE-F60C-2C9D7FF48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6. Důležitá je reflexe čtenářské zkušenosti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E5D30C-41A2-0A21-5B1F-B4C622742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1800" dirty="0"/>
              <a:t>Práce zdůrazňuje:</a:t>
            </a:r>
          </a:p>
          <a:p>
            <a:pPr lvl="1"/>
            <a:r>
              <a:rPr lang="cs-CZ" sz="1800" dirty="0"/>
              <a:t>vztah textu k vlastní zkušenosti, </a:t>
            </a:r>
          </a:p>
          <a:p>
            <a:pPr lvl="1"/>
            <a:r>
              <a:rPr lang="cs-CZ" sz="1800" dirty="0"/>
              <a:t>emoce, </a:t>
            </a:r>
          </a:p>
          <a:p>
            <a:pPr lvl="1"/>
            <a:r>
              <a:rPr lang="cs-CZ" sz="1800" dirty="0"/>
              <a:t>atmosféru, </a:t>
            </a:r>
          </a:p>
          <a:p>
            <a:pPr lvl="1"/>
            <a:r>
              <a:rPr lang="cs-CZ" sz="1800" dirty="0"/>
              <a:t>cizost textu, </a:t>
            </a:r>
          </a:p>
          <a:p>
            <a:pPr lvl="1"/>
            <a:r>
              <a:rPr lang="cs-CZ" sz="1800" dirty="0"/>
              <a:t>rytmus, </a:t>
            </a:r>
          </a:p>
          <a:p>
            <a:pPr lvl="1"/>
            <a:r>
              <a:rPr lang="cs-CZ" sz="1800" dirty="0"/>
              <a:t>zvukovost, </a:t>
            </a:r>
          </a:p>
          <a:p>
            <a:pPr lvl="1"/>
            <a:r>
              <a:rPr lang="cs-CZ" sz="1800" dirty="0"/>
              <a:t>konkrétní čtenářské účinky. </a:t>
            </a:r>
          </a:p>
          <a:p>
            <a:r>
              <a:rPr lang="cs-CZ" sz="1800" dirty="0"/>
              <a:t>To je důležité hlavně pro středoškolskou výuku </a:t>
            </a:r>
            <a:r>
              <a:rPr lang="cs-CZ" sz="1800" dirty="0">
                <a:sym typeface="Wingdings" panose="05000000000000000000" pitchFamily="2" charset="2"/>
              </a:rPr>
              <a:t> </a:t>
            </a:r>
            <a:r>
              <a:rPr lang="cs-CZ" sz="1800" dirty="0"/>
              <a:t>interpretace nemá být jen analytická pitva textu, ale také:</a:t>
            </a:r>
          </a:p>
          <a:p>
            <a:pPr lvl="1"/>
            <a:r>
              <a:rPr lang="cs-CZ" sz="1800" dirty="0"/>
              <a:t>osobní setkání s textem, </a:t>
            </a:r>
          </a:p>
          <a:p>
            <a:pPr lvl="1"/>
            <a:r>
              <a:rPr lang="cs-CZ" sz="1800" dirty="0"/>
              <a:t>reflexe vlastního čtení, </a:t>
            </a:r>
          </a:p>
          <a:p>
            <a:pPr lvl="1"/>
            <a:r>
              <a:rPr lang="cs-CZ" sz="1800" dirty="0"/>
              <a:t>uvědomování si účinku literatury.</a:t>
            </a:r>
          </a:p>
          <a:p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3379617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1DD0600-27C7-BBA3-33EB-0352BA4C4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cs-CZ" dirty="0"/>
              <a:t>Exkurs: Cizost textu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1B6E0F-B226-6FD3-AE18-C345230BE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cs-CZ" dirty="0"/>
              <a:t>Žáci často mají pocit:</a:t>
            </a:r>
          </a:p>
          <a:p>
            <a:pPr lvl="1"/>
            <a:r>
              <a:rPr lang="cs-CZ" dirty="0"/>
              <a:t>„Když textu nerozumím, čtu špatně.“</a:t>
            </a:r>
          </a:p>
          <a:p>
            <a:r>
              <a:rPr lang="cs-CZ" dirty="0"/>
              <a:t>Ale právě interpretační výuka by měla vést k tomu, že:</a:t>
            </a:r>
          </a:p>
          <a:p>
            <a:pPr lvl="1"/>
            <a:r>
              <a:rPr lang="cs-CZ" dirty="0"/>
              <a:t>nejistota je normální, </a:t>
            </a:r>
          </a:p>
          <a:p>
            <a:pPr lvl="1"/>
            <a:r>
              <a:rPr lang="cs-CZ" dirty="0"/>
              <a:t>neporozumění je součást čtení, </a:t>
            </a:r>
          </a:p>
          <a:p>
            <a:pPr lvl="1"/>
            <a:r>
              <a:rPr lang="cs-CZ" dirty="0"/>
              <a:t>a otázky jsou často důležitější než rychlá odpověď. </a:t>
            </a:r>
          </a:p>
          <a:p>
            <a:endParaRPr lang="cs-CZ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0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3A3A5C-5AA2-1AB4-F6A1-65ECFDDB6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cs-CZ" dirty="0"/>
              <a:t>Exkurs: Druhy cizosti textu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665A42-11B6-871E-0EF8-1FABE600B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numCol="2">
            <a:normAutofit/>
          </a:bodyPr>
          <a:lstStyle/>
          <a:p>
            <a:r>
              <a:rPr lang="cs-CZ" sz="1800" b="1" dirty="0"/>
              <a:t>1. Jazyková</a:t>
            </a:r>
          </a:p>
          <a:p>
            <a:r>
              <a:rPr lang="cs-CZ" sz="1800" dirty="0"/>
              <a:t>neologismy, </a:t>
            </a:r>
          </a:p>
          <a:p>
            <a:r>
              <a:rPr lang="cs-CZ" sz="1800" dirty="0"/>
              <a:t>deformovaný jazyk, </a:t>
            </a:r>
          </a:p>
          <a:p>
            <a:r>
              <a:rPr lang="cs-CZ" sz="1800" dirty="0"/>
              <a:t>zvláštní syntax, </a:t>
            </a:r>
          </a:p>
          <a:p>
            <a:r>
              <a:rPr lang="cs-CZ" sz="1800" dirty="0"/>
              <a:t>nesrozumitelné metafory.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b="1" dirty="0"/>
              <a:t>2. Kulturní / historická</a:t>
            </a:r>
          </a:p>
          <a:p>
            <a:r>
              <a:rPr lang="cs-CZ" sz="1800" dirty="0"/>
              <a:t>jiný hodnotový svět, </a:t>
            </a:r>
          </a:p>
          <a:p>
            <a:r>
              <a:rPr lang="cs-CZ" sz="1800" dirty="0"/>
              <a:t>jiná morálka, </a:t>
            </a:r>
          </a:p>
          <a:p>
            <a:r>
              <a:rPr lang="cs-CZ" sz="1800" dirty="0"/>
              <a:t>historická zkušenost. </a:t>
            </a:r>
          </a:p>
          <a:p>
            <a:endParaRPr lang="cs-CZ" sz="1800" dirty="0"/>
          </a:p>
          <a:p>
            <a:r>
              <a:rPr lang="cs-CZ" sz="1800" b="1" dirty="0"/>
              <a:t>3. Psychologická</a:t>
            </a:r>
          </a:p>
          <a:p>
            <a:r>
              <a:rPr lang="cs-CZ" sz="1800" dirty="0"/>
              <a:t>zvláštní jednání postav, </a:t>
            </a:r>
          </a:p>
          <a:p>
            <a:r>
              <a:rPr lang="cs-CZ" sz="1800" dirty="0"/>
              <a:t>iracionalita, </a:t>
            </a:r>
          </a:p>
          <a:p>
            <a:r>
              <a:rPr lang="cs-CZ" sz="1800" dirty="0"/>
              <a:t>ambivalence.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b="1" dirty="0"/>
              <a:t>4. Kompoziční</a:t>
            </a:r>
          </a:p>
          <a:p>
            <a:r>
              <a:rPr lang="cs-CZ" sz="1800" dirty="0"/>
              <a:t>narušená logika, </a:t>
            </a:r>
          </a:p>
          <a:p>
            <a:r>
              <a:rPr lang="cs-CZ" sz="1800" dirty="0"/>
              <a:t>fragmentárnost, </a:t>
            </a:r>
          </a:p>
          <a:p>
            <a:r>
              <a:rPr lang="cs-CZ" sz="1800" dirty="0"/>
              <a:t>otevřený konec.</a:t>
            </a:r>
          </a:p>
          <a:p>
            <a:endParaRPr lang="cs-CZ" sz="1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45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A967E5-4A4F-2E43-4340-E6E5CF330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7. Literatura má být propojena s etikou, kulturou a současností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DCEA05-20CA-21A2-E3EB-0C16C4DCB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Monografie opakovaně zdůrazňuje:</a:t>
            </a:r>
          </a:p>
          <a:p>
            <a:pPr lvl="1"/>
            <a:r>
              <a:rPr lang="cs-CZ" dirty="0"/>
              <a:t>etické otázky, </a:t>
            </a:r>
          </a:p>
          <a:p>
            <a:pPr lvl="1"/>
            <a:r>
              <a:rPr lang="cs-CZ" dirty="0"/>
              <a:t>hodnotové konflikty, </a:t>
            </a:r>
          </a:p>
          <a:p>
            <a:pPr lvl="1"/>
            <a:r>
              <a:rPr lang="cs-CZ" dirty="0"/>
              <a:t>ideologii, </a:t>
            </a:r>
          </a:p>
          <a:p>
            <a:pPr lvl="1"/>
            <a:r>
              <a:rPr lang="cs-CZ" dirty="0"/>
              <a:t>historicitu, </a:t>
            </a:r>
          </a:p>
          <a:p>
            <a:pPr lvl="1"/>
            <a:r>
              <a:rPr lang="cs-CZ" dirty="0"/>
              <a:t>vztah textu ke společnosti, </a:t>
            </a:r>
          </a:p>
          <a:p>
            <a:pPr lvl="1"/>
            <a:r>
              <a:rPr lang="cs-CZ" dirty="0"/>
              <a:t>aktualizaci témat. </a:t>
            </a:r>
          </a:p>
          <a:p>
            <a:r>
              <a:rPr lang="cs-CZ" dirty="0"/>
              <a:t>To je podstatné: literatura není jen estetický objekt,</a:t>
            </a:r>
            <a:br>
              <a:rPr lang="cs-CZ" dirty="0"/>
            </a:br>
            <a:r>
              <a:rPr lang="cs-CZ" dirty="0"/>
              <a:t>ale způsob přemýšlení o člověku, společnosti a světě.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65342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567CB0-0C02-B181-12D5-AE89B2AA3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Závěr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CC097E-501D-D685-67BE-F5D20E380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/>
              <a:t>Výuka literatury má systematicky rozvíjet interpretační dovednosti, nikoli pouze předávání literárněhistorických informací.</a:t>
            </a:r>
          </a:p>
          <a:p>
            <a:r>
              <a:rPr lang="cs-CZ" sz="2200"/>
              <a:t>A zároveň:</a:t>
            </a:r>
          </a:p>
          <a:p>
            <a:pPr lvl="1"/>
            <a:r>
              <a:rPr lang="cs-CZ" sz="2200"/>
              <a:t>interpretace je naučitelná, </a:t>
            </a:r>
          </a:p>
          <a:p>
            <a:pPr lvl="1"/>
            <a:r>
              <a:rPr lang="cs-CZ" sz="2200"/>
              <a:t>učitelná, </a:t>
            </a:r>
          </a:p>
          <a:p>
            <a:pPr lvl="1"/>
            <a:r>
              <a:rPr lang="cs-CZ" sz="2200"/>
              <a:t>reflektovatelná, </a:t>
            </a:r>
          </a:p>
          <a:p>
            <a:pPr lvl="1"/>
            <a:r>
              <a:rPr lang="cs-CZ" sz="2200"/>
              <a:t>a lze ji rozčlenit do konkrétních operací.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8631098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2AD4BB-C0F8-2FD7-AC36-0E554743F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Martin Hrdina: K otázce terminologie dějin literatury ve školní literární výchově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2AD9D6-EFBC-696A-0122-E95F0F82E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2000"/>
              <a:t>Problém není v samotných pojmech typu „májovci“, „lumírovci“ nebo „romantismus“, </a:t>
            </a:r>
            <a:r>
              <a:rPr lang="cs-CZ" sz="2000" b="1"/>
              <a:t>ale</a:t>
            </a:r>
            <a:r>
              <a:rPr lang="cs-CZ" sz="2000"/>
              <a:t> </a:t>
            </a:r>
            <a:r>
              <a:rPr lang="cs-CZ" sz="2000" b="1"/>
              <a:t>v tom, když se z nich stanou jen izolované školní nálepky bez vztahu k textům a kulturním souvislostem</a:t>
            </a:r>
            <a:r>
              <a:rPr lang="cs-CZ" sz="2000"/>
              <a:t>. </a:t>
            </a:r>
          </a:p>
          <a:p>
            <a:endParaRPr lang="cs-CZ" sz="2000"/>
          </a:p>
          <a:p>
            <a:r>
              <a:rPr lang="cs-CZ" sz="2000" b="1"/>
              <a:t>1. Literární historie nemá být jen memorování pojmů</a:t>
            </a:r>
          </a:p>
          <a:p>
            <a:r>
              <a:rPr lang="cs-CZ" sz="2000" b="1"/>
              <a:t>2. Literární směry nejsou uzavřené „krabičky“</a:t>
            </a:r>
            <a:endParaRPr lang="en-US" sz="2000"/>
          </a:p>
          <a:p>
            <a:r>
              <a:rPr lang="cs-CZ" sz="2000" b="1"/>
              <a:t>3. Výuka má být více interpretační</a:t>
            </a:r>
            <a:endParaRPr lang="en-US" sz="2000"/>
          </a:p>
          <a:p>
            <a:r>
              <a:rPr lang="cs-CZ" sz="2000" b="1"/>
              <a:t>4. Literární historie má vyrůstat z textu</a:t>
            </a:r>
            <a:endParaRPr lang="en-US" sz="2000"/>
          </a:p>
          <a:p>
            <a:r>
              <a:rPr lang="cs-CZ" sz="2000" b="1"/>
              <a:t>5. Literatura má být chápána jako síť vztahů</a:t>
            </a:r>
            <a:endParaRPr lang="en-US" sz="2000"/>
          </a:p>
          <a:p>
            <a:r>
              <a:rPr lang="cs-CZ" sz="2000" b="1"/>
              <a:t>6. Výuka literární historie má rozvíjet myšlení, ne jen přehled</a:t>
            </a:r>
            <a:endParaRPr lang="en-US" sz="2000"/>
          </a:p>
          <a:p>
            <a:r>
              <a:rPr lang="cs-CZ" sz="2000" b="1"/>
              <a:t>7. Školní terminologie má být reflexivní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556728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0FCCB7B-4804-FDAD-B138-89BC6DE69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4600" b="1"/>
              <a:t>1. Literární historie nemá být jen memorování pojmů</a:t>
            </a:r>
            <a:endParaRPr lang="cs-CZ" sz="4600"/>
          </a:p>
        </p:txBody>
      </p:sp>
      <p:sp>
        <p:nvSpPr>
          <p:cNvPr id="4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291C3E5-CC00-54AF-64C9-55C04F5347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99" r="28485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graphicFrame>
        <p:nvGraphicFramePr>
          <p:cNvPr id="20" name="Zástupný obsah 2">
            <a:extLst>
              <a:ext uri="{FF2B5EF4-FFF2-40B4-BE49-F238E27FC236}">
                <a16:creationId xmlns:a16="http://schemas.microsoft.com/office/drawing/2014/main" id="{E6E33929-C788-05A0-47DD-B777B18D77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5075736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58179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AB0F9F8-3C5C-4B36-91E1-857EA5FB9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200" b="1"/>
              <a:t>2. Literární směry nejsou uzavřené „krabičky“</a:t>
            </a:r>
            <a:endParaRPr lang="cs-CZ" sz="4200"/>
          </a:p>
        </p:txBody>
      </p:sp>
      <p:sp>
        <p:nvSpPr>
          <p:cNvPr id="5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B27206-D7C0-A89C-D6D3-07864D7ED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1500"/>
              <a:t>Hrdina ukazuje, že současná literární věda už neuvažuje:</a:t>
            </a:r>
          </a:p>
          <a:p>
            <a:pPr lvl="1"/>
            <a:r>
              <a:rPr lang="cs-CZ" sz="1500"/>
              <a:t>o romantismu, realismu, parnasismu jako o čistě oddělených etapách, které se jednoduše střídají. </a:t>
            </a:r>
          </a:p>
          <a:p>
            <a:r>
              <a:rPr lang="cs-CZ" sz="1500"/>
              <a:t>Místo toho zdůrazňuje:</a:t>
            </a:r>
          </a:p>
          <a:p>
            <a:pPr lvl="1"/>
            <a:r>
              <a:rPr lang="cs-CZ" sz="1500"/>
              <a:t>prolínání, </a:t>
            </a:r>
          </a:p>
          <a:p>
            <a:pPr lvl="1"/>
            <a:r>
              <a:rPr lang="cs-CZ" sz="1500"/>
              <a:t>souběžnost, </a:t>
            </a:r>
          </a:p>
          <a:p>
            <a:pPr lvl="1"/>
            <a:r>
              <a:rPr lang="cs-CZ" sz="1500"/>
              <a:t>konkurenci různých poetik a diskursů. </a:t>
            </a:r>
            <a:br>
              <a:rPr lang="cs-CZ" sz="1500"/>
            </a:br>
            <a:endParaRPr lang="cs-CZ" sz="1500"/>
          </a:p>
          <a:p>
            <a:r>
              <a:rPr lang="cs-CZ" sz="1500" b="1"/>
              <a:t>Pro výuku to znamená:</a:t>
            </a:r>
          </a:p>
          <a:p>
            <a:r>
              <a:rPr lang="cs-CZ" sz="1500"/>
              <a:t>Žák nemá jen:</a:t>
            </a:r>
          </a:p>
          <a:p>
            <a:pPr lvl="1"/>
            <a:r>
              <a:rPr lang="cs-CZ" sz="1500"/>
              <a:t>„přiřadit text ke směru“</a:t>
            </a:r>
          </a:p>
          <a:p>
            <a:r>
              <a:rPr lang="cs-CZ" sz="1500"/>
              <a:t>ale měl by:</a:t>
            </a:r>
          </a:p>
          <a:p>
            <a:pPr lvl="1"/>
            <a:r>
              <a:rPr lang="cs-CZ" sz="1500"/>
              <a:t>rozpoznávat různé tendence v textu, </a:t>
            </a:r>
          </a:p>
          <a:p>
            <a:pPr lvl="1"/>
            <a:r>
              <a:rPr lang="cs-CZ" sz="1500"/>
              <a:t>vidět jejich prolínání, </a:t>
            </a:r>
          </a:p>
          <a:p>
            <a:pPr lvl="1"/>
            <a:r>
              <a:rPr lang="cs-CZ" sz="1500"/>
              <a:t>chápat literaturu jako živý proces.</a:t>
            </a:r>
          </a:p>
          <a:p>
            <a:endParaRPr lang="cs-CZ" sz="1500"/>
          </a:p>
        </p:txBody>
      </p:sp>
    </p:spTree>
    <p:extLst>
      <p:ext uri="{BB962C8B-B14F-4D97-AF65-F5344CB8AC3E}">
        <p14:creationId xmlns:p14="http://schemas.microsoft.com/office/powerpoint/2010/main" val="3726755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E3A57AA-744C-175F-A2FF-850B97FD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cs-CZ" sz="5200" b="1"/>
              <a:t>3. Výuka má být více interpretační</a:t>
            </a:r>
            <a:endParaRPr lang="cs-CZ" sz="520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32EBFBFA-91E6-7733-217B-873635E7E5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8929980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2520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ECB38B-E61B-8C96-F0A8-B54B6F375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cs-CZ" sz="4000"/>
              <a:t>Věra Radváková: </a:t>
            </a:r>
            <a:r>
              <a:rPr lang="cs-CZ" sz="4000" i="1"/>
              <a:t>Práce s textem na střední škole</a:t>
            </a:r>
            <a:endParaRPr lang="cs-CZ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CDC366-4543-44B9-342B-001D2E6C63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63" r="18738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13" name="Zástupný obsah 2">
            <a:extLst>
              <a:ext uri="{FF2B5EF4-FFF2-40B4-BE49-F238E27FC236}">
                <a16:creationId xmlns:a16="http://schemas.microsoft.com/office/drawing/2014/main" id="{6233ECED-B63F-D204-3C13-206BDD1373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568857"/>
              </p:ext>
            </p:extLst>
          </p:nvPr>
        </p:nvGraphicFramePr>
        <p:xfrm>
          <a:off x="836680" y="2405067"/>
          <a:ext cx="6002110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067019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6E69567-5705-3A86-444F-B6D0FE32C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000" b="1"/>
              <a:t>4. Literární historie má vyrůstat z textu</a:t>
            </a:r>
            <a:endParaRPr lang="cs-CZ" sz="5000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47BCF1-0599-EB09-EAC6-FAFA5BBDC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endParaRPr lang="cs-CZ" sz="2200" b="1"/>
          </a:p>
          <a:p>
            <a:r>
              <a:rPr lang="cs-CZ" sz="2200"/>
              <a:t>Pojmy jako romantismus, realismus, biedermeier, parnasismu s nemají být vyučovány izolovaně, ale prostřednictvím konkrétních textů. </a:t>
            </a:r>
            <a:br>
              <a:rPr lang="cs-CZ" sz="2200"/>
            </a:br>
            <a:endParaRPr lang="cs-CZ" sz="2200"/>
          </a:p>
          <a:p>
            <a:r>
              <a:rPr lang="cs-CZ" sz="2200"/>
              <a:t>Například </a:t>
            </a:r>
            <a:r>
              <a:rPr lang="cs-CZ" sz="2200" i="1"/>
              <a:t>Babička</a:t>
            </a:r>
            <a:r>
              <a:rPr lang="cs-CZ" sz="2200"/>
              <a:t> není: „realismus“. </a:t>
            </a:r>
          </a:p>
          <a:p>
            <a:r>
              <a:rPr lang="cs-CZ" sz="2200"/>
              <a:t>Ale: prolínání realismu, biedermeieru, polemiky s romantismem. </a:t>
            </a:r>
          </a:p>
          <a:p>
            <a:r>
              <a:rPr lang="cs-CZ" sz="2200"/>
              <a:t>To je obrovský posun od školního škatulkování k interpretačnímu myšlení.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418373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4E1EBF-14E9-33CF-1783-FF9126C75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200" b="1"/>
              <a:t>5. Literatura má být chápána jako síť vztahů</a:t>
            </a:r>
            <a:endParaRPr lang="cs-CZ" sz="42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636F29-390D-AC0F-95A0-61FBB8E8F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/>
              <a:t>Hrdina zdůrazňuje:</a:t>
            </a:r>
          </a:p>
          <a:p>
            <a:pPr lvl="1"/>
            <a:r>
              <a:rPr lang="cs-CZ" sz="2200"/>
              <a:t>kulturní souvislosti, </a:t>
            </a:r>
          </a:p>
          <a:p>
            <a:pPr lvl="1"/>
            <a:r>
              <a:rPr lang="cs-CZ" sz="2200"/>
              <a:t>vztahy mezi evropskými literaturami, </a:t>
            </a:r>
          </a:p>
          <a:p>
            <a:pPr lvl="1"/>
            <a:r>
              <a:rPr lang="cs-CZ" sz="2200"/>
              <a:t>historickou podmíněnost poetik, </a:t>
            </a:r>
          </a:p>
          <a:p>
            <a:pPr lvl="1"/>
            <a:r>
              <a:rPr lang="cs-CZ" sz="2200"/>
              <a:t>ideové konflikty. </a:t>
            </a:r>
          </a:p>
          <a:p>
            <a:r>
              <a:rPr lang="cs-CZ" sz="2200"/>
              <a:t>Například pojmy ruchovci, lumírovci nejsou důležité samy o sobě,</a:t>
            </a:r>
            <a:br>
              <a:rPr lang="cs-CZ" sz="2200"/>
            </a:br>
            <a:r>
              <a:rPr lang="cs-CZ" sz="2200"/>
              <a:t>ale jako: </a:t>
            </a:r>
          </a:p>
          <a:p>
            <a:pPr lvl="1"/>
            <a:r>
              <a:rPr lang="cs-CZ" sz="2200"/>
              <a:t>spor o směřování české kultury, </a:t>
            </a:r>
          </a:p>
          <a:p>
            <a:pPr lvl="1"/>
            <a:r>
              <a:rPr lang="cs-CZ" sz="2200"/>
              <a:t>vztah k Evropě, </a:t>
            </a:r>
          </a:p>
          <a:p>
            <a:pPr lvl="1"/>
            <a:r>
              <a:rPr lang="cs-CZ" sz="2200"/>
              <a:t>otázka národní identity.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599150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405EF1-105B-F282-6609-02FD6701B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200" b="1"/>
              <a:t>6. Výuka literární historie má rozvíjet myšlení, ne jen přehled</a:t>
            </a:r>
            <a:endParaRPr lang="cs-CZ" sz="42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1E36CE-0FDF-7112-C82F-D154E3DA6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/>
              <a:t>Studie velmi silně směřuje k tomu, že:</a:t>
            </a:r>
          </a:p>
          <a:p>
            <a:pPr lvl="1"/>
            <a:r>
              <a:rPr lang="cs-CZ" sz="2200"/>
              <a:t>literární dějiny nejsou encyklopedie, </a:t>
            </a:r>
          </a:p>
          <a:p>
            <a:pPr lvl="1"/>
            <a:r>
              <a:rPr lang="cs-CZ" sz="2200"/>
              <a:t>ale způsob uvažování o kultuře. </a:t>
            </a:r>
          </a:p>
          <a:p>
            <a:r>
              <a:rPr lang="cs-CZ" sz="2200"/>
              <a:t>Žák by měl:</a:t>
            </a:r>
          </a:p>
          <a:p>
            <a:pPr lvl="1"/>
            <a:r>
              <a:rPr lang="cs-CZ" sz="2200"/>
              <a:t>chápat proměny poetiky, </a:t>
            </a:r>
          </a:p>
          <a:p>
            <a:pPr lvl="1"/>
            <a:r>
              <a:rPr lang="cs-CZ" sz="2200"/>
              <a:t>konflikty hodnot, </a:t>
            </a:r>
          </a:p>
          <a:p>
            <a:pPr lvl="1"/>
            <a:r>
              <a:rPr lang="cs-CZ" sz="2200"/>
              <a:t>proměny obrazu člověka, </a:t>
            </a:r>
          </a:p>
          <a:p>
            <a:pPr lvl="1"/>
            <a:r>
              <a:rPr lang="cs-CZ" sz="2200"/>
              <a:t>vztah literatury a společnosti.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0411232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C960D6-3C18-366B-BBB7-256456201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600" b="1"/>
              <a:t>7. Školní terminologie má být reflexivní</a:t>
            </a:r>
            <a:endParaRPr lang="cs-CZ" sz="46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1257E7-9C28-FD41-D618-2E8E93A9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/>
              <a:t>Termíny jsou užitečné, pokud neztratíme ze zřetele jejich reflexi. </a:t>
            </a:r>
          </a:p>
          <a:p>
            <a:r>
              <a:rPr lang="cs-CZ" sz="2200"/>
              <a:t>To znamená neučit pojmy jako hotové pravdy,</a:t>
            </a:r>
            <a:br>
              <a:rPr lang="cs-CZ" sz="2200"/>
            </a:br>
            <a:r>
              <a:rPr lang="cs-CZ" sz="2200"/>
              <a:t>ale jako:</a:t>
            </a:r>
          </a:p>
          <a:p>
            <a:pPr lvl="1"/>
            <a:r>
              <a:rPr lang="cs-CZ" sz="2200"/>
              <a:t>nástroje, </a:t>
            </a:r>
          </a:p>
          <a:p>
            <a:pPr lvl="1"/>
            <a:r>
              <a:rPr lang="cs-CZ" sz="2200"/>
              <a:t>modely, </a:t>
            </a:r>
          </a:p>
          <a:p>
            <a:pPr lvl="1"/>
            <a:r>
              <a:rPr lang="cs-CZ" sz="2200"/>
              <a:t>způsoby orientace. </a:t>
            </a:r>
          </a:p>
          <a:p>
            <a:pPr marL="0" indent="0">
              <a:buNone/>
            </a:pPr>
            <a:br>
              <a:rPr lang="cs-CZ" sz="2200"/>
            </a:br>
            <a:endParaRPr lang="cs-CZ" sz="2200"/>
          </a:p>
          <a:p>
            <a:pPr marL="0" indent="0">
              <a:buNone/>
            </a:pPr>
            <a:br>
              <a:rPr lang="cs-CZ" sz="2200"/>
            </a:br>
            <a:endParaRPr lang="cs-CZ" sz="2200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17914631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F093D6-122E-3838-6639-69DCC25B9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b="1"/>
              <a:t>Praktické důsledky pro výuku na SŠ</a:t>
            </a:r>
            <a:endParaRPr lang="cs-C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353EF5-80DC-FE6D-B7CF-AF93BD0EE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/>
              <a:t>Několik konkrétních doporučení:</a:t>
            </a:r>
          </a:p>
          <a:p>
            <a:pPr lvl="1"/>
            <a:r>
              <a:rPr lang="cs-CZ" sz="2200"/>
              <a:t>méně memorování generací a dat, </a:t>
            </a:r>
          </a:p>
          <a:p>
            <a:pPr lvl="1"/>
            <a:r>
              <a:rPr lang="cs-CZ" sz="2200"/>
              <a:t>více práce s texty, </a:t>
            </a:r>
          </a:p>
          <a:p>
            <a:pPr lvl="1"/>
            <a:r>
              <a:rPr lang="cs-CZ" sz="2200"/>
              <a:t>více interpretace, </a:t>
            </a:r>
          </a:p>
          <a:p>
            <a:pPr lvl="1"/>
            <a:r>
              <a:rPr lang="cs-CZ" sz="2200"/>
              <a:t>více porovnávání poetik, </a:t>
            </a:r>
          </a:p>
          <a:p>
            <a:pPr lvl="1"/>
            <a:r>
              <a:rPr lang="cs-CZ" sz="2200"/>
              <a:t>ukazovat prolínání směrů, </a:t>
            </a:r>
          </a:p>
          <a:p>
            <a:pPr lvl="1"/>
            <a:r>
              <a:rPr lang="cs-CZ" sz="2200"/>
              <a:t>chápat literární historii jako proces, </a:t>
            </a:r>
          </a:p>
          <a:p>
            <a:pPr lvl="1"/>
            <a:r>
              <a:rPr lang="cs-CZ" sz="2200"/>
              <a:t>vést žáky k tomu, že pojmy jsou interpretační nástroje, ne definitivní „nálepky“. </a:t>
            </a:r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783482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0180F8-FBEE-DCFD-F35D-65EE36BF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4200"/>
              <a:t>Tři zmiňované studie spojují některé klíčové principy současné didaktiky literatury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6EBDE6-9A3B-A2DA-5425-285785D75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000"/>
              <a:t>Kritika:</a:t>
            </a:r>
          </a:p>
          <a:p>
            <a:pPr lvl="1"/>
            <a:r>
              <a:rPr lang="cs-CZ" sz="2000"/>
              <a:t>encyklopedismu, </a:t>
            </a:r>
          </a:p>
          <a:p>
            <a:pPr lvl="1"/>
            <a:r>
              <a:rPr lang="cs-CZ" sz="2000"/>
              <a:t>transmisivní výuky, </a:t>
            </a:r>
          </a:p>
          <a:p>
            <a:pPr lvl="1"/>
            <a:r>
              <a:rPr lang="cs-CZ" sz="2000"/>
              <a:t>faktografie, </a:t>
            </a:r>
          </a:p>
          <a:p>
            <a:pPr lvl="1"/>
            <a:r>
              <a:rPr lang="cs-CZ" sz="2000"/>
              <a:t>školního škatulkování, </a:t>
            </a:r>
          </a:p>
          <a:p>
            <a:r>
              <a:rPr lang="cs-CZ" sz="2000"/>
              <a:t>a místo toho důraz na:</a:t>
            </a:r>
          </a:p>
          <a:p>
            <a:pPr lvl="1"/>
            <a:r>
              <a:rPr lang="cs-CZ" sz="2000"/>
              <a:t>interpretaci, </a:t>
            </a:r>
          </a:p>
          <a:p>
            <a:pPr lvl="1"/>
            <a:r>
              <a:rPr lang="cs-CZ" sz="2000"/>
              <a:t>práci s textem, </a:t>
            </a:r>
          </a:p>
          <a:p>
            <a:pPr lvl="1"/>
            <a:r>
              <a:rPr lang="cs-CZ" sz="2000"/>
              <a:t>argumentaci, </a:t>
            </a:r>
          </a:p>
          <a:p>
            <a:pPr lvl="1"/>
            <a:r>
              <a:rPr lang="cs-CZ" sz="2000"/>
              <a:t>dialog, </a:t>
            </a:r>
          </a:p>
          <a:p>
            <a:pPr lvl="1"/>
            <a:r>
              <a:rPr lang="cs-CZ" sz="2000"/>
              <a:t>čtenářství, </a:t>
            </a:r>
          </a:p>
          <a:p>
            <a:pPr lvl="1"/>
            <a:r>
              <a:rPr lang="cs-CZ" sz="2000"/>
              <a:t>a literární historii chápanou jako způsob porozumění kultuře a člověku.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885890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705390-8FFB-5550-70A3-1371D180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Školní maturitní kánony - interpretace výzkumných zjištění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D877D1-482D-B5B5-D5B7-5B434A60D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Ondřej Špaček: </a:t>
            </a:r>
            <a:r>
              <a:rPr lang="cs-CZ" i="1" dirty="0"/>
              <a:t>Kulturní kapitál a maturitní zkouška: analýza školních seznamů literárních děl</a:t>
            </a:r>
          </a:p>
          <a:p>
            <a:r>
              <a:rPr lang="cs-CZ" dirty="0"/>
              <a:t>Ondřej Vojtíšek: </a:t>
            </a:r>
            <a:r>
              <a:rPr lang="cs-CZ" i="1" dirty="0"/>
              <a:t>Literární kánon z maturitní perspektivy</a:t>
            </a:r>
          </a:p>
          <a:p>
            <a:r>
              <a:rPr lang="cs-CZ" dirty="0"/>
              <a:t>Tyto dvě studie jsou pro problematiku školního kánonu v českém prostředí momentálně nejdůležitější. Každá ale ukazuje trochu jiný aspekt:</a:t>
            </a:r>
          </a:p>
          <a:p>
            <a:pPr lvl="1"/>
            <a:r>
              <a:rPr lang="cs-CZ" dirty="0"/>
              <a:t>Špaček analyzuje školní kánon sociologicky — jako mechanismus kulturní reprodukce. </a:t>
            </a:r>
          </a:p>
          <a:p>
            <a:pPr lvl="1"/>
            <a:r>
              <a:rPr lang="cs-CZ" dirty="0"/>
              <a:t>Vojtíšek didakticky a literárněvědně — jako obraz toho, co škola považuje za „hodnotnou literaturu“.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8496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C7F006-F3E7-4997-0A8C-8F19CDF8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3400">
                <a:solidFill>
                  <a:srgbClr val="FFFFFF"/>
                </a:solidFill>
              </a:rPr>
              <a:t>1. Ondřej Špaček: </a:t>
            </a:r>
            <a:r>
              <a:rPr lang="cs-CZ" sz="3400" i="1">
                <a:solidFill>
                  <a:srgbClr val="FFFFFF"/>
                </a:solidFill>
              </a:rPr>
              <a:t>Kulturní kapitál a maturitní zkouška: analýza školních seznamů literárních děl</a:t>
            </a:r>
            <a:endParaRPr lang="cs-CZ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7B5B29-010B-104D-8D6D-E1285ABC0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b="1" dirty="0"/>
              <a:t>1. Školní literární kánon je velmi úzký a homogenní</a:t>
            </a:r>
          </a:p>
          <a:p>
            <a:r>
              <a:rPr lang="cs-CZ" b="1" dirty="0"/>
              <a:t>2. Kánon je výrazně mužský a eurocentrický</a:t>
            </a:r>
          </a:p>
          <a:p>
            <a:r>
              <a:rPr lang="cs-CZ" b="1" dirty="0"/>
              <a:t>3. Školní kánon souvisí s kulturním kapitálem školy</a:t>
            </a:r>
          </a:p>
          <a:p>
            <a:r>
              <a:rPr lang="cs-CZ" b="1" dirty="0"/>
              <a:t>4. Kánon tedy funguje jako mechanismus reprodukce nerovností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4061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15EF63C-0E64-E620-2615-515BE77F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1. Školní literární kánon je velmi úzký a homogenní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98FC62-239E-200C-EF64-8918D0F3E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Špaček ukazuje, že navzdory představě plurality je školní kánon mimořádně stabilní a koncentrovaný:</a:t>
            </a:r>
          </a:p>
          <a:p>
            <a:pPr lvl="1"/>
            <a:r>
              <a:rPr lang="cs-CZ" dirty="0"/>
              <a:t>polovina všech položek v seznamech připadá pouze na 80 nejčastěji uváděných děl, </a:t>
            </a:r>
          </a:p>
          <a:p>
            <a:pPr lvl="1"/>
            <a:r>
              <a:rPr lang="cs-CZ" dirty="0"/>
              <a:t>průměrný překryv seznamů dvou škol činí 46 %, </a:t>
            </a:r>
          </a:p>
          <a:p>
            <a:pPr lvl="1"/>
            <a:r>
              <a:rPr lang="cs-CZ" dirty="0"/>
              <a:t>některá díla (Kytice, Máj) jsou téměř univerzálně přítomná. </a:t>
            </a:r>
          </a:p>
          <a:p>
            <a:r>
              <a:rPr lang="cs-CZ" dirty="0"/>
              <a:t>To znamená, že česká škola stále reprodukuje poměrně pevný literární kánon.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63643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01F338-296E-4BCE-BA44-CBBB1C039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3700" b="1">
                <a:solidFill>
                  <a:srgbClr val="FFFFFF"/>
                </a:solidFill>
              </a:rPr>
              <a:t>2. Kánon je výrazně mužský a eurocentrický</a:t>
            </a:r>
            <a:endParaRPr lang="cs-CZ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B31DE6-82E2-2228-3136-463E2EC3A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Ve studii je velmi silně zdůrazněno, že:</a:t>
            </a:r>
          </a:p>
          <a:p>
            <a:pPr lvl="1"/>
            <a:r>
              <a:rPr lang="cs-CZ" dirty="0"/>
              <a:t>dominantní jsou mužští autoři, </a:t>
            </a:r>
          </a:p>
          <a:p>
            <a:pPr lvl="1"/>
            <a:r>
              <a:rPr lang="cs-CZ" dirty="0"/>
              <a:t>evropská a severoamerická literatura, </a:t>
            </a:r>
          </a:p>
          <a:p>
            <a:pPr lvl="1"/>
            <a:r>
              <a:rPr lang="cs-CZ" dirty="0"/>
              <a:t>prakticky chybí neevropské perspektivy. </a:t>
            </a:r>
          </a:p>
          <a:p>
            <a:r>
              <a:rPr lang="cs-CZ" dirty="0"/>
              <a:t>Mezi stovkou nejčastějších děl jsou pouze tři knihy autorek:</a:t>
            </a:r>
          </a:p>
          <a:p>
            <a:pPr lvl="1"/>
            <a:r>
              <a:rPr lang="cs-CZ" dirty="0"/>
              <a:t>Babička, </a:t>
            </a:r>
          </a:p>
          <a:p>
            <a:pPr lvl="1"/>
            <a:r>
              <a:rPr lang="cs-CZ" dirty="0"/>
              <a:t>Divá Bára, </a:t>
            </a:r>
          </a:p>
          <a:p>
            <a:pPr lvl="1"/>
            <a:r>
              <a:rPr lang="cs-CZ" dirty="0"/>
              <a:t>Pýcha a předsudek. </a:t>
            </a:r>
          </a:p>
          <a:p>
            <a:r>
              <a:rPr lang="cs-CZ" dirty="0"/>
              <a:t>To studie interpretuje jako důkaz přetrvávání tradičních kulturních hierarchií.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659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D80BB7E-B2F3-A6E5-E6A3-999AFA00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cs-CZ" sz="5400">
                <a:solidFill>
                  <a:srgbClr val="FFFFFF"/>
                </a:solidFill>
              </a:rPr>
              <a:t>Hlavní zjištění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7E0A7E-D9EB-CFA0-B90D-6898C6D3D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r>
              <a:rPr lang="cs-CZ" sz="2200" b="1"/>
              <a:t>Interpretace textu není ve výuce samozřejmostí</a:t>
            </a:r>
          </a:p>
          <a:p>
            <a:r>
              <a:rPr lang="cs-CZ" sz="2200" b="1"/>
              <a:t>Žáci často neumějí volit efektivní strategie práce s textem</a:t>
            </a:r>
          </a:p>
          <a:p>
            <a:r>
              <a:rPr lang="cs-CZ" sz="2200" b="1"/>
              <a:t>Diskuse o textu bývá nedostatečná</a:t>
            </a:r>
          </a:p>
          <a:p>
            <a:r>
              <a:rPr lang="cs-CZ" sz="2200" b="1"/>
              <a:t>Žáci mají o interpretaci zájem</a:t>
            </a:r>
          </a:p>
          <a:p>
            <a:r>
              <a:rPr lang="cs-CZ" sz="2200" b="1"/>
              <a:t>Velkou roli hraje osobnost učitele</a:t>
            </a:r>
          </a:p>
          <a:p>
            <a:r>
              <a:rPr lang="cs-CZ" sz="2200" b="1"/>
              <a:t>Výuka by měla být více založena na samotném textu</a:t>
            </a:r>
          </a:p>
          <a:p>
            <a:r>
              <a:rPr lang="cs-CZ" sz="2200" b="1"/>
              <a:t>Důležité je učit strategie porozumění textu</a:t>
            </a:r>
          </a:p>
          <a:p>
            <a:r>
              <a:rPr lang="cs-CZ" sz="2200" b="1"/>
              <a:t>Žáci chtějí pracovat i s odbornými texty</a:t>
            </a:r>
          </a:p>
          <a:p>
            <a:endParaRPr lang="cs-CZ" sz="2200" b="1"/>
          </a:p>
          <a:p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5186128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B89260-4DF7-D333-4F1B-6E63E42F5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3. Školní kánon souvisí s kulturním kapitálem školy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FA3DD0-24D3-9DB0-4EFA-C0021F4A5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Špaček ukazuje, že gymnázia a školy s vyšším „kulturním kapitálem“ zařazují: </a:t>
            </a:r>
          </a:p>
          <a:p>
            <a:pPr lvl="1"/>
            <a:r>
              <a:rPr lang="cs-CZ" dirty="0"/>
              <a:t>modernistická, </a:t>
            </a:r>
          </a:p>
          <a:p>
            <a:pPr lvl="1"/>
            <a:r>
              <a:rPr lang="cs-CZ" dirty="0"/>
              <a:t>experimentální, </a:t>
            </a:r>
          </a:p>
          <a:p>
            <a:pPr lvl="1"/>
            <a:r>
              <a:rPr lang="cs-CZ" dirty="0"/>
              <a:t>interpretačně náročná díla (Woolfová, Márquez, </a:t>
            </a:r>
            <a:r>
              <a:rPr lang="cs-CZ" dirty="0" err="1"/>
              <a:t>Ionesco</a:t>
            </a:r>
            <a:r>
              <a:rPr lang="cs-CZ" dirty="0"/>
              <a:t> aj.). </a:t>
            </a:r>
          </a:p>
          <a:p>
            <a:r>
              <a:rPr lang="cs-CZ" dirty="0"/>
              <a:t>Naopak školy s nižším kulturním kapitálem častěji volí:</a:t>
            </a:r>
          </a:p>
          <a:p>
            <a:pPr lvl="1"/>
            <a:r>
              <a:rPr lang="cs-CZ" dirty="0"/>
              <a:t>příběhovou, </a:t>
            </a:r>
          </a:p>
          <a:p>
            <a:pPr lvl="1"/>
            <a:r>
              <a:rPr lang="cs-CZ" dirty="0"/>
              <a:t>čtenářsky přístupnou, </a:t>
            </a:r>
          </a:p>
          <a:p>
            <a:pPr lvl="1"/>
            <a:r>
              <a:rPr lang="cs-CZ" dirty="0"/>
              <a:t>populárnější literaturu</a:t>
            </a:r>
            <a:br>
              <a:rPr lang="cs-CZ" dirty="0"/>
            </a:br>
            <a:r>
              <a:rPr lang="cs-CZ" dirty="0"/>
              <a:t>(Viewegh, Brown, Rowlingová apod.).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6692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8C8540F-DD84-0759-94AD-7EC905696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 sz="3700" b="1">
                <a:solidFill>
                  <a:srgbClr val="FFFFFF"/>
                </a:solidFill>
              </a:rPr>
              <a:t>4. Kánon tedy funguje jako mechanismus reprodukce nerovností</a:t>
            </a:r>
            <a:endParaRPr lang="cs-CZ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0FDFD7-1E17-D926-B39E-A6EE715D1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Rozdíly mezi školami:</a:t>
            </a:r>
          </a:p>
          <a:p>
            <a:pPr lvl="1"/>
            <a:r>
              <a:rPr lang="cs-CZ" dirty="0"/>
              <a:t>nejsou jen otázkou vkusu, </a:t>
            </a:r>
          </a:p>
          <a:p>
            <a:pPr lvl="1"/>
            <a:r>
              <a:rPr lang="cs-CZ" dirty="0"/>
              <a:t>ale souvisejí s reprodukcí vzdělanostních drah a kulturního kapitálu. </a:t>
            </a:r>
          </a:p>
          <a:p>
            <a:r>
              <a:rPr lang="cs-CZ" dirty="0"/>
              <a:t>Jinými slovy:</a:t>
            </a:r>
          </a:p>
          <a:p>
            <a:pPr lvl="1"/>
            <a:r>
              <a:rPr lang="cs-CZ" dirty="0"/>
              <a:t>literární vzdělávání není neutrální, </a:t>
            </a:r>
          </a:p>
          <a:p>
            <a:pPr lvl="1"/>
            <a:r>
              <a:rPr lang="cs-CZ" dirty="0"/>
              <a:t>škola skrze kánon legitimizuje určitou kulturu jako „vyšší“.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98733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EAB461-BE52-3DF6-B6AC-E2929C14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2. Ondřej Vojtíšek: </a:t>
            </a:r>
            <a:r>
              <a:rPr lang="cs-CZ" i="1">
                <a:solidFill>
                  <a:srgbClr val="FFFFFF"/>
                </a:solidFill>
              </a:rPr>
              <a:t>Literární kánon z maturitní perspektivy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EEEBF1-8E99-34D1-632B-FB4C132AD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b="1" dirty="0"/>
              <a:t>1. Školní kánon je stabilnější, než se často tvrdí</a:t>
            </a:r>
          </a:p>
          <a:p>
            <a:r>
              <a:rPr lang="cs-CZ" b="1" dirty="0"/>
              <a:t>2. Typické kanonické dílo je realistické, epické a interpretačně „bezpečné“</a:t>
            </a:r>
          </a:p>
          <a:p>
            <a:r>
              <a:rPr lang="cs-CZ" b="1" dirty="0"/>
              <a:t>3. Kánon silně formuje představu studentů o tom, co je literatura</a:t>
            </a:r>
          </a:p>
          <a:p>
            <a:r>
              <a:rPr lang="cs-CZ" b="1" dirty="0"/>
              <a:t>4. Současná literatura a ženy jsou v kánonu zastoupeny slabě</a:t>
            </a:r>
          </a:p>
          <a:p>
            <a:r>
              <a:rPr lang="cs-CZ" b="1" dirty="0"/>
              <a:t>5. Přesto existují školy, které kánon vědomě rozšiřují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99317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F72430-0822-3FD6-E5B2-3526F503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1. Školní kánon je stabilnější, než se často tvrdí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32F09-5A70-5517-0FDF-4B9CF000A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Vojtíšek polemizuje s tvrzením, že se školní kánon po zavedení RVP a státní maturity rozpadl.</a:t>
            </a:r>
          </a:p>
          <a:p>
            <a:r>
              <a:rPr lang="cs-CZ" dirty="0"/>
              <a:t>Naopak ukazuje:</a:t>
            </a:r>
          </a:p>
          <a:p>
            <a:pPr lvl="1"/>
            <a:r>
              <a:rPr lang="cs-CZ" dirty="0"/>
              <a:t>velmi vysokou míru shody mezi školami, </a:t>
            </a:r>
          </a:p>
          <a:p>
            <a:pPr lvl="1"/>
            <a:r>
              <a:rPr lang="cs-CZ" dirty="0"/>
              <a:t>existenci silně ustáleného jádra maturitního kánonu. </a:t>
            </a:r>
          </a:p>
          <a:p>
            <a:r>
              <a:rPr lang="cs-CZ" dirty="0"/>
              <a:t>To potvrzuje i fakt, že:</a:t>
            </a:r>
          </a:p>
          <a:p>
            <a:pPr lvl="1"/>
            <a:r>
              <a:rPr lang="cs-CZ" dirty="0"/>
              <a:t>63 děl se vyskytuje alespoň na polovině škol.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11620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F41F61-8BA9-3E53-0C67-2404E2F00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sz="4100" b="1">
                <a:solidFill>
                  <a:srgbClr val="FFFFFF"/>
                </a:solidFill>
              </a:rPr>
              <a:t>2. Typické kanonické dílo je realistické, epické a interpretačně „bezpečné“</a:t>
            </a:r>
            <a:endParaRPr lang="cs-CZ" sz="4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B96DD4-6F0F-38DD-A8BF-0B3349336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700"/>
              <a:t>Vojtíšek ukazuje, že nejčastější díla:</a:t>
            </a:r>
          </a:p>
          <a:p>
            <a:pPr lvl="1"/>
            <a:r>
              <a:rPr lang="cs-CZ" sz="1700"/>
              <a:t>bývají kratší, </a:t>
            </a:r>
          </a:p>
          <a:p>
            <a:pPr lvl="1"/>
            <a:r>
              <a:rPr lang="cs-CZ" sz="1700"/>
              <a:t>příběhově srozumitelná, </a:t>
            </a:r>
          </a:p>
          <a:p>
            <a:pPr lvl="1"/>
            <a:r>
              <a:rPr lang="cs-CZ" sz="1700"/>
              <a:t>tematicky jednoznačná, </a:t>
            </a:r>
          </a:p>
          <a:p>
            <a:pPr lvl="1"/>
            <a:r>
              <a:rPr lang="cs-CZ" sz="1700"/>
              <a:t>interpretačně relativně „návodná“. </a:t>
            </a:r>
          </a:p>
          <a:p>
            <a:r>
              <a:rPr lang="cs-CZ" sz="1700"/>
              <a:t>Dominují:</a:t>
            </a:r>
          </a:p>
          <a:p>
            <a:pPr lvl="1"/>
            <a:r>
              <a:rPr lang="cs-CZ" sz="1700"/>
              <a:t>prózy, </a:t>
            </a:r>
          </a:p>
          <a:p>
            <a:pPr lvl="1"/>
            <a:r>
              <a:rPr lang="cs-CZ" sz="1700"/>
              <a:t>realistické a psychologické texty, </a:t>
            </a:r>
          </a:p>
          <a:p>
            <a:pPr lvl="1"/>
            <a:r>
              <a:rPr lang="cs-CZ" sz="1700"/>
              <a:t>díla s jasným konfliktem a významem. </a:t>
            </a:r>
          </a:p>
          <a:p>
            <a:r>
              <a:rPr lang="cs-CZ" sz="1700"/>
              <a:t>Naopak výrazně méně je zastoupena literatura:</a:t>
            </a:r>
          </a:p>
          <a:p>
            <a:pPr lvl="1"/>
            <a:r>
              <a:rPr lang="cs-CZ" sz="1700"/>
              <a:t>experimentální, </a:t>
            </a:r>
          </a:p>
          <a:p>
            <a:pPr lvl="1"/>
            <a:r>
              <a:rPr lang="cs-CZ" sz="1700"/>
              <a:t>formálně náročná, </a:t>
            </a:r>
          </a:p>
          <a:p>
            <a:pPr lvl="1"/>
            <a:r>
              <a:rPr lang="cs-CZ" sz="1700"/>
              <a:t>avantgardní literatura.</a:t>
            </a:r>
          </a:p>
        </p:txBody>
      </p:sp>
    </p:spTree>
    <p:extLst>
      <p:ext uri="{BB962C8B-B14F-4D97-AF65-F5344CB8AC3E}">
        <p14:creationId xmlns:p14="http://schemas.microsoft.com/office/powerpoint/2010/main" val="26062393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D88B44-479B-68B7-399B-D6760053A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3. Kánon silně formuje představu studentů o tom, co je literatura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9AE800-AED4-2228-F0EC-FEF27D2E6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Vojtíšek zdůrazňuje normotvornou funkci školních seznamů:</a:t>
            </a:r>
          </a:p>
          <a:p>
            <a:r>
              <a:rPr lang="cs-CZ" dirty="0"/>
              <a:t>seznam není jen organizační nástroj maturity, </a:t>
            </a:r>
          </a:p>
          <a:p>
            <a:r>
              <a:rPr lang="cs-CZ" dirty="0"/>
              <a:t>ale aktivně vytváří představu hodnotné literatury. </a:t>
            </a:r>
          </a:p>
          <a:p>
            <a:r>
              <a:rPr lang="cs-CZ" dirty="0"/>
              <a:t>Škola tedy:</a:t>
            </a:r>
          </a:p>
          <a:p>
            <a:r>
              <a:rPr lang="cs-CZ" dirty="0"/>
              <a:t>neurčuje jen „co se bude zkoušet“, </a:t>
            </a:r>
          </a:p>
          <a:p>
            <a:r>
              <a:rPr lang="cs-CZ" dirty="0"/>
              <a:t>ale i: </a:t>
            </a:r>
          </a:p>
          <a:p>
            <a:pPr lvl="1"/>
            <a:r>
              <a:rPr lang="cs-CZ" dirty="0"/>
              <a:t>co je považováno za literaturu, </a:t>
            </a:r>
          </a:p>
          <a:p>
            <a:pPr lvl="1"/>
            <a:r>
              <a:rPr lang="cs-CZ" dirty="0"/>
              <a:t>co je kulturně hodnotné, </a:t>
            </a:r>
          </a:p>
          <a:p>
            <a:pPr lvl="1"/>
            <a:r>
              <a:rPr lang="cs-CZ" dirty="0"/>
              <a:t>co patří do společné kulturní paměti.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826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8A9F7BD-4EA5-BC03-DB08-F5741C992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4. Současná literatura a ženy jsou v kánonu zastoupeny slabě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C8C7A7-637F-A60A-57AD-173F0D868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Stejně jako Špaček upozorňuje Vojtíšek:</a:t>
            </a:r>
          </a:p>
          <a:p>
            <a:pPr lvl="1"/>
            <a:r>
              <a:rPr lang="cs-CZ" dirty="0"/>
              <a:t>na dominanci mužských autorů, </a:t>
            </a:r>
          </a:p>
          <a:p>
            <a:pPr lvl="1"/>
            <a:r>
              <a:rPr lang="cs-CZ" dirty="0"/>
              <a:t>malý prostor autorek, </a:t>
            </a:r>
          </a:p>
          <a:p>
            <a:pPr lvl="1"/>
            <a:r>
              <a:rPr lang="cs-CZ" dirty="0"/>
              <a:t>nízké zastoupení současné literatury. </a:t>
            </a:r>
          </a:p>
          <a:p>
            <a:r>
              <a:rPr lang="cs-CZ" dirty="0"/>
              <a:t>Typický autor kánonu je:</a:t>
            </a:r>
          </a:p>
          <a:p>
            <a:pPr lvl="1"/>
            <a:r>
              <a:rPr lang="cs-CZ" dirty="0"/>
              <a:t>muž, </a:t>
            </a:r>
          </a:p>
          <a:p>
            <a:pPr lvl="1"/>
            <a:r>
              <a:rPr lang="cs-CZ" dirty="0"/>
              <a:t>Evropan, </a:t>
            </a:r>
          </a:p>
          <a:p>
            <a:pPr lvl="1"/>
            <a:r>
              <a:rPr lang="cs-CZ" dirty="0"/>
              <a:t>autor 19. nebo první poloviny 20. století.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93939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22152E-AC73-71BD-89DC-5C84DD745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5. Přesto existují školy, které kánon vědomě rozšiřují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9D977-B185-8F0C-E298-24BE8D25D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Vojtíšek ukazuje, že některé školy:</a:t>
            </a:r>
          </a:p>
          <a:p>
            <a:pPr lvl="1"/>
            <a:r>
              <a:rPr lang="cs-CZ" dirty="0"/>
              <a:t>systematicky zařazují méně tradiční, </a:t>
            </a:r>
          </a:p>
          <a:p>
            <a:pPr lvl="1"/>
            <a:r>
              <a:rPr lang="cs-CZ" dirty="0"/>
              <a:t>experimentální, </a:t>
            </a:r>
          </a:p>
          <a:p>
            <a:pPr lvl="1"/>
            <a:r>
              <a:rPr lang="cs-CZ" dirty="0"/>
              <a:t>současná, </a:t>
            </a:r>
          </a:p>
          <a:p>
            <a:pPr lvl="1"/>
            <a:r>
              <a:rPr lang="cs-CZ" dirty="0" err="1"/>
              <a:t>poetologicky</a:t>
            </a:r>
            <a:r>
              <a:rPr lang="cs-CZ" dirty="0"/>
              <a:t> náročná díla. </a:t>
            </a:r>
          </a:p>
          <a:p>
            <a:r>
              <a:rPr lang="cs-CZ" dirty="0"/>
              <a:t>Tedy:</a:t>
            </a:r>
          </a:p>
          <a:p>
            <a:pPr lvl="1"/>
            <a:r>
              <a:rPr lang="cs-CZ" dirty="0"/>
              <a:t>školní kánon není úplně uzavřený, </a:t>
            </a:r>
          </a:p>
          <a:p>
            <a:pPr lvl="1"/>
            <a:r>
              <a:rPr lang="cs-CZ" dirty="0"/>
              <a:t>existují ostrůvky inovativnější literární výuky.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53663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18AECD1-494A-F70B-EE66-21029D8D63B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2686" b="272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8E08CA-8D54-4743-B1BD-47C35969F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Co mají obě studie společné?</a:t>
            </a:r>
            <a:endParaRPr lang="cs-CZ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8948E76A-6FBE-D8A3-DFFF-80ADF535A2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407531"/>
              </p:ext>
            </p:extLst>
          </p:nvPr>
        </p:nvGraphicFramePr>
        <p:xfrm>
          <a:off x="838200" y="1825624"/>
          <a:ext cx="10515600" cy="4473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45484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hled na hlavní knihy s různými barvami vazby">
            <a:extLst>
              <a:ext uri="{FF2B5EF4-FFF2-40B4-BE49-F238E27FC236}">
                <a16:creationId xmlns:a16="http://schemas.microsoft.com/office/drawing/2014/main" id="{D7C3C1D9-4672-7013-ED77-347B29C93D1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7125" b="1662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768E97-4F19-E4B0-3A90-5FA398C60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Shrnutí / Reflexe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24A3EB-B678-E936-1D68-FD8FACACD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1800"/>
              <a:t>Všechny představené studie spojuje přesvědčení, že současná výuka literatury na střední škole potřebuje proměnu. Kritizují model výuky založený převážně na reprodukci informací o autorech, směrech a literární historii a zdůrazňují význam aktivní práce s textem, interpretace, dialogu a čtenářské zkušenosti. Literatura zde není chápána pouze jako soubor poznatků, ale jako prostředek porozumění člověku, společnosti, kultuře i sobě samému.</a:t>
            </a:r>
          </a:p>
          <a:p>
            <a:r>
              <a:rPr lang="cs-CZ" sz="1800"/>
              <a:t>Významným tématem je také otázka školního kánonu. Studie ukazují, že školní seznamy literárních děl nejsou neutrální: formují představu o tom, co je „hodnotná literatura“, jaké texty mají kulturní prestiž a jaký obraz literatury si studenti ze školy odnášejí. Současně se ukazuje, že školní kánon zůstává poměrně stabilní, výrazně mužský a eurocentrický a jen omezeně reflektuje pluralitu současné literární kultury.</a:t>
            </a:r>
          </a:p>
          <a:p>
            <a:r>
              <a:rPr lang="cs-CZ" sz="1800"/>
              <a:t>Prezentace zároveň naznačuje, že proměna výuky literatury nespočívá pouze ve změně seznamu autorů nebo témat, ale především ve změně způsobu práce s textem. Smysluplná výuka literatury by měla vést žáky k interpretaci, kladení otázek, argumentaci, reflexi různých perspektiv a k uvědomování si toho, že literatura není uzavřený soubor hotových významů, ale otevřený prostor dialogu a hledání smyslu.</a:t>
            </a:r>
          </a:p>
          <a:p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2071675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90B84C4-A715-A244-512D-61D9CAD7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sz="3700" b="1">
                <a:solidFill>
                  <a:srgbClr val="FFFFFF"/>
                </a:solidFill>
              </a:rPr>
              <a:t>Interpretace textu není ve výuce samozřejmostí</a:t>
            </a:r>
            <a:endParaRPr lang="cs-CZ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B11AA6-7444-0294-7FC2-195CC6552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Text bývá často jen doplňkem výkladu o autorovi nebo literární historii, nikoli centrem samotné výuky.</a:t>
            </a:r>
          </a:p>
        </p:txBody>
      </p:sp>
    </p:spTree>
    <p:extLst>
      <p:ext uri="{BB962C8B-B14F-4D97-AF65-F5344CB8AC3E}">
        <p14:creationId xmlns:p14="http://schemas.microsoft.com/office/powerpoint/2010/main" val="12494659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49F323-57D7-F7CA-0744-9EAA88238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Literatura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69B32A-263E-0CFB-8E14-43BA9C0DB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2600"/>
              <a:t>HRDINA, Martin: K otázce terminologie dějin literatury ve školní literární výchově. Český jazyk a literatura. Roč. 70, 2019/2020, č. 3, s. 112–115. </a:t>
            </a:r>
          </a:p>
          <a:p>
            <a:r>
              <a:rPr lang="cs-CZ" sz="2600"/>
              <a:t>RADVÁKOVÁ, Věra. Práce s textem na střední škole. </a:t>
            </a:r>
            <a:r>
              <a:rPr lang="de-DE" sz="2600" i="1"/>
              <a:t>ORBIS SCHOLAE, 2015, 9 (3)  87−109</a:t>
            </a:r>
            <a:r>
              <a:rPr lang="cs-CZ" sz="2600" i="1"/>
              <a:t>.</a:t>
            </a:r>
            <a:r>
              <a:rPr lang="de-DE" sz="2600" i="1"/>
              <a:t> </a:t>
            </a:r>
            <a:endParaRPr lang="cs-CZ" sz="2600" i="1"/>
          </a:p>
          <a:p>
            <a:r>
              <a:rPr lang="cs-CZ" sz="2600"/>
              <a:t>ŠPAČEK, Ondřej: Kulturní kapitál a maturitní zkouška: analýza školních seznamů literárních děl</a:t>
            </a:r>
            <a:r>
              <a:rPr lang="cs-CZ" sz="2600" i="1"/>
              <a:t>. </a:t>
            </a:r>
            <a:r>
              <a:rPr lang="de-DE" sz="2600" i="1"/>
              <a:t>ORBIS SCHOLAE</a:t>
            </a:r>
            <a:r>
              <a:rPr lang="de-DE" sz="2600"/>
              <a:t>, 2020, 14 (3)  55−71</a:t>
            </a:r>
            <a:r>
              <a:rPr lang="cs-CZ" sz="2600"/>
              <a:t>.</a:t>
            </a:r>
            <a:r>
              <a:rPr lang="de-DE" sz="2600"/>
              <a:t> </a:t>
            </a:r>
            <a:endParaRPr lang="cs-CZ" sz="2600" i="1"/>
          </a:p>
          <a:p>
            <a:r>
              <a:rPr lang="cs-CZ" sz="2600"/>
              <a:t>VOJTÍŠEK, Ondřej: Literární kánon z maturitní perspektivy. </a:t>
            </a:r>
            <a:r>
              <a:rPr lang="cs-CZ" sz="2600" i="1"/>
              <a:t>Český jazyk a literatura</a:t>
            </a:r>
            <a:r>
              <a:rPr lang="cs-CZ" sz="2600"/>
              <a:t>. Roč. 72, 2021/2022, č. 5, s. 226–231.</a:t>
            </a:r>
          </a:p>
          <a:p>
            <a:r>
              <a:rPr lang="cs-CZ" sz="2600"/>
              <a:t>VOJTÍŠEK, Ondřej: </a:t>
            </a:r>
            <a:r>
              <a:rPr lang="cs-CZ" sz="2600" i="1"/>
              <a:t>Cestami textem: interpretační úlohy ve středoškolské výuce literatury.</a:t>
            </a:r>
            <a:r>
              <a:rPr lang="cs-CZ" sz="2600"/>
              <a:t> Praha: Karolinum, 2025.</a:t>
            </a:r>
          </a:p>
        </p:txBody>
      </p:sp>
    </p:spTree>
    <p:extLst>
      <p:ext uri="{BB962C8B-B14F-4D97-AF65-F5344CB8AC3E}">
        <p14:creationId xmlns:p14="http://schemas.microsoft.com/office/powerpoint/2010/main" val="3123213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76CB55-0500-07AA-0126-BD1D26344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Žáci často neumějí volit efektivní strategie práce s textem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016B06-BFE4-2DB3-E6E6-2D5660A32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Při čtení obtížného textu volí spíše neefektivní nebo mechanické postupy (opakované čtení bez analýzy, opisování vět, přeskakování nesrozumitelných míst). Jen menší část studentů pracuje systematicky s hlavními myšlenkami textu.</a:t>
            </a:r>
          </a:p>
        </p:txBody>
      </p:sp>
    </p:spTree>
    <p:extLst>
      <p:ext uri="{BB962C8B-B14F-4D97-AF65-F5344CB8AC3E}">
        <p14:creationId xmlns:p14="http://schemas.microsoft.com/office/powerpoint/2010/main" val="36686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453F31-0375-6C84-364D-5AB7585E9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sz="3700" b="1">
                <a:solidFill>
                  <a:srgbClr val="FFFFFF"/>
                </a:solidFill>
              </a:rPr>
              <a:t>Diskuse o textu bývá nedostatečná</a:t>
            </a:r>
            <a:endParaRPr lang="cs-CZ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9B22A1-51C3-648A-C371-8C0E3D827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Významná část žáků uvádí, že učitel nepřipouští jiné názory než vlastní, případně že diskuse vůbec neprobíhá. Jen malé procento studentů zažívá skutečně otevřenou interpretační debatu.</a:t>
            </a:r>
          </a:p>
        </p:txBody>
      </p:sp>
    </p:spTree>
    <p:extLst>
      <p:ext uri="{BB962C8B-B14F-4D97-AF65-F5344CB8AC3E}">
        <p14:creationId xmlns:p14="http://schemas.microsoft.com/office/powerpoint/2010/main" val="413168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E9F09B-7B83-3C66-1340-D0A929C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Žáci mají o interpretaci zájem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FD7973-B1B6-F8E3-FFBD-2FCF2177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Z odpovědí studentů vyplývá, že by chtěli více rozebírat texty, diskutovat o nich a učit se, jak text interpretovat. Mnozí přímo uvádějí, že jim nikdo pořádně nevysvětlil, jak text analyzovat.</a:t>
            </a:r>
          </a:p>
        </p:txBody>
      </p:sp>
    </p:spTree>
    <p:extLst>
      <p:ext uri="{BB962C8B-B14F-4D97-AF65-F5344CB8AC3E}">
        <p14:creationId xmlns:p14="http://schemas.microsoft.com/office/powerpoint/2010/main" val="627655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2EB631-04D8-AAED-0625-F7FDBF108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cs-CZ" b="1">
                <a:solidFill>
                  <a:srgbClr val="FFFFFF"/>
                </a:solidFill>
              </a:rPr>
              <a:t>Velkou roli hraje osobnost učitele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C77370-1135-3128-9770-6400D8F0C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Studie opakovaně ukazuje, že kvalita práce s textem je výrazně závislá na konkrétním učiteli. Tam, kde učitel vede dialog, podporuje argumentaci a dává prostor interpretaci, hodnotí žáci výuku výrazně pozitivněji</a:t>
            </a:r>
          </a:p>
        </p:txBody>
      </p:sp>
    </p:spTree>
    <p:extLst>
      <p:ext uri="{BB962C8B-B14F-4D97-AF65-F5344CB8AC3E}">
        <p14:creationId xmlns:p14="http://schemas.microsoft.com/office/powerpoint/2010/main" val="18894281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3216</Words>
  <Application>Microsoft Office PowerPoint</Application>
  <PresentationFormat>Širokoúhlá obrazovka</PresentationFormat>
  <Paragraphs>409</Paragraphs>
  <Slides>50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6" baseType="lpstr">
      <vt:lpstr>Aptos</vt:lpstr>
      <vt:lpstr>Aptos Display</vt:lpstr>
      <vt:lpstr>Arial</vt:lpstr>
      <vt:lpstr>Calibri</vt:lpstr>
      <vt:lpstr>Wingdings</vt:lpstr>
      <vt:lpstr>Motiv Office</vt:lpstr>
      <vt:lpstr>Výuka literatury na SŠ, literární historie a kánon</vt:lpstr>
      <vt:lpstr>Obsah / anotace </vt:lpstr>
      <vt:lpstr>Věra Radváková: Práce s textem na střední škole</vt:lpstr>
      <vt:lpstr>Hlavní zjištění</vt:lpstr>
      <vt:lpstr>Interpretace textu není ve výuce samozřejmostí</vt:lpstr>
      <vt:lpstr>Žáci často neumějí volit efektivní strategie práce s textem</vt:lpstr>
      <vt:lpstr>Diskuse o textu bývá nedostatečná</vt:lpstr>
      <vt:lpstr>Žáci mají o interpretaci zájem</vt:lpstr>
      <vt:lpstr>Velkou roli hraje osobnost učitele</vt:lpstr>
      <vt:lpstr>Výuka by měla být více založena na samotném textu</vt:lpstr>
      <vt:lpstr>Důležité je učit strategie porozumění textu</vt:lpstr>
      <vt:lpstr>Žáci chtějí pracovat i s odbornými texty</vt:lpstr>
      <vt:lpstr>Závěr studie</vt:lpstr>
      <vt:lpstr>Cestami textem</vt:lpstr>
      <vt:lpstr>Hlavní teze</vt:lpstr>
      <vt:lpstr>1. Interpretace není „dojem“, ale soubor rozvíjitelných dovedností</vt:lpstr>
      <vt:lpstr>2. Výuka literatury má být postavena na interpretačních operacích, ne na reprodukci faktografie</vt:lpstr>
      <vt:lpstr>3. Základem interpretace je kladení otázek</vt:lpstr>
      <vt:lpstr>4. Velmi důležitá je práce s perspektivou, hlasem a postavami</vt:lpstr>
      <vt:lpstr>5. Interpretace má být dialogická a pluralitní</vt:lpstr>
      <vt:lpstr>6. Důležitá je reflexe čtenářské zkušenosti</vt:lpstr>
      <vt:lpstr>Exkurs: Cizost textu</vt:lpstr>
      <vt:lpstr>Exkurs: Druhy cizosti textu</vt:lpstr>
      <vt:lpstr>7. Literatura má být propojena s etikou, kulturou a současností</vt:lpstr>
      <vt:lpstr>Závěr </vt:lpstr>
      <vt:lpstr>Martin Hrdina: K otázce terminologie dějin literatury ve školní literární výchově</vt:lpstr>
      <vt:lpstr>1. Literární historie nemá být jen memorování pojmů</vt:lpstr>
      <vt:lpstr>2. Literární směry nejsou uzavřené „krabičky“</vt:lpstr>
      <vt:lpstr>3. Výuka má být více interpretační</vt:lpstr>
      <vt:lpstr>4. Literární historie má vyrůstat z textu</vt:lpstr>
      <vt:lpstr>5. Literatura má být chápána jako síť vztahů</vt:lpstr>
      <vt:lpstr>6. Výuka literární historie má rozvíjet myšlení, ne jen přehled</vt:lpstr>
      <vt:lpstr>7. Školní terminologie má být reflexivní</vt:lpstr>
      <vt:lpstr>Praktické důsledky pro výuku na SŠ</vt:lpstr>
      <vt:lpstr>Tři zmiňované studie spojují některé klíčové principy současné didaktiky literatury</vt:lpstr>
      <vt:lpstr>Školní maturitní kánony - interpretace výzkumných zjištění </vt:lpstr>
      <vt:lpstr>1. Ondřej Špaček: Kulturní kapitál a maturitní zkouška: analýza školních seznamů literárních děl</vt:lpstr>
      <vt:lpstr>1. Školní literární kánon je velmi úzký a homogenní</vt:lpstr>
      <vt:lpstr>2. Kánon je výrazně mužský a eurocentrický</vt:lpstr>
      <vt:lpstr>3. Školní kánon souvisí s kulturním kapitálem školy</vt:lpstr>
      <vt:lpstr>4. Kánon tedy funguje jako mechanismus reprodukce nerovností</vt:lpstr>
      <vt:lpstr>2. Ondřej Vojtíšek: Literární kánon z maturitní perspektivy</vt:lpstr>
      <vt:lpstr>1. Školní kánon je stabilnější, než se často tvrdí</vt:lpstr>
      <vt:lpstr>2. Typické kanonické dílo je realistické, epické a interpretačně „bezpečné“</vt:lpstr>
      <vt:lpstr>3. Kánon silně formuje představu studentů o tom, co je literatura</vt:lpstr>
      <vt:lpstr>4. Současná literatura a ženy jsou v kánonu zastoupeny slabě</vt:lpstr>
      <vt:lpstr>5. Přesto existují školy, které kánon vědomě rozšiřují</vt:lpstr>
      <vt:lpstr>Co mají obě studie společné?</vt:lpstr>
      <vt:lpstr>Shrnutí / Reflexe </vt:lpstr>
      <vt:lpstr>Literatura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Filip Komberec</dc:creator>
  <cp:lastModifiedBy>Filip Komberec</cp:lastModifiedBy>
  <cp:revision>6</cp:revision>
  <dcterms:created xsi:type="dcterms:W3CDTF">2026-05-13T08:51:44Z</dcterms:created>
  <dcterms:modified xsi:type="dcterms:W3CDTF">2026-05-13T18:48:49Z</dcterms:modified>
</cp:coreProperties>
</file>