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3"/>
  </p:notesMasterIdLst>
  <p:sldIdLst>
    <p:sldId id="304" r:id="rId2"/>
    <p:sldId id="301" r:id="rId3"/>
    <p:sldId id="302" r:id="rId4"/>
    <p:sldId id="291" r:id="rId5"/>
    <p:sldId id="300" r:id="rId6"/>
    <p:sldId id="299" r:id="rId7"/>
    <p:sldId id="296" r:id="rId8"/>
    <p:sldId id="293" r:id="rId9"/>
    <p:sldId id="298" r:id="rId10"/>
    <p:sldId id="294" r:id="rId11"/>
    <p:sldId id="29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A6CBF-DCDC-4D6F-822E-0A0DF5DE734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A1E8C-D047-459E-B454-E06060575B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71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1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54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2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20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4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1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6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1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3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3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3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9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537" y="409074"/>
            <a:ext cx="8688465" cy="914400"/>
          </a:xfrm>
        </p:spPr>
        <p:txBody>
          <a:bodyPr/>
          <a:lstStyle/>
          <a:p>
            <a:pPr algn="ctr"/>
            <a:r>
              <a:rPr lang="cs-CZ" dirty="0"/>
              <a:t>Onomastika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9496" y="1323474"/>
            <a:ext cx="4291874" cy="4717887"/>
          </a:xfrm>
        </p:spPr>
        <p:txBody>
          <a:bodyPr/>
          <a:lstStyle/>
          <a:p>
            <a:r>
              <a:rPr lang="cs-CZ" dirty="0"/>
              <a:t>Nauka o vlastních jménech / onymech / propriích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84822" y="1243263"/>
            <a:ext cx="6432884" cy="4814141"/>
          </a:xfrm>
        </p:spPr>
        <p:txBody>
          <a:bodyPr/>
          <a:lstStyle/>
          <a:p>
            <a:r>
              <a:rPr lang="cs-CZ" dirty="0"/>
              <a:t>- toponomastika (toponyma - zeměpisná jména)</a:t>
            </a:r>
          </a:p>
          <a:p>
            <a:r>
              <a:rPr lang="cs-CZ" dirty="0"/>
              <a:t>- </a:t>
            </a:r>
            <a:r>
              <a:rPr lang="cs-CZ" dirty="0" err="1"/>
              <a:t>antroponomastika</a:t>
            </a:r>
            <a:r>
              <a:rPr lang="cs-CZ" dirty="0"/>
              <a:t> (antroponyma – jména osob)</a:t>
            </a:r>
          </a:p>
          <a:p>
            <a:pPr marL="0" indent="0">
              <a:buNone/>
            </a:pPr>
            <a:r>
              <a:rPr lang="cs-CZ" dirty="0"/>
              <a:t>…             </a:t>
            </a:r>
            <a:r>
              <a:rPr lang="cs-CZ" dirty="0" err="1"/>
              <a:t>zoonyma</a:t>
            </a:r>
            <a:r>
              <a:rPr lang="cs-CZ" dirty="0"/>
              <a:t> – jména zvířat, </a:t>
            </a:r>
            <a:r>
              <a:rPr lang="cs-CZ" dirty="0" err="1"/>
              <a:t>fytonyma</a:t>
            </a:r>
            <a:r>
              <a:rPr lang="cs-CZ" dirty="0"/>
              <a:t> – jména rostlin</a:t>
            </a:r>
          </a:p>
          <a:p>
            <a:pPr marL="0" indent="0">
              <a:buNone/>
            </a:pPr>
            <a:r>
              <a:rPr lang="cs-CZ" dirty="0"/>
              <a:t>			chrématonyma – jména lidských výtvorů</a:t>
            </a:r>
          </a:p>
          <a:p>
            <a:pPr marL="0" indent="0">
              <a:buNone/>
            </a:pPr>
            <a:r>
              <a:rPr lang="cs-CZ" dirty="0"/>
              <a:t> 					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81" y="2585035"/>
            <a:ext cx="2381250" cy="36290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93" y="2944048"/>
            <a:ext cx="2278981" cy="32133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586" y="2878555"/>
            <a:ext cx="2381250" cy="3314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247" y="2882064"/>
            <a:ext cx="23622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7B58E-0B86-4E8F-B889-02AC16F4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609600"/>
            <a:ext cx="10387214" cy="75764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Rysy přirozeného jazyka (mluveného i znakového)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25799-3D43-4B90-813F-2A6AAE86B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241" y="1588168"/>
            <a:ext cx="5109411" cy="4628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A) Systémovost</a:t>
            </a:r>
          </a:p>
          <a:p>
            <a:pPr>
              <a:buFontTx/>
              <a:buChar char="-"/>
            </a:pPr>
            <a:r>
              <a:rPr lang="cs-CZ" dirty="0"/>
              <a:t>- povaha systému (viz další prezentace), tj. souboru jednotek a vztahů mezi nimi</a:t>
            </a:r>
          </a:p>
          <a:p>
            <a:pPr>
              <a:buFontTx/>
              <a:buChar char="-"/>
            </a:pPr>
            <a:r>
              <a:rPr lang="cs-CZ" dirty="0"/>
              <a:t>- systém má tři hlavní vlastnosti: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- </a:t>
            </a:r>
            <a:r>
              <a:rPr lang="cs-CZ" b="1" dirty="0"/>
              <a:t>hierarchičnost</a:t>
            </a:r>
            <a:r>
              <a:rPr lang="cs-CZ" dirty="0"/>
              <a:t> (uspořádání – od rovin nižšího řádu k rovinám vyšším: fonémy, morfémy, slova, věty, text)</a:t>
            </a:r>
          </a:p>
          <a:p>
            <a:pPr>
              <a:buFontTx/>
              <a:buChar char="-"/>
            </a:pPr>
            <a:r>
              <a:rPr lang="cs-CZ" dirty="0"/>
              <a:t>- </a:t>
            </a:r>
            <a:r>
              <a:rPr lang="cs-CZ" b="1" dirty="0"/>
              <a:t>anizotropie</a:t>
            </a:r>
            <a:r>
              <a:rPr lang="cs-CZ" dirty="0"/>
              <a:t> (nesourodost – rozlišitelnost jednotek aspoň v jednom parametru)</a:t>
            </a:r>
          </a:p>
          <a:p>
            <a:pPr>
              <a:buFontTx/>
              <a:buChar char="-"/>
            </a:pPr>
            <a:r>
              <a:rPr lang="cs-CZ" dirty="0"/>
              <a:t>- </a:t>
            </a:r>
            <a:r>
              <a:rPr lang="cs-CZ" b="1" dirty="0"/>
              <a:t>lineárnost</a:t>
            </a:r>
            <a:r>
              <a:rPr lang="cs-CZ" dirty="0"/>
              <a:t> (postupné řetězení jednotek za sebou – naopak v ZJ simultánnost: najednou je vysíláno více informací)</a:t>
            </a:r>
          </a:p>
          <a:p>
            <a:pPr>
              <a:buAutoNum type="alphaUcParenR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9C22EF-24EE-46A2-9483-00B05B90C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9853" y="1580147"/>
            <a:ext cx="5895473" cy="5029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B) Znakovost</a:t>
            </a:r>
          </a:p>
          <a:p>
            <a:pPr marL="0" indent="0">
              <a:buNone/>
            </a:pPr>
            <a:r>
              <a:rPr lang="cs-CZ" dirty="0"/>
              <a:t>(tj. přístupnost smyslům, arbitrárnost, konvenčnost, odlišitelnost znaků od jiných znaků, </a:t>
            </a:r>
            <a:r>
              <a:rPr lang="cs-CZ" dirty="0" err="1"/>
              <a:t>sémantičnost</a:t>
            </a:r>
            <a:r>
              <a:rPr lang="cs-CZ" dirty="0"/>
              <a:t>, přenosnost v čase a prostoru, kulturní přenosnost, stabilnost, prevarikace…)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C) Dvojí členění (dvojí artikulace, </a:t>
            </a:r>
            <a:r>
              <a:rPr lang="cs-CZ" b="1" dirty="0" err="1">
                <a:solidFill>
                  <a:srgbClr val="FF0000"/>
                </a:solidFill>
              </a:rPr>
              <a:t>duálnost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1. možnost členění na nejmenší jednotky nesoucí význam (</a:t>
            </a:r>
            <a:r>
              <a:rPr lang="cs-CZ" b="1" dirty="0">
                <a:solidFill>
                  <a:schemeClr val="tx1"/>
                </a:solidFill>
              </a:rPr>
              <a:t>morfémy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slova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+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2. možnost dalšího členění na ještě menší jednotky, které význam samy o sobě nenesou, ale mohou ho rozlišit (</a:t>
            </a:r>
            <a:r>
              <a:rPr lang="cs-CZ" b="1" dirty="0">
                <a:solidFill>
                  <a:schemeClr val="tx1"/>
                </a:solidFill>
              </a:rPr>
              <a:t>fonémy</a:t>
            </a:r>
            <a:r>
              <a:rPr lang="cs-CZ" dirty="0">
                <a:solidFill>
                  <a:schemeClr val="tx1"/>
                </a:solidFill>
              </a:rPr>
              <a:t>): </a:t>
            </a:r>
            <a:r>
              <a:rPr lang="cs-CZ" i="1" dirty="0">
                <a:solidFill>
                  <a:schemeClr val="tx1"/>
                </a:solidFill>
              </a:rPr>
              <a:t>pes – ves</a:t>
            </a:r>
          </a:p>
          <a:p>
            <a:pPr marL="0" indent="0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Jen přirozený jazyk umožňuje dvojí členění – důkazy, že znakové jazyky patří mezi jazyky přirozené (William </a:t>
            </a:r>
            <a:r>
              <a:rPr lang="cs-CZ" dirty="0" err="1">
                <a:solidFill>
                  <a:schemeClr val="tx1"/>
                </a:solidFill>
              </a:rPr>
              <a:t>Stokoe</a:t>
            </a:r>
            <a:r>
              <a:rPr lang="cs-CZ" dirty="0">
                <a:solidFill>
                  <a:schemeClr val="tx1"/>
                </a:solidFill>
              </a:rPr>
              <a:t>, 1960) </a:t>
            </a:r>
          </a:p>
        </p:txBody>
      </p:sp>
    </p:spTree>
    <p:extLst>
      <p:ext uri="{BB962C8B-B14F-4D97-AF65-F5344CB8AC3E}">
        <p14:creationId xmlns:p14="http://schemas.microsoft.com/office/powerpoint/2010/main" val="101003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79252-B695-432C-B80B-390DCDD4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330926"/>
            <a:ext cx="11302852" cy="7750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Rysy přirozeného jazyka (mluveného i znakového)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8AA71-48D4-4255-A060-6689C6ED9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71750"/>
            <a:ext cx="5589863" cy="492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D) Produktivnost</a:t>
            </a:r>
          </a:p>
          <a:p>
            <a:pPr marL="0" indent="0">
              <a:buNone/>
            </a:pPr>
            <a:r>
              <a:rPr lang="cs-CZ" dirty="0"/>
              <a:t>Z omezeného počtu jednotek a pravidel lze vytvořit (a stále vytvářet) nekonečné množství spojení.</a:t>
            </a:r>
          </a:p>
          <a:p>
            <a:pPr marL="0" indent="0">
              <a:buNone/>
            </a:pPr>
            <a:r>
              <a:rPr lang="cs-CZ" dirty="0"/>
              <a:t>Např. v ČZJ znaky petrifikované („zmrazené“, nemění se) + znaky aktuálně vznikající v komunikaci (produktivní)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E) Svébytnost</a:t>
            </a:r>
          </a:p>
          <a:p>
            <a:pPr marL="0" indent="0">
              <a:buNone/>
            </a:pPr>
            <a:r>
              <a:rPr lang="cs-CZ" dirty="0"/>
              <a:t>Nezávislost na aktuální přítomnosti a skutečnosti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/>
              <a:t>Lze vyjádřit cokoli (bez ohledu na čas, možnost existence, podmíněnost..); skutečné i možné světy, pravdy i nepravdy  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365A4A-C802-48CD-AAEC-C668180ED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575" y="1471750"/>
            <a:ext cx="5315823" cy="4776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F) Historičnost</a:t>
            </a:r>
          </a:p>
          <a:p>
            <a:pPr marL="0" indent="0">
              <a:buNone/>
            </a:pPr>
            <a:r>
              <a:rPr lang="cs-CZ" dirty="0"/>
              <a:t>Pomalý vývoj jazyka </a:t>
            </a:r>
          </a:p>
          <a:p>
            <a:pPr>
              <a:buAutoNum type="alphaLcParenR"/>
            </a:pPr>
            <a:r>
              <a:rPr lang="cs-CZ" dirty="0"/>
              <a:t>ontogenetický vývoj (osvojování jazyka dítětem)</a:t>
            </a:r>
          </a:p>
          <a:p>
            <a:pPr>
              <a:buAutoNum type="alphaLcParenR"/>
            </a:pPr>
            <a:r>
              <a:rPr lang="cs-CZ" dirty="0"/>
              <a:t>fylogenetický vývoj (historický vývoj  jazyka, stálost i proměny ve střídání generací)</a:t>
            </a:r>
          </a:p>
          <a:p>
            <a:pPr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֍</a:t>
            </a:r>
            <a:endParaRPr lang="cs-CZ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(Vysvětlení v dalších přednáškách, zejm. o systémovém charakteru jazyka)</a:t>
            </a:r>
          </a:p>
        </p:txBody>
      </p:sp>
    </p:spTree>
    <p:extLst>
      <p:ext uri="{BB962C8B-B14F-4D97-AF65-F5344CB8AC3E}">
        <p14:creationId xmlns:p14="http://schemas.microsoft.com/office/powerpoint/2010/main" val="82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7726" y="1163054"/>
            <a:ext cx="7291137" cy="1371600"/>
          </a:xfrm>
        </p:spPr>
        <p:txBody>
          <a:bodyPr/>
          <a:lstStyle/>
          <a:p>
            <a:pPr algn="l"/>
            <a:r>
              <a:rPr lang="cs-CZ" sz="4000" b="1" dirty="0"/>
              <a:t>Komunikace zvířat a lidí. </a:t>
            </a:r>
            <a:br>
              <a:rPr lang="cs-CZ" sz="4000" b="1" dirty="0"/>
            </a:br>
            <a:r>
              <a:rPr lang="cs-CZ" sz="4000" b="1" dirty="0"/>
              <a:t>Rysy přirozených jazyků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768" y="4098758"/>
            <a:ext cx="10587790" cy="2069431"/>
          </a:xfrm>
        </p:spPr>
        <p:txBody>
          <a:bodyPr/>
          <a:lstStyle/>
          <a:p>
            <a:pPr algn="l"/>
            <a:endParaRPr lang="cs-CZ" sz="2800" dirty="0"/>
          </a:p>
          <a:p>
            <a:pPr algn="l"/>
            <a:r>
              <a:rPr lang="cs-CZ" sz="2800" dirty="0"/>
              <a:t>Úvod do studia jazyka, 4 </a:t>
            </a:r>
          </a:p>
          <a:p>
            <a:pPr algn="l"/>
            <a:r>
              <a:rPr lang="cs-CZ" sz="2800" dirty="0"/>
              <a:t>25. října 2021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7" y="455695"/>
            <a:ext cx="4852737" cy="27296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484" y="3404936"/>
            <a:ext cx="4796589" cy="31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 k textu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369" y="1435768"/>
            <a:ext cx="11285620" cy="506930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/>
              <a:t>Čeho se týká a v čem spočívá  tzv. kontinuitní a diskontinuitní teorie jazyka?</a:t>
            </a:r>
          </a:p>
          <a:p>
            <a:pPr marL="0" lvl="0" indent="0">
              <a:buNone/>
            </a:pPr>
            <a:r>
              <a:rPr lang="cs-CZ" dirty="0"/>
              <a:t>Jak vypadá (v čem se liší a v čem je podobná) komunikace </a:t>
            </a:r>
          </a:p>
          <a:p>
            <a:pPr marL="0" lvl="0" indent="0">
              <a:buNone/>
            </a:pPr>
            <a:r>
              <a:rPr lang="cs-CZ" dirty="0"/>
              <a:t>					  a) mezi zvířaty, </a:t>
            </a:r>
          </a:p>
          <a:p>
            <a:pPr marL="0" lvl="0" indent="0">
              <a:buNone/>
            </a:pPr>
            <a:r>
              <a:rPr lang="cs-CZ" dirty="0"/>
              <a:t>                                   b) mezi zvířetem a člověkem, </a:t>
            </a:r>
          </a:p>
          <a:p>
            <a:pPr marL="0" lvl="0" indent="0">
              <a:buNone/>
            </a:pPr>
            <a:r>
              <a:rPr lang="cs-CZ" dirty="0"/>
              <a:t>                                   c) mezi lidmi? 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V jakých kanálech obvykle probíhá a jakými způsoby? (Příklady.)</a:t>
            </a:r>
          </a:p>
          <a:p>
            <a:pPr marL="0" lvl="0" indent="0">
              <a:buNone/>
            </a:pPr>
            <a:r>
              <a:rPr lang="cs-CZ" dirty="0"/>
              <a:t>Co je to signalizační chování? (Příklady.)</a:t>
            </a:r>
          </a:p>
          <a:p>
            <a:pPr marL="0" lvl="0" indent="0">
              <a:buNone/>
            </a:pPr>
            <a:r>
              <a:rPr lang="cs-CZ" dirty="0"/>
              <a:t>Jaké jsou hlavní rysy komunikace společenského hmyzu a rysy komunikace obratlovců, zejm. primátů? (Příklady.)</a:t>
            </a:r>
          </a:p>
          <a:p>
            <a:pPr marL="0" lvl="0" indent="0">
              <a:buNone/>
            </a:pPr>
            <a:r>
              <a:rPr lang="cs-CZ" dirty="0"/>
              <a:t>Charakterizujte na základě prostudovaného textu tzv. systémové vlastnosti (lidského) jazyka podle </a:t>
            </a:r>
            <a:r>
              <a:rPr lang="cs-CZ" dirty="0" err="1"/>
              <a:t>Hocketa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891" y="679248"/>
            <a:ext cx="2170364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4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6A034-E736-4079-BFA4-DE21F7FB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286328"/>
            <a:ext cx="11654589" cy="1422156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SALZMANN, Zdeněk (*1925): </a:t>
            </a:r>
            <a:br>
              <a:rPr lang="cs-CZ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Jazyk, kultura a společnost. Úvod do lingvistické antropologie</a:t>
            </a:r>
            <a:r>
              <a:rPr lang="cs-CZ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cs-CZ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Český lid – suplement, 1996, 83,s. 21-29 – kapitola Komunikace a řeč</a:t>
            </a:r>
            <a:b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922327-9B7D-476A-9BF1-1BD0467A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05" y="1917033"/>
            <a:ext cx="9304421" cy="4860756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Lingvistická antropologie: co zkoumá? (Biologická, sociální, kulturní, filosofická…)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Komunikace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zvířat a jazyky lidí: biologické základy jazyka – genetika, vývoj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OTÁZKY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Kontinuitní a diskontinuitní teorie jazyka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(Erik H.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Lenneberg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(1921 – 1975):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Dvě pozice co do nahlížení na vývoj jazyka: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kontinuita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postupný vývoj z primitivních forem komunikace (zvířata → lidé);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rozdíl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diskontinuita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(zvířata X lidé): rozdíl v komunikaci zvířat a lidí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(předpoklady k lidskému jazyku – bez vývojových předstupňů)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Všichni lidé mají stejný biologický potenciál pro osvojení jazyka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908388-BCF6-48C1-B02D-56591198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907" y="1724527"/>
            <a:ext cx="2173704" cy="31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6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913" y="272716"/>
            <a:ext cx="10840898" cy="104273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Komunikace a její kanály</a:t>
            </a:r>
            <a:b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525" y="978568"/>
            <a:ext cx="11758864" cy="579922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komunikace mezi živočichy v rámci jednoho živočišného druhu (univerzální);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mezidruhová komunikace;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komunikace člověka a zvířete (domácího, pracovního);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komunikace mezilidská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kanál akustický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(většina obratlovců; mluvené jazyky – volné ruce)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kanál optický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(psaní, gesta, znakové jazyky)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kanál taktilní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(doteky; Braillovo písmo)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kanál olfaktorický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(feromony)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multikanálovost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1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114" y="344905"/>
            <a:ext cx="12054096" cy="111477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Signalizační chování živočichů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(teritorialita; obrana; shánění potravy; sexuální chování – dvoření apod.)</a:t>
            </a:r>
            <a:b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Vrozenost – zkušenost – naučenost ? </a:t>
            </a:r>
            <a:b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Situační podmíněnost ?</a:t>
            </a:r>
            <a:b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947" y="2414337"/>
            <a:ext cx="11277600" cy="4154905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ptačí zpěv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kvákání žab; cvrkání cvrčka; změny barvy těla a pohyby ploutví u ryb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značkování močí u psů, vlků apod.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společenský hmyz: tanec včel, bzučení (shánění potravy): vrozenost i úloha zkušenosti; „dialekty“;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mravenci – pachové cesty (feromony), taktilní signály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primáti (šimpanzi,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bonobové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pokusy naučit je znakový jazyk (omezenost; umělé prostředí)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delfíni, velryby – akustické komunikační chování („zpěv“)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59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8B3990E-F355-4BCC-94E4-DCEC218EC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694" y="259646"/>
            <a:ext cx="5175249" cy="388143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DB94B0-12D7-4961-AFC2-9178A0F0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96" y="378413"/>
            <a:ext cx="4693919" cy="35204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15D1D7-F4AA-4298-AAF2-4944DDDE8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78" y="3080657"/>
            <a:ext cx="4694327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6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560BA-45F2-49DB-9B69-75A8BD2B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450011" cy="94210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ystémové vlastnosti lidského jazyka podle Charlese F. </a:t>
            </a:r>
            <a:r>
              <a:rPr lang="cs-CZ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Hocketta</a:t>
            </a:r>
            <a:r>
              <a:rPr lang="cs-CZ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(1958, 1977)</a:t>
            </a:r>
            <a:br>
              <a:rPr lang="cs-CZ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A43AD-BF68-49C9-A041-2BC5B4608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411" y="2117558"/>
            <a:ext cx="5210686" cy="402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1) Sluchově-hlasová (</a:t>
            </a:r>
            <a:r>
              <a:rPr lang="cs-CZ" dirty="0" err="1"/>
              <a:t>audioorální</a:t>
            </a:r>
            <a:r>
              <a:rPr lang="cs-CZ" dirty="0"/>
              <a:t>) povaha</a:t>
            </a:r>
          </a:p>
          <a:p>
            <a:pPr marL="0" indent="0">
              <a:buNone/>
            </a:pPr>
            <a:r>
              <a:rPr lang="cs-CZ" dirty="0"/>
              <a:t>2) Schopnost transmise a směrového příjmu</a:t>
            </a:r>
          </a:p>
          <a:p>
            <a:pPr marL="0" indent="0">
              <a:buNone/>
            </a:pPr>
            <a:r>
              <a:rPr lang="cs-CZ" dirty="0"/>
              <a:t>3) Rychlý únik – pomíjivost</a:t>
            </a:r>
          </a:p>
          <a:p>
            <a:pPr marL="0" indent="0">
              <a:buNone/>
            </a:pPr>
            <a:r>
              <a:rPr lang="cs-CZ" dirty="0"/>
              <a:t>4) Zaměnitelnost</a:t>
            </a:r>
          </a:p>
          <a:p>
            <a:pPr marL="0" indent="0">
              <a:buNone/>
            </a:pPr>
            <a:r>
              <a:rPr lang="cs-CZ" dirty="0"/>
              <a:t>5) Úplná zpětná vazba</a:t>
            </a:r>
          </a:p>
          <a:p>
            <a:pPr marL="0" indent="0">
              <a:buNone/>
            </a:pPr>
            <a:r>
              <a:rPr lang="cs-CZ" dirty="0"/>
              <a:t>6) Specializace</a:t>
            </a:r>
          </a:p>
          <a:p>
            <a:pPr marL="0" indent="0">
              <a:buNone/>
            </a:pPr>
            <a:r>
              <a:rPr lang="cs-CZ" dirty="0"/>
              <a:t>7) </a:t>
            </a:r>
            <a:r>
              <a:rPr lang="cs-CZ" dirty="0" err="1"/>
              <a:t>Sémantičnost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8) Arbitrárnost</a:t>
            </a:r>
          </a:p>
          <a:p>
            <a:pPr marL="0" indent="0">
              <a:buNone/>
            </a:pPr>
            <a:endParaRPr lang="cs-CZ" dirty="0"/>
          </a:p>
          <a:p>
            <a:pPr>
              <a:buAutoNum type="arabicParenR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D9FE15-32CD-483D-B9ED-EC1C7835B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5179" y="2109537"/>
            <a:ext cx="5111112" cy="3873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9) Nespojitost (diskrétnost)</a:t>
            </a:r>
          </a:p>
          <a:p>
            <a:pPr marL="0" indent="0">
              <a:buNone/>
            </a:pPr>
            <a:r>
              <a:rPr lang="cs-CZ" dirty="0"/>
              <a:t>10) </a:t>
            </a:r>
            <a:r>
              <a:rPr lang="cs-CZ" dirty="0" err="1"/>
              <a:t>Posunovatelnost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11) Produktivnost</a:t>
            </a:r>
          </a:p>
          <a:p>
            <a:pPr marL="0" indent="0">
              <a:buNone/>
            </a:pPr>
            <a:r>
              <a:rPr lang="cs-CZ" dirty="0"/>
              <a:t>12) </a:t>
            </a:r>
            <a:r>
              <a:rPr lang="cs-CZ" dirty="0" err="1"/>
              <a:t>Dvourovinná</a:t>
            </a:r>
            <a:r>
              <a:rPr lang="cs-CZ" dirty="0"/>
              <a:t> strukturace</a:t>
            </a:r>
          </a:p>
          <a:p>
            <a:pPr marL="0" indent="0">
              <a:buNone/>
            </a:pPr>
            <a:r>
              <a:rPr lang="cs-CZ" dirty="0"/>
              <a:t>13) Kulturní přenos (přenos tradicí)</a:t>
            </a:r>
          </a:p>
          <a:p>
            <a:pPr marL="0" indent="0">
              <a:buNone/>
            </a:pPr>
            <a:r>
              <a:rPr lang="cs-CZ" dirty="0"/>
              <a:t>14) Lhaní</a:t>
            </a:r>
          </a:p>
          <a:p>
            <a:pPr marL="0" indent="0">
              <a:buNone/>
            </a:pPr>
            <a:r>
              <a:rPr lang="cs-CZ" dirty="0"/>
              <a:t>15) Reflexivita</a:t>
            </a:r>
          </a:p>
          <a:p>
            <a:pPr marL="0" indent="0">
              <a:buNone/>
            </a:pPr>
            <a:r>
              <a:rPr lang="cs-CZ" dirty="0"/>
              <a:t>16) </a:t>
            </a:r>
            <a:r>
              <a:rPr lang="cs-CZ" dirty="0" err="1"/>
              <a:t>Naučitelnost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4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95C78A18-59D6-4594-8F60-DEEEFE14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2" y="520854"/>
            <a:ext cx="11120845" cy="152566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Hlavní rysy přirozeného jazyka</a:t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>
                <a:solidFill>
                  <a:schemeClr val="tx1"/>
                </a:solidFill>
              </a:rPr>
              <a:t>(s ohledem na český znakový jazyk)</a:t>
            </a:r>
            <a:br>
              <a:rPr lang="cs-CZ" sz="2400" b="1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398FE82-F6CC-4ACA-998A-F787A5DD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552" y="1827918"/>
            <a:ext cx="5442855" cy="408214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18561" y="2690808"/>
            <a:ext cx="6240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In: </a:t>
            </a:r>
          </a:p>
          <a:p>
            <a:r>
              <a:rPr lang="cs-CZ" dirty="0"/>
              <a:t>Petra Slánská Bímová – Lenka </a:t>
            </a:r>
            <a:r>
              <a:rPr lang="cs-CZ" dirty="0" err="1"/>
              <a:t>Okrouhlíková</a:t>
            </a:r>
            <a:r>
              <a:rPr lang="cs-CZ" dirty="0"/>
              <a:t>: </a:t>
            </a:r>
            <a:br>
              <a:rPr lang="cs-CZ" dirty="0"/>
            </a:br>
            <a:r>
              <a:rPr lang="cs-CZ" b="1" i="1" dirty="0">
                <a:highlight>
                  <a:srgbClr val="FFFF00"/>
                </a:highlight>
              </a:rPr>
              <a:t>Rysy přirozených jazyků. Český znakový jazyk jako přirozený jazyk </a:t>
            </a:r>
            <a:r>
              <a:rPr lang="cs-CZ" i="1" dirty="0"/>
              <a:t>- Lexikografie. Slovníky českého znakového jazyka.</a:t>
            </a:r>
            <a:r>
              <a:rPr lang="cs-CZ" dirty="0"/>
              <a:t> Praha: Česká komora tlumočníků znakového jazyka, 2008, </a:t>
            </a:r>
            <a:r>
              <a:rPr lang="cs-CZ" dirty="0">
                <a:solidFill>
                  <a:srgbClr val="FF0000"/>
                </a:solidFill>
              </a:rPr>
              <a:t>s. 13 – 37 (příp. dál).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Přístupné pojednání s příklady z češtiny a českého znakového jazyka (fotografie)</a:t>
            </a:r>
          </a:p>
          <a:p>
            <a:endParaRPr lang="cs-CZ" dirty="0"/>
          </a:p>
          <a:p>
            <a:r>
              <a:rPr lang="cs-CZ" dirty="0"/>
              <a:t>(Kurz v </a:t>
            </a:r>
            <a:r>
              <a:rPr lang="cs-CZ" dirty="0" err="1"/>
              <a:t>Moodlu</a:t>
            </a:r>
            <a:r>
              <a:rPr lang="cs-CZ" dirty="0"/>
              <a:t> - vloženo)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4178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1134</TotalTime>
  <Words>1019</Words>
  <Application>Microsoft Office PowerPoint</Application>
  <PresentationFormat>Širokoúhlá obrazovka</PresentationFormat>
  <Paragraphs>112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Fazeta</vt:lpstr>
      <vt:lpstr>Onomastika</vt:lpstr>
      <vt:lpstr>Komunikace zvířat a lidí.  Rysy přirozených jazyků</vt:lpstr>
      <vt:lpstr>Otázky k textu </vt:lpstr>
      <vt:lpstr>SALZMANN, Zdeněk (*1925):  Jazyk, kultura a společnost. Úvod do lingvistické antropologie.  Český lid – suplement, 1996, 83,s. 21-29 – kapitola Komunikace a řeč </vt:lpstr>
      <vt:lpstr>● Komunikace a její kanály </vt:lpstr>
      <vt:lpstr>● Signalizační chování živočichů  (teritorialita; obrana; shánění potravy; sexuální chování – dvoření apod.) ● Vrozenost – zkušenost – naučenost ?  ● Situační podmíněnost ? </vt:lpstr>
      <vt:lpstr>Prezentace aplikace PowerPoint</vt:lpstr>
      <vt:lpstr>Systémové vlastnosti lidského jazyka podle Charlese F. Hocketta (1958, 1977) </vt:lpstr>
      <vt:lpstr>Hlavní rysy přirozeného jazyka (s ohledem na český znakový jazyk) </vt:lpstr>
      <vt:lpstr>Rysy přirozeného jazyka (mluveného i znakového)</vt:lpstr>
      <vt:lpstr>Rysy přirozeného jazyka (mluveného i znakového)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Lenovo Allinone</dc:creator>
  <cp:lastModifiedBy>Vaňková, Irena</cp:lastModifiedBy>
  <cp:revision>35</cp:revision>
  <cp:lastPrinted>2021-10-27T13:13:56Z</cp:lastPrinted>
  <dcterms:created xsi:type="dcterms:W3CDTF">2021-10-25T17:05:26Z</dcterms:created>
  <dcterms:modified xsi:type="dcterms:W3CDTF">2022-10-25T10:29:31Z</dcterms:modified>
</cp:coreProperties>
</file>