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tiff" ContentType="image/tiff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3.xml" ContentType="application/vnd.openxmlformats-officedocument.presentationml.slide+xml"/>
  <Override PartName="/ppt/notesSlides/notesSlide1.xml" ContentType="application/vnd.openxmlformats-officedocument.presentationml.notesSlide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theme/theme3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handoutMasterIdLst>
    <p:handoutMasterId r:id="rId8"/>
  </p:handoutMasterIdLst>
  <p:sldIdLst>
    <p:sldId id="256" r:id="rId2"/>
    <p:sldId id="259" r:id="rId3"/>
    <p:sldId id="261" r:id="rId4"/>
    <p:sldId id="262" r:id="rId5"/>
    <p:sldId id="260" r:id="rId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51FD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9916" autoAdjust="0"/>
  </p:normalViewPr>
  <p:slideViewPr>
    <p:cSldViewPr>
      <p:cViewPr varScale="1">
        <p:scale>
          <a:sx n="100" d="100"/>
          <a:sy n="100" d="100"/>
        </p:scale>
        <p:origin x="183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6" d="100"/>
          <a:sy n="56" d="100"/>
        </p:scale>
        <p:origin x="-2544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customXml" Target="../customXml/item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customXml" Target="../customXml/item3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openxmlformats.org/officeDocument/2006/relationships/customXml" Target="../customXml/item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B1E7AB-E428-4688-89EE-D94666A0624A}" type="datetimeFigureOut">
              <a:rPr lang="cs-CZ" smtClean="0"/>
              <a:pPr/>
              <a:t>08.12.2021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A2D407-D8BD-4E91-BFE7-94C0612D357F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320483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256B36C-7B75-4624-88EE-CA1F522C503F}" type="datetimeFigureOut">
              <a:rPr lang="cs-CZ" smtClean="0"/>
              <a:pPr/>
              <a:t>08.12.2021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28450B-E813-4660-A9E7-2FCB1EA1871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290674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>
              <a:spcBef>
                <a:spcPct val="0"/>
              </a:spcBef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28450B-E813-4660-A9E7-2FCB1EA18710}" type="slidenum">
              <a:rPr lang="cs-CZ" smtClean="0"/>
              <a:pPr/>
              <a:t>2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if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514350" y="5874891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Nadpis 28"/>
          <p:cNvSpPr>
            <a:spLocks noGrp="1"/>
          </p:cNvSpPr>
          <p:nvPr>
            <p:ph type="ctrTitle" hasCustomPrompt="1"/>
          </p:nvPr>
        </p:nvSpPr>
        <p:spPr>
          <a:xfrm>
            <a:off x="395536" y="2348880"/>
            <a:ext cx="8458200" cy="1222375"/>
          </a:xfrm>
          <a:prstGeom prst="rect">
            <a:avLst/>
          </a:prstGeom>
        </p:spPr>
        <p:txBody>
          <a:bodyPr anchor="t">
            <a:noAutofit/>
          </a:bodyPr>
          <a:lstStyle>
            <a:lvl1pPr algn="ctr">
              <a:defRPr sz="4400" b="1">
                <a:solidFill>
                  <a:srgbClr val="351FD7"/>
                </a:solidFill>
                <a:latin typeface="Calibri" pitchFamily="34" charset="0"/>
              </a:defRPr>
            </a:lvl1pPr>
          </a:lstStyle>
          <a:p>
            <a:r>
              <a:rPr kumimoji="0" lang="cs-CZ" dirty="0" smtClean="0"/>
              <a:t>Vojenské Lezení</a:t>
            </a:r>
            <a:endParaRPr kumimoji="0" lang="en-US" dirty="0"/>
          </a:p>
        </p:txBody>
      </p:sp>
      <p:sp>
        <p:nvSpPr>
          <p:cNvPr id="9" name="Podnadpis 8"/>
          <p:cNvSpPr>
            <a:spLocks noGrp="1"/>
          </p:cNvSpPr>
          <p:nvPr>
            <p:ph type="subTitle" idx="1" hasCustomPrompt="1"/>
          </p:nvPr>
        </p:nvSpPr>
        <p:spPr>
          <a:xfrm>
            <a:off x="381000" y="3861048"/>
            <a:ext cx="8458200" cy="1296144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 algn="ctr">
              <a:buNone/>
              <a:defRPr sz="4000" b="1" baseline="0">
                <a:solidFill>
                  <a:schemeClr val="tx2">
                    <a:shade val="75000"/>
                  </a:schemeClr>
                </a:solidFill>
                <a:latin typeface="Calibri" pitchFamily="34" charset="0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dirty="0" smtClean="0"/>
              <a:t>Lezení prvolezce</a:t>
            </a:r>
            <a:endParaRPr kumimoji="0" lang="en-US" dirty="0"/>
          </a:p>
        </p:txBody>
      </p:sp>
      <p:sp>
        <p:nvSpPr>
          <p:cNvPr id="16" name="Zástupný symbol pro datum 15"/>
          <p:cNvSpPr>
            <a:spLocks noGrp="1"/>
          </p:cNvSpPr>
          <p:nvPr>
            <p:ph type="dt" sz="half" idx="10"/>
          </p:nvPr>
        </p:nvSpPr>
        <p:spPr>
          <a:xfrm>
            <a:off x="107504" y="44624"/>
            <a:ext cx="1938536" cy="288925"/>
          </a:xfrm>
          <a:prstGeom prst="rect">
            <a:avLst/>
          </a:prstGeom>
        </p:spPr>
        <p:txBody>
          <a:bodyPr/>
          <a:lstStyle/>
          <a:p>
            <a:fld id="{E6127BCC-433F-4370-8319-AC05FA74D150}" type="datetime1">
              <a:rPr lang="cs-CZ" smtClean="0"/>
              <a:pPr/>
              <a:t>08.12.2021</a:t>
            </a:fld>
            <a:endParaRPr lang="cs-CZ" dirty="0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/>
          <a:lstStyle/>
          <a:p>
            <a:r>
              <a:rPr lang="cs-CZ" dirty="0" smtClean="0"/>
              <a:t>2. ročník Bc. ZSTP II</a:t>
            </a:r>
            <a:endParaRPr lang="en-US" dirty="0" smtClean="0"/>
          </a:p>
          <a:p>
            <a:endParaRPr lang="cs-CZ" dirty="0"/>
          </a:p>
        </p:txBody>
      </p:sp>
      <p:sp>
        <p:nvSpPr>
          <p:cNvPr id="15" name="Zástupný symbol pro číslo snímku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11" name="TextovéPole 10"/>
          <p:cNvSpPr txBox="1"/>
          <p:nvPr userDrawn="1"/>
        </p:nvSpPr>
        <p:spPr>
          <a:xfrm>
            <a:off x="467544" y="5949280"/>
            <a:ext cx="84249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2400" dirty="0" smtClean="0"/>
              <a:t>mjr. Karel SÝKORA</a:t>
            </a:r>
            <a:endParaRPr lang="cs-CZ" sz="2400" dirty="0"/>
          </a:p>
        </p:txBody>
      </p:sp>
      <p:pic>
        <p:nvPicPr>
          <p:cNvPr id="12" name="Pictur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188639"/>
            <a:ext cx="1001984" cy="134552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Nadpis 21"/>
          <p:cNvSpPr>
            <a:spLocks noGrp="1"/>
          </p:cNvSpPr>
          <p:nvPr>
            <p:ph type="title" hasCustomPrompt="1"/>
          </p:nvPr>
        </p:nvSpPr>
        <p:spPr>
          <a:xfrm>
            <a:off x="304800" y="457200"/>
            <a:ext cx="8686800" cy="595536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6">
                    <a:lumMod val="75000"/>
                  </a:schemeClr>
                </a:solidFill>
                <a:latin typeface="Calibri" pitchFamily="34" charset="0"/>
              </a:defRPr>
            </a:lvl1pPr>
          </a:lstStyle>
          <a:p>
            <a:r>
              <a:rPr kumimoji="0" lang="cs-CZ" dirty="0" smtClean="0"/>
              <a:t>Vojenské lezení</a:t>
            </a:r>
            <a:endParaRPr kumimoji="0" lang="en-US" dirty="0"/>
          </a:p>
        </p:txBody>
      </p:sp>
      <p:sp>
        <p:nvSpPr>
          <p:cNvPr id="27" name="Zástupný symbol pro obsah 26"/>
          <p:cNvSpPr>
            <a:spLocks noGrp="1"/>
          </p:cNvSpPr>
          <p:nvPr>
            <p:ph idx="1" hasCustomPrompt="1"/>
          </p:nvPr>
        </p:nvSpPr>
        <p:spPr>
          <a:xfrm>
            <a:off x="304800" y="1340768"/>
            <a:ext cx="8686800" cy="5517232"/>
          </a:xfrm>
          <a:prstGeom prst="rect">
            <a:avLst/>
          </a:prstGeom>
        </p:spPr>
        <p:txBody>
          <a:bodyPr/>
          <a:lstStyle>
            <a:lvl1pPr marL="514350" indent="-514350">
              <a:spcBef>
                <a:spcPts val="600"/>
              </a:spcBef>
              <a:buClrTx/>
              <a:buFont typeface="+mj-lt"/>
              <a:buNone/>
              <a:defRPr baseline="0">
                <a:solidFill>
                  <a:schemeClr val="tx1"/>
                </a:solidFill>
                <a:latin typeface="Calibri" pitchFamily="34" charset="0"/>
              </a:defRPr>
            </a:lvl1pPr>
            <a:lvl2pPr marL="457200" indent="0">
              <a:spcBef>
                <a:spcPts val="600"/>
              </a:spcBef>
              <a:buClrTx/>
              <a:buFont typeface="Wingdings" pitchFamily="2" charset="2"/>
              <a:buNone/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371600" indent="-457200">
              <a:spcBef>
                <a:spcPts val="0"/>
              </a:spcBef>
              <a:buClrTx/>
              <a:buFont typeface="+mj-lt"/>
              <a:buAutoNum type="arabicParenR"/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828800" indent="-457200">
              <a:spcBef>
                <a:spcPts val="0"/>
              </a:spcBef>
              <a:buClrTx/>
              <a:buFont typeface="+mj-lt"/>
              <a:buAutoNum type="arabicParenR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171700" indent="-342900">
              <a:spcBef>
                <a:spcPts val="0"/>
              </a:spcBef>
              <a:buClrTx/>
              <a:buFont typeface="+mj-lt"/>
              <a:buAutoNum type="arabicParenR"/>
              <a:defRPr>
                <a:solidFill>
                  <a:schemeClr val="tx1"/>
                </a:solidFill>
                <a:latin typeface="Calibri" pitchFamily="34" charset="0"/>
              </a:defRPr>
            </a:lvl5pPr>
          </a:lstStyle>
          <a:p>
            <a:pPr lvl="0" eaLnBrk="1" latinLnBrk="0" hangingPunct="1"/>
            <a:r>
              <a:rPr lang="cs-CZ" dirty="0" smtClean="0"/>
              <a:t>Cíl: seznámit a procvičit základní techniky lezení prvolezce </a:t>
            </a:r>
          </a:p>
          <a:p>
            <a:pPr lvl="0" eaLnBrk="1" latinLnBrk="0" hangingPunct="1"/>
            <a:endParaRPr lang="cs-CZ" dirty="0" smtClean="0"/>
          </a:p>
          <a:p>
            <a:pPr lvl="0" eaLnBrk="1" latinLnBrk="0" hangingPunct="1"/>
            <a:r>
              <a:rPr lang="cs-CZ" dirty="0" smtClean="0"/>
              <a:t>Průběh: 	- navazování</a:t>
            </a:r>
          </a:p>
          <a:p>
            <a:pPr lvl="0" eaLnBrk="1" latinLnBrk="0" hangingPunct="1"/>
            <a:r>
              <a:rPr lang="cs-CZ" dirty="0" smtClean="0"/>
              <a:t>			- povelová technika</a:t>
            </a:r>
          </a:p>
          <a:p>
            <a:pPr lvl="0" eaLnBrk="1" latinLnBrk="0" hangingPunct="1"/>
            <a:r>
              <a:rPr lang="cs-CZ" dirty="0" smtClean="0"/>
              <a:t>			- </a:t>
            </a:r>
            <a:r>
              <a:rPr lang="cs-CZ" dirty="0" err="1" smtClean="0"/>
              <a:t>partnercheck</a:t>
            </a:r>
            <a:endParaRPr lang="cs-CZ" dirty="0" smtClean="0"/>
          </a:p>
          <a:p>
            <a:pPr lvl="0" eaLnBrk="1" latinLnBrk="0" hangingPunct="1"/>
            <a:r>
              <a:rPr lang="cs-CZ" dirty="0" smtClean="0"/>
              <a:t>			- lezení prvolezce</a:t>
            </a:r>
          </a:p>
          <a:p>
            <a:pPr lvl="0" eaLnBrk="1" latinLnBrk="0" hangingPunct="1"/>
            <a:r>
              <a:rPr lang="cs-CZ" dirty="0" smtClean="0"/>
              <a:t>			- zakládání postupového jištění</a:t>
            </a:r>
          </a:p>
          <a:p>
            <a:pPr lvl="0" eaLnBrk="1" latinLnBrk="0" hangingPunct="1"/>
            <a:r>
              <a:rPr lang="cs-CZ" dirty="0" smtClean="0"/>
              <a:t>			- jištění a spouštění prvolezce</a:t>
            </a:r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lastní rozlože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cs-CZ" dirty="0" smtClean="0"/>
              <a:t>Vojenské lezení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4" name="TextovéPole 3"/>
          <p:cNvSpPr txBox="1"/>
          <p:nvPr userDrawn="1"/>
        </p:nvSpPr>
        <p:spPr>
          <a:xfrm>
            <a:off x="628651" y="2204864"/>
            <a:ext cx="7886700" cy="44319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>
                <a:solidFill>
                  <a:srgbClr val="7030A0"/>
                </a:solidFill>
              </a:rPr>
              <a:t>Navazování: </a:t>
            </a:r>
            <a:r>
              <a:rPr lang="cs-CZ" dirty="0" smtClean="0"/>
              <a:t>procvičování a kontrola technik navazování prvolezce do kombinovaného úvazku (navázání přímo do lana, využití nešité ploché smyce k vytvoření kombinovaného úvazku)   </a:t>
            </a:r>
          </a:p>
          <a:p>
            <a:endParaRPr lang="cs-CZ" dirty="0" smtClean="0"/>
          </a:p>
          <a:p>
            <a:r>
              <a:rPr lang="cs-CZ" sz="2400" b="1" dirty="0" smtClean="0">
                <a:solidFill>
                  <a:srgbClr val="7030A0"/>
                </a:solidFill>
              </a:rPr>
              <a:t>Povelová technika: </a:t>
            </a:r>
            <a:r>
              <a:rPr lang="cs-CZ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základní povely – lezu, jistím, povol, dober</a:t>
            </a:r>
          </a:p>
          <a:p>
            <a:endParaRPr lang="cs-CZ" sz="18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cs-CZ" sz="2400" b="1" kern="1200" dirty="0" err="1" smtClean="0">
                <a:solidFill>
                  <a:srgbClr val="7030A0"/>
                </a:solidFill>
                <a:latin typeface="+mn-lt"/>
                <a:ea typeface="+mn-ea"/>
                <a:cs typeface="+mn-cs"/>
              </a:rPr>
              <a:t>Partnercheck</a:t>
            </a:r>
            <a:r>
              <a:rPr lang="cs-CZ" sz="2400" b="1" kern="1200" dirty="0" smtClean="0">
                <a:solidFill>
                  <a:srgbClr val="7030A0"/>
                </a:solidFill>
                <a:latin typeface="+mn-lt"/>
                <a:ea typeface="+mn-ea"/>
                <a:cs typeface="+mn-cs"/>
              </a:rPr>
              <a:t>: </a:t>
            </a:r>
            <a:r>
              <a:rPr lang="cs-CZ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důraz na vzájemnou kontrolu (navázání, založení jištění)</a:t>
            </a:r>
          </a:p>
          <a:p>
            <a:endParaRPr lang="cs-CZ" sz="18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cs-CZ" sz="2400" b="1" kern="1200" dirty="0" smtClean="0">
                <a:solidFill>
                  <a:srgbClr val="7030A0"/>
                </a:solidFill>
                <a:latin typeface="+mn-lt"/>
                <a:ea typeface="+mn-ea"/>
                <a:cs typeface="+mn-cs"/>
              </a:rPr>
              <a:t>Lezení prvolezce: </a:t>
            </a:r>
            <a:r>
              <a:rPr lang="cs-CZ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základní techniky, zakládání postupového jištění (správný</a:t>
            </a:r>
            <a:r>
              <a:rPr lang="cs-CZ" sz="18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způsob vedení lana v postupovém jištění)</a:t>
            </a:r>
            <a:endParaRPr lang="cs-CZ" sz="18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cs-CZ" sz="18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cs-CZ" sz="2400" b="1" kern="1200" dirty="0" smtClean="0">
                <a:solidFill>
                  <a:srgbClr val="7030A0"/>
                </a:solidFill>
                <a:latin typeface="+mn-lt"/>
                <a:ea typeface="+mn-ea"/>
                <a:cs typeface="+mn-cs"/>
              </a:rPr>
              <a:t>Jištění a spouštění prvolezce: </a:t>
            </a:r>
            <a:r>
              <a:rPr lang="cs-CZ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kontrola správného způsobu jištění, kontrolované spouštění prvolezce (použití</a:t>
            </a:r>
            <a:r>
              <a:rPr lang="cs-CZ" sz="18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vhodného prostředku, technika jištění a spouštění)</a:t>
            </a:r>
            <a:endParaRPr lang="cs-CZ" sz="18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657612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Vlastní rozlože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>
            <a:lvl1pPr>
              <a:defRPr baseline="0"/>
            </a:lvl1pPr>
          </a:lstStyle>
          <a:p>
            <a:r>
              <a:rPr lang="cs-CZ" dirty="0" smtClean="0"/>
              <a:t>Vojenské lezení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4" name="TextovéPole 3"/>
          <p:cNvSpPr txBox="1"/>
          <p:nvPr userDrawn="1"/>
        </p:nvSpPr>
        <p:spPr>
          <a:xfrm>
            <a:off x="628650" y="1916832"/>
            <a:ext cx="7886700" cy="38779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>
                <a:solidFill>
                  <a:srgbClr val="7030A0"/>
                </a:solidFill>
              </a:rPr>
              <a:t>Literatura:</a:t>
            </a:r>
          </a:p>
          <a:p>
            <a:endParaRPr lang="cs-CZ" sz="2400" b="1" dirty="0" smtClean="0">
              <a:solidFill>
                <a:srgbClr val="7030A0"/>
              </a:solidFill>
            </a:endParaRPr>
          </a:p>
          <a:p>
            <a:r>
              <a:rPr lang="cs-CZ" dirty="0" smtClean="0"/>
              <a:t>MICHALIČKA</a:t>
            </a:r>
            <a:r>
              <a:rPr lang="cs-CZ" baseline="0" dirty="0" smtClean="0"/>
              <a:t> Vladimír a kol. Speciální tělesná příprava Vojenské lezení. Praha VO FTVS UK 2019.</a:t>
            </a:r>
          </a:p>
          <a:p>
            <a:endParaRPr lang="cs-CZ" baseline="0" dirty="0" smtClean="0"/>
          </a:p>
          <a:p>
            <a:r>
              <a:rPr lang="cs-CZ" baseline="0" dirty="0" smtClean="0"/>
              <a:t>FRANK Tomáš a kol. Horolezecká abeceda. Praha Epocha 2009.</a:t>
            </a:r>
          </a:p>
          <a:p>
            <a:endParaRPr lang="cs-CZ" baseline="0" dirty="0" smtClean="0"/>
          </a:p>
          <a:p>
            <a:r>
              <a:rPr lang="cs-CZ" baseline="0" dirty="0" err="1" smtClean="0"/>
              <a:t>Austrian</a:t>
            </a:r>
            <a:r>
              <a:rPr lang="cs-CZ" baseline="0" dirty="0" smtClean="0"/>
              <a:t> </a:t>
            </a:r>
            <a:r>
              <a:rPr lang="cs-CZ" baseline="0" dirty="0" err="1" smtClean="0"/>
              <a:t>armed</a:t>
            </a:r>
            <a:r>
              <a:rPr lang="cs-CZ" baseline="0" dirty="0" smtClean="0"/>
              <a:t> </a:t>
            </a:r>
            <a:r>
              <a:rPr lang="cs-CZ" baseline="0" dirty="0" err="1" smtClean="0"/>
              <a:t>forces</a:t>
            </a:r>
            <a:r>
              <a:rPr lang="cs-CZ" baseline="0" dirty="0" smtClean="0"/>
              <a:t> </a:t>
            </a:r>
            <a:r>
              <a:rPr lang="cs-CZ" baseline="0" dirty="0" err="1" smtClean="0"/>
              <a:t>field</a:t>
            </a:r>
            <a:r>
              <a:rPr lang="cs-CZ" baseline="0" dirty="0" smtClean="0"/>
              <a:t> </a:t>
            </a:r>
            <a:r>
              <a:rPr lang="cs-CZ" baseline="0" dirty="0" err="1" smtClean="0"/>
              <a:t>manual</a:t>
            </a:r>
            <a:r>
              <a:rPr lang="cs-CZ" baseline="0" dirty="0" smtClean="0"/>
              <a:t>. </a:t>
            </a:r>
            <a:r>
              <a:rPr lang="cs-CZ" baseline="0" dirty="0" err="1" smtClean="0"/>
              <a:t>Military</a:t>
            </a:r>
            <a:r>
              <a:rPr lang="cs-CZ" baseline="0" dirty="0" smtClean="0"/>
              <a:t> </a:t>
            </a:r>
            <a:r>
              <a:rPr lang="cs-CZ" baseline="0" dirty="0" err="1" smtClean="0"/>
              <a:t>mountain</a:t>
            </a:r>
            <a:r>
              <a:rPr lang="cs-CZ" baseline="0" dirty="0" smtClean="0"/>
              <a:t> </a:t>
            </a:r>
            <a:r>
              <a:rPr lang="cs-CZ" baseline="0" dirty="0" err="1" smtClean="0"/>
              <a:t>training</a:t>
            </a:r>
            <a:r>
              <a:rPr lang="cs-CZ" baseline="0" dirty="0" smtClean="0"/>
              <a:t>. </a:t>
            </a:r>
            <a:r>
              <a:rPr lang="cs-CZ" baseline="0" dirty="0" err="1" smtClean="0"/>
              <a:t>Vienna</a:t>
            </a:r>
            <a:r>
              <a:rPr lang="cs-CZ" baseline="0" dirty="0" smtClean="0"/>
              <a:t> </a:t>
            </a:r>
            <a:r>
              <a:rPr lang="cs-CZ" baseline="0" dirty="0" err="1" smtClean="0"/>
              <a:t>Federal</a:t>
            </a:r>
            <a:r>
              <a:rPr lang="cs-CZ" baseline="0" dirty="0" smtClean="0"/>
              <a:t> ministry </a:t>
            </a:r>
            <a:r>
              <a:rPr lang="cs-CZ" baseline="0" dirty="0" err="1" smtClean="0"/>
              <a:t>of</a:t>
            </a:r>
            <a:r>
              <a:rPr lang="cs-CZ" baseline="0" dirty="0" smtClean="0"/>
              <a:t> </a:t>
            </a:r>
            <a:r>
              <a:rPr lang="cs-CZ" baseline="0" dirty="0" err="1" smtClean="0"/>
              <a:t>defence</a:t>
            </a:r>
            <a:r>
              <a:rPr lang="cs-CZ" baseline="0" dirty="0" smtClean="0"/>
              <a:t> and sport 2014.</a:t>
            </a:r>
          </a:p>
          <a:p>
            <a:endParaRPr lang="cs-CZ" baseline="0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MICHALIČKA Vladimír a kol. (2008) </a:t>
            </a:r>
            <a:r>
              <a:rPr lang="cs-CZ" sz="180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Výukové DVD vojenské lezení</a:t>
            </a:r>
            <a:r>
              <a:rPr lang="cs-CZ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Praha: AWT s r.o./ X-</a:t>
            </a:r>
            <a:r>
              <a:rPr lang="cs-CZ" sz="18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treme</a:t>
            </a:r>
            <a:r>
              <a:rPr lang="cs-CZ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video.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542779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4" r:id="rId3"/>
    <p:sldLayoutId id="2147483665" r:id="rId4"/>
  </p:sldLayoutIdLst>
  <p:hf hdr="0" ftr="0"/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81000" y="3356992"/>
            <a:ext cx="8458200" cy="1296144"/>
          </a:xfrm>
        </p:spPr>
        <p:txBody>
          <a:bodyPr/>
          <a:lstStyle/>
          <a:p>
            <a:r>
              <a:rPr lang="cs-CZ" dirty="0" smtClean="0"/>
              <a:t>Překonávání překážky při výstupu po laně</a:t>
            </a:r>
            <a:endParaRPr lang="cs-CZ" dirty="0" smtClean="0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1</a:t>
            </a:fld>
            <a:endParaRPr lang="cs-CZ" dirty="0"/>
          </a:p>
        </p:txBody>
      </p:sp>
      <p:sp>
        <p:nvSpPr>
          <p:cNvPr id="9" name="Zástupný symbol pro datum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D8F67-4D5C-43D6-A890-9F36ABEA2009}" type="datetime1">
              <a:rPr lang="cs-CZ" smtClean="0"/>
              <a:pPr/>
              <a:t>08.12.2021</a:t>
            </a:fld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Vojenské lezení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Vojenské lezení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9560" y="1203608"/>
            <a:ext cx="8928992" cy="5517232"/>
          </a:xfrm>
        </p:spPr>
        <p:txBody>
          <a:bodyPr/>
          <a:lstStyle/>
          <a:p>
            <a:pPr marL="0" indent="0"/>
            <a:r>
              <a:rPr lang="cs-CZ" b="1" dirty="0" smtClean="0"/>
              <a:t>Cíl: </a:t>
            </a:r>
          </a:p>
          <a:p>
            <a:pPr marL="0" indent="0"/>
            <a:r>
              <a:rPr lang="cs-CZ" dirty="0" smtClean="0"/>
              <a:t>Seznámit a procvičit </a:t>
            </a:r>
            <a:r>
              <a:rPr lang="cs-CZ" dirty="0" smtClean="0"/>
              <a:t>překonávání překážky při jednolanových technikách a slanění</a:t>
            </a:r>
            <a:endParaRPr lang="cs-CZ" dirty="0" smtClean="0"/>
          </a:p>
          <a:p>
            <a:pPr marL="0" indent="0"/>
            <a:endParaRPr lang="cs-CZ" dirty="0"/>
          </a:p>
          <a:p>
            <a:pPr marL="0" indent="0"/>
            <a:r>
              <a:rPr lang="cs-CZ" b="1" dirty="0" smtClean="0"/>
              <a:t>Průběh:	</a:t>
            </a:r>
          </a:p>
          <a:p>
            <a:pPr marL="457200" indent="-457200">
              <a:buFontTx/>
              <a:buChar char="-"/>
            </a:pPr>
            <a:r>
              <a:rPr lang="cs-CZ" dirty="0" smtClean="0"/>
              <a:t>prusíkování a </a:t>
            </a:r>
            <a:r>
              <a:rPr lang="cs-CZ" dirty="0" err="1" smtClean="0"/>
              <a:t>jumarování</a:t>
            </a:r>
            <a:r>
              <a:rPr lang="cs-CZ" dirty="0" smtClean="0"/>
              <a:t> přes uzel</a:t>
            </a:r>
            <a:endParaRPr lang="cs-CZ" dirty="0" smtClean="0"/>
          </a:p>
          <a:p>
            <a:pPr marL="457200" indent="-457200">
              <a:buFontTx/>
              <a:buChar char="-"/>
            </a:pPr>
            <a:r>
              <a:rPr lang="cs-CZ" dirty="0"/>
              <a:t>prusíkování </a:t>
            </a:r>
            <a:r>
              <a:rPr lang="cs-CZ" dirty="0" smtClean="0"/>
              <a:t>a </a:t>
            </a:r>
            <a:r>
              <a:rPr lang="cs-CZ" dirty="0" err="1" smtClean="0"/>
              <a:t>jumarování</a:t>
            </a:r>
            <a:r>
              <a:rPr lang="cs-CZ" dirty="0" smtClean="0"/>
              <a:t> s přestupem z lana na lano</a:t>
            </a:r>
            <a:endParaRPr lang="cs-CZ" dirty="0" smtClean="0"/>
          </a:p>
          <a:p>
            <a:pPr marL="457200" indent="-457200">
              <a:buFontTx/>
              <a:buChar char="-"/>
            </a:pPr>
            <a:r>
              <a:rPr lang="cs-CZ" dirty="0" smtClean="0"/>
              <a:t>slanění přes uzel</a:t>
            </a:r>
          </a:p>
          <a:p>
            <a:pPr marL="457200" indent="-457200">
              <a:buFontTx/>
              <a:buChar char="-"/>
            </a:pPr>
            <a:r>
              <a:rPr lang="cs-CZ" dirty="0" smtClean="0"/>
              <a:t>slanění s přestupem z lana na lano</a:t>
            </a:r>
            <a:endParaRPr lang="cs-CZ" dirty="0" smtClean="0"/>
          </a:p>
          <a:p>
            <a:pPr marL="457200" indent="-457200">
              <a:buFontTx/>
              <a:buChar char="-"/>
            </a:pPr>
            <a:endParaRPr lang="cs-CZ" dirty="0" smtClean="0"/>
          </a:p>
          <a:p>
            <a:pPr marL="457200" indent="-457200">
              <a:buFontTx/>
              <a:buChar char="-"/>
            </a:pPr>
            <a:endParaRPr lang="cs-CZ" dirty="0" smtClean="0"/>
          </a:p>
          <a:p>
            <a:pPr marL="457200" indent="-457200">
              <a:buFontTx/>
              <a:buChar char="-"/>
            </a:pPr>
            <a:endParaRPr lang="cs-CZ" dirty="0" smtClean="0"/>
          </a:p>
          <a:p>
            <a:pPr marL="0" indent="0"/>
            <a:r>
              <a:rPr lang="cs-CZ" dirty="0"/>
              <a:t>	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2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Vojenské lezení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cs-CZ" b="1" dirty="0" smtClean="0">
                <a:solidFill>
                  <a:srgbClr val="7030A0"/>
                </a:solidFill>
              </a:rPr>
              <a:t>Prusíkování:</a:t>
            </a:r>
            <a:r>
              <a:rPr lang="cs-CZ" dirty="0" smtClean="0"/>
              <a:t> </a:t>
            </a:r>
            <a:r>
              <a:rPr lang="cs-CZ" dirty="0" smtClean="0"/>
              <a:t>procvičování </a:t>
            </a:r>
            <a:r>
              <a:rPr lang="cs-CZ" dirty="0" smtClean="0"/>
              <a:t>výstupu po laně s překonáním překážky (uzel) a přestupem z lana na lano</a:t>
            </a:r>
          </a:p>
          <a:p>
            <a:pPr marL="0" indent="0"/>
            <a:endParaRPr lang="cs-CZ" dirty="0" smtClean="0"/>
          </a:p>
          <a:p>
            <a:pPr marL="0" indent="0"/>
            <a:r>
              <a:rPr lang="cs-CZ" b="1" dirty="0" err="1" smtClean="0">
                <a:solidFill>
                  <a:srgbClr val="7030A0"/>
                </a:solidFill>
              </a:rPr>
              <a:t>Jumarování</a:t>
            </a:r>
            <a:r>
              <a:rPr lang="cs-CZ" b="1" dirty="0" smtClean="0">
                <a:solidFill>
                  <a:srgbClr val="7030A0"/>
                </a:solidFill>
              </a:rPr>
              <a:t>: </a:t>
            </a:r>
            <a:r>
              <a:rPr lang="cs-CZ" dirty="0"/>
              <a:t>procvičování výstupu po laně s překonáním překážky (uzel) a přestupem z lana </a:t>
            </a:r>
            <a:r>
              <a:rPr lang="cs-CZ"/>
              <a:t>na </a:t>
            </a:r>
            <a:r>
              <a:rPr lang="cs-CZ" smtClean="0"/>
              <a:t>lano</a:t>
            </a:r>
          </a:p>
          <a:p>
            <a:pPr marL="0" indent="0"/>
            <a:endParaRPr lang="cs-CZ" dirty="0"/>
          </a:p>
          <a:p>
            <a:pPr marL="0" indent="0"/>
            <a:r>
              <a:rPr lang="cs-CZ" b="1" dirty="0" smtClean="0">
                <a:solidFill>
                  <a:srgbClr val="7030A0"/>
                </a:solidFill>
              </a:rPr>
              <a:t>Slaňování: </a:t>
            </a:r>
            <a:r>
              <a:rPr lang="cs-CZ" dirty="0" smtClean="0"/>
              <a:t>procvičování slaňování s </a:t>
            </a:r>
            <a:r>
              <a:rPr lang="cs-CZ" dirty="0"/>
              <a:t>překonáním překážky (uzel) a přestupem z lana na lano</a:t>
            </a:r>
          </a:p>
          <a:p>
            <a:pPr marL="0" indent="0"/>
            <a:endParaRPr lang="cs-CZ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3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4000" b="1" dirty="0">
                <a:solidFill>
                  <a:srgbClr val="7030A0"/>
                </a:solidFill>
              </a:rPr>
              <a:t>Literatura</a:t>
            </a:r>
            <a:r>
              <a:rPr lang="cs-CZ" sz="4000" b="1" dirty="0" smtClean="0">
                <a:solidFill>
                  <a:srgbClr val="7030A0"/>
                </a:solidFill>
              </a:rPr>
              <a:t>:</a:t>
            </a:r>
            <a:endParaRPr lang="cs-CZ" sz="4000" b="1" dirty="0">
              <a:solidFill>
                <a:srgbClr val="7030A0"/>
              </a:solidFill>
            </a:endParaRPr>
          </a:p>
          <a:p>
            <a:r>
              <a:rPr lang="cs-CZ" sz="2400" dirty="0"/>
              <a:t>MICHALIČKA Vladimír a kol. Speciální tělesná příprava Vojenské lezení. Praha VO FTVS UK 2019.</a:t>
            </a:r>
          </a:p>
          <a:p>
            <a:endParaRPr lang="cs-CZ" sz="2400" dirty="0"/>
          </a:p>
          <a:p>
            <a:r>
              <a:rPr lang="cs-CZ" sz="2400" dirty="0"/>
              <a:t>FRANK Tomáš a kol. Horolezecká abeceda. Praha Epocha 2009.</a:t>
            </a:r>
          </a:p>
          <a:p>
            <a:endParaRPr lang="cs-CZ" sz="2400" dirty="0"/>
          </a:p>
          <a:p>
            <a:r>
              <a:rPr lang="cs-CZ" sz="2400" dirty="0" err="1"/>
              <a:t>Austrian</a:t>
            </a:r>
            <a:r>
              <a:rPr lang="cs-CZ" sz="2400" dirty="0"/>
              <a:t> </a:t>
            </a:r>
            <a:r>
              <a:rPr lang="cs-CZ" sz="2400" dirty="0" err="1"/>
              <a:t>armed</a:t>
            </a:r>
            <a:r>
              <a:rPr lang="cs-CZ" sz="2400" dirty="0"/>
              <a:t> </a:t>
            </a:r>
            <a:r>
              <a:rPr lang="cs-CZ" sz="2400" dirty="0" err="1"/>
              <a:t>forces</a:t>
            </a:r>
            <a:r>
              <a:rPr lang="cs-CZ" sz="2400" dirty="0"/>
              <a:t> </a:t>
            </a:r>
            <a:r>
              <a:rPr lang="cs-CZ" sz="2400" dirty="0" err="1"/>
              <a:t>field</a:t>
            </a:r>
            <a:r>
              <a:rPr lang="cs-CZ" sz="2400" dirty="0"/>
              <a:t> </a:t>
            </a:r>
            <a:r>
              <a:rPr lang="cs-CZ" sz="2400" dirty="0" err="1"/>
              <a:t>manual</a:t>
            </a:r>
            <a:r>
              <a:rPr lang="cs-CZ" sz="2400" dirty="0"/>
              <a:t>. </a:t>
            </a:r>
            <a:r>
              <a:rPr lang="cs-CZ" sz="2400" dirty="0" err="1"/>
              <a:t>Military</a:t>
            </a:r>
            <a:r>
              <a:rPr lang="cs-CZ" sz="2400" dirty="0"/>
              <a:t> </a:t>
            </a:r>
            <a:r>
              <a:rPr lang="cs-CZ" sz="2400" dirty="0" err="1"/>
              <a:t>mountain</a:t>
            </a:r>
            <a:r>
              <a:rPr lang="cs-CZ" sz="2400" dirty="0"/>
              <a:t> </a:t>
            </a:r>
            <a:r>
              <a:rPr lang="cs-CZ" sz="2400" dirty="0" err="1"/>
              <a:t>training</a:t>
            </a:r>
            <a:r>
              <a:rPr lang="cs-CZ" sz="2400" dirty="0"/>
              <a:t>. </a:t>
            </a:r>
            <a:r>
              <a:rPr lang="cs-CZ" sz="2400" dirty="0" err="1"/>
              <a:t>Vienna</a:t>
            </a:r>
            <a:r>
              <a:rPr lang="cs-CZ" sz="2400" dirty="0"/>
              <a:t> </a:t>
            </a:r>
            <a:r>
              <a:rPr lang="cs-CZ" sz="2400" dirty="0" err="1"/>
              <a:t>Federal</a:t>
            </a:r>
            <a:r>
              <a:rPr lang="cs-CZ" sz="2400" dirty="0"/>
              <a:t> ministry </a:t>
            </a:r>
            <a:r>
              <a:rPr lang="cs-CZ" sz="2400" dirty="0" err="1"/>
              <a:t>of</a:t>
            </a:r>
            <a:r>
              <a:rPr lang="cs-CZ" sz="2400" dirty="0"/>
              <a:t> </a:t>
            </a:r>
            <a:r>
              <a:rPr lang="cs-CZ" sz="2400" dirty="0" err="1"/>
              <a:t>defence</a:t>
            </a:r>
            <a:r>
              <a:rPr lang="cs-CZ" sz="2400" dirty="0"/>
              <a:t> and sport 2014.</a:t>
            </a:r>
          </a:p>
          <a:p>
            <a:endParaRPr lang="cs-CZ" sz="2400" dirty="0"/>
          </a:p>
          <a:p>
            <a:pPr marL="0" lvl="0" indent="0">
              <a:spcBef>
                <a:spcPts val="0"/>
              </a:spcBef>
              <a:buSzTx/>
              <a:defRPr/>
            </a:pPr>
            <a:r>
              <a:rPr lang="cs-CZ" sz="2400" dirty="0"/>
              <a:t>MICHALIČKA Vladimír a kol.  Výukové DVD vojenské lezení. Praha: AWT s r.o./ X-</a:t>
            </a:r>
            <a:r>
              <a:rPr lang="cs-CZ" sz="2400" dirty="0" err="1"/>
              <a:t>treme</a:t>
            </a:r>
            <a:r>
              <a:rPr lang="cs-CZ" sz="2400" dirty="0"/>
              <a:t> video 2009.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0510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95536" y="2710681"/>
            <a:ext cx="8458200" cy="1222375"/>
          </a:xfrm>
        </p:spPr>
        <p:txBody>
          <a:bodyPr/>
          <a:lstStyle/>
          <a:p>
            <a:r>
              <a:rPr lang="cs-CZ" dirty="0" smtClean="0"/>
              <a:t>děkuji za pozornost</a:t>
            </a:r>
            <a:endParaRPr lang="cs-CZ" dirty="0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5</a:t>
            </a:fld>
            <a:endParaRPr lang="cs-CZ" dirty="0"/>
          </a:p>
        </p:txBody>
      </p:sp>
      <p:sp>
        <p:nvSpPr>
          <p:cNvPr id="9" name="Zástupný symbol pro datum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D8F67-4D5C-43D6-A890-9F36ABEA2009}" type="datetime1">
              <a:rPr lang="cs-CZ" smtClean="0"/>
              <a:pPr/>
              <a:t>08.12.2021</a:t>
            </a:fld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sta">
  <a:themeElements>
    <a:clrScheme name="Urbanistický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Cesta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Cesta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5FFDBACBD070DD419BEEEED858171F5F" ma:contentTypeVersion="2" ma:contentTypeDescription="Vytvoří nový dokument" ma:contentTypeScope="" ma:versionID="d5714cb2bab0a7300ade93eab6a6fe82">
  <xsd:schema xmlns:xsd="http://www.w3.org/2001/XMLSchema" xmlns:xs="http://www.w3.org/2001/XMLSchema" xmlns:p="http://schemas.microsoft.com/office/2006/metadata/properties" xmlns:ns2="e2285f5f-a0f1-4742-bd8a-8c092caa1a6e" targetNamespace="http://schemas.microsoft.com/office/2006/metadata/properties" ma:root="true" ma:fieldsID="2be02ca2053b24bb78226bd8cc2ad0db" ns2:_="">
    <xsd:import namespace="e2285f5f-a0f1-4742-bd8a-8c092caa1a6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2285f5f-a0f1-4742-bd8a-8c092caa1a6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51FDBD5F-26E3-4E59-8CDF-8C9917CAC52B}"/>
</file>

<file path=customXml/itemProps2.xml><?xml version="1.0" encoding="utf-8"?>
<ds:datastoreItem xmlns:ds="http://schemas.openxmlformats.org/officeDocument/2006/customXml" ds:itemID="{22D73393-9592-4B54-BCAF-8E5FE47D8F04}"/>
</file>

<file path=customXml/itemProps3.xml><?xml version="1.0" encoding="utf-8"?>
<ds:datastoreItem xmlns:ds="http://schemas.openxmlformats.org/officeDocument/2006/customXml" ds:itemID="{D137DED0-3DAE-4801-BD7F-34A3A4994991}"/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259</TotalTime>
  <Words>144</Words>
  <Application>Microsoft Office PowerPoint</Application>
  <PresentationFormat>Předvádění na obrazovce (4:3)</PresentationFormat>
  <Paragraphs>38</Paragraphs>
  <Slides>5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11" baseType="lpstr">
      <vt:lpstr>Calibri</vt:lpstr>
      <vt:lpstr>Franklin Gothic Book</vt:lpstr>
      <vt:lpstr>Franklin Gothic Medium</vt:lpstr>
      <vt:lpstr>Wingdings</vt:lpstr>
      <vt:lpstr>Wingdings 2</vt:lpstr>
      <vt:lpstr>Cesta</vt:lpstr>
      <vt:lpstr>Vojenské lezení</vt:lpstr>
      <vt:lpstr>Vojenské lezení</vt:lpstr>
      <vt:lpstr>Vojenské lezení</vt:lpstr>
      <vt:lpstr>Prezentace aplikace PowerPoint</vt:lpstr>
      <vt:lpstr>děkuji za pozornost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Karel Sýkora</dc:creator>
  <cp:lastModifiedBy>Karel Sýkora</cp:lastModifiedBy>
  <cp:revision>77</cp:revision>
  <dcterms:modified xsi:type="dcterms:W3CDTF">2021-12-08T14:56:52Z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0x0101005FFDBACBD070DD419BEEEED858171F5F</vt:lpwstr>
  </property>
</Properties>
</file>