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66" r:id="rId6"/>
    <p:sldId id="265" r:id="rId7"/>
    <p:sldId id="262" r:id="rId8"/>
    <p:sldId id="264" r:id="rId9"/>
    <p:sldId id="257" r:id="rId10"/>
    <p:sldId id="267" r:id="rId11"/>
    <p:sldId id="25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65794-358E-4219-912D-CC5BC952F8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509331-6584-47C6-BB5F-FCDFEA6604E0}">
      <dgm:prSet phldrT="[Text]"/>
      <dgm:spPr/>
      <dgm:t>
        <a:bodyPr/>
        <a:lstStyle/>
        <a:p>
          <a:r>
            <a:rPr lang="cs-CZ" dirty="0"/>
            <a:t>Mluvčí</a:t>
          </a:r>
        </a:p>
      </dgm:t>
    </dgm:pt>
    <dgm:pt modelId="{722615CB-4662-400B-9422-0D4FF2BFE284}" type="parTrans" cxnId="{ABB84D83-B388-4176-82F6-CB2956A10D09}">
      <dgm:prSet/>
      <dgm:spPr/>
      <dgm:t>
        <a:bodyPr/>
        <a:lstStyle/>
        <a:p>
          <a:endParaRPr lang="cs-CZ"/>
        </a:p>
      </dgm:t>
    </dgm:pt>
    <dgm:pt modelId="{2F82A51C-5121-4B0D-A2B6-D8FEAE583A91}" type="sibTrans" cxnId="{ABB84D83-B388-4176-82F6-CB2956A10D09}">
      <dgm:prSet/>
      <dgm:spPr/>
      <dgm:t>
        <a:bodyPr/>
        <a:lstStyle/>
        <a:p>
          <a:endParaRPr lang="cs-CZ"/>
        </a:p>
      </dgm:t>
    </dgm:pt>
    <dgm:pt modelId="{E6727098-684F-4BAE-B9A5-D3A751AED6E0}">
      <dgm:prSet phldrT="[Text]" custT="1"/>
      <dgm:spPr/>
      <dgm:t>
        <a:bodyPr/>
        <a:lstStyle/>
        <a:p>
          <a:r>
            <a:rPr lang="cs-CZ" sz="4800" dirty="0"/>
            <a:t>Sdělení</a:t>
          </a:r>
        </a:p>
      </dgm:t>
    </dgm:pt>
    <dgm:pt modelId="{0F40834D-9F52-49BC-869E-EC8944F27641}" type="parTrans" cxnId="{C945348A-6F14-4DAD-B83E-63B365100439}">
      <dgm:prSet/>
      <dgm:spPr/>
      <dgm:t>
        <a:bodyPr/>
        <a:lstStyle/>
        <a:p>
          <a:endParaRPr lang="cs-CZ"/>
        </a:p>
      </dgm:t>
    </dgm:pt>
    <dgm:pt modelId="{D2D693BF-99FE-47A9-8734-A478B6D5933F}" type="sibTrans" cxnId="{C945348A-6F14-4DAD-B83E-63B365100439}">
      <dgm:prSet/>
      <dgm:spPr/>
      <dgm:t>
        <a:bodyPr/>
        <a:lstStyle/>
        <a:p>
          <a:endParaRPr lang="cs-CZ"/>
        </a:p>
      </dgm:t>
    </dgm:pt>
    <dgm:pt modelId="{174C85C6-A6B2-4E15-95EB-B4D08C887894}">
      <dgm:prSet phldrT="[Text]"/>
      <dgm:spPr/>
      <dgm:t>
        <a:bodyPr/>
        <a:lstStyle/>
        <a:p>
          <a:r>
            <a:rPr lang="cs-CZ" dirty="0"/>
            <a:t>Adresát</a:t>
          </a:r>
        </a:p>
      </dgm:t>
    </dgm:pt>
    <dgm:pt modelId="{80CA87F5-E987-404D-BF4E-D6C5685E558C}" type="parTrans" cxnId="{26E36E12-3E0F-4FFF-850A-739A4CE5F4EE}">
      <dgm:prSet/>
      <dgm:spPr/>
      <dgm:t>
        <a:bodyPr/>
        <a:lstStyle/>
        <a:p>
          <a:endParaRPr lang="cs-CZ"/>
        </a:p>
      </dgm:t>
    </dgm:pt>
    <dgm:pt modelId="{57FCF531-449C-4755-9867-3E8516A02E6C}" type="sibTrans" cxnId="{26E36E12-3E0F-4FFF-850A-739A4CE5F4EE}">
      <dgm:prSet/>
      <dgm:spPr/>
      <dgm:t>
        <a:bodyPr/>
        <a:lstStyle/>
        <a:p>
          <a:endParaRPr lang="cs-CZ"/>
        </a:p>
      </dgm:t>
    </dgm:pt>
    <dgm:pt modelId="{4D6F28F2-C1ED-46C0-B05D-9456DA500DD9}" type="pres">
      <dgm:prSet presAssocID="{CE165794-358E-4219-912D-CC5BC952F856}" presName="CompostProcess" presStyleCnt="0">
        <dgm:presLayoutVars>
          <dgm:dir/>
          <dgm:resizeHandles val="exact"/>
        </dgm:presLayoutVars>
      </dgm:prSet>
      <dgm:spPr/>
    </dgm:pt>
    <dgm:pt modelId="{6A55B172-9EFF-430C-B251-C3CE3AA0584F}" type="pres">
      <dgm:prSet presAssocID="{CE165794-358E-4219-912D-CC5BC952F856}" presName="arrow" presStyleLbl="bgShp" presStyleIdx="0" presStyleCnt="1"/>
      <dgm:spPr/>
    </dgm:pt>
    <dgm:pt modelId="{195C04DF-3FEB-45D5-8411-7E04375344D4}" type="pres">
      <dgm:prSet presAssocID="{CE165794-358E-4219-912D-CC5BC952F856}" presName="linearProcess" presStyleCnt="0"/>
      <dgm:spPr/>
    </dgm:pt>
    <dgm:pt modelId="{70D0AA1C-9322-4DFA-94B3-B14D5EDF31FF}" type="pres">
      <dgm:prSet presAssocID="{0E509331-6584-47C6-BB5F-FCDFEA6604E0}" presName="textNode" presStyleLbl="node1" presStyleIdx="0" presStyleCnt="3" custLinFactNeighborX="11570" custLinFactNeighborY="-25024">
        <dgm:presLayoutVars>
          <dgm:bulletEnabled val="1"/>
        </dgm:presLayoutVars>
      </dgm:prSet>
      <dgm:spPr/>
    </dgm:pt>
    <dgm:pt modelId="{7714E991-F585-426D-8325-5B9044A78D58}" type="pres">
      <dgm:prSet presAssocID="{2F82A51C-5121-4B0D-A2B6-D8FEAE583A91}" presName="sibTrans" presStyleCnt="0"/>
      <dgm:spPr/>
    </dgm:pt>
    <dgm:pt modelId="{D717A324-D74B-4EC5-9D0F-0F73CF70D52D}" type="pres">
      <dgm:prSet presAssocID="{E6727098-684F-4BAE-B9A5-D3A751AED6E0}" presName="textNode" presStyleLbl="node1" presStyleIdx="1" presStyleCnt="3" custScaleX="89847" custScaleY="87888" custLinFactNeighborX="-45353" custLinFactNeighborY="-35026">
        <dgm:presLayoutVars>
          <dgm:bulletEnabled val="1"/>
        </dgm:presLayoutVars>
      </dgm:prSet>
      <dgm:spPr/>
    </dgm:pt>
    <dgm:pt modelId="{8FE96618-0B7A-4FA3-AC31-38A2377131A5}" type="pres">
      <dgm:prSet presAssocID="{D2D693BF-99FE-47A9-8734-A478B6D5933F}" presName="sibTrans" presStyleCnt="0"/>
      <dgm:spPr/>
    </dgm:pt>
    <dgm:pt modelId="{3EBE89BB-60D6-47D5-919C-8EB72DBBE28D}" type="pres">
      <dgm:prSet presAssocID="{174C85C6-A6B2-4E15-95EB-B4D08C887894}" presName="textNode" presStyleLbl="node1" presStyleIdx="2" presStyleCnt="3" custLinFactNeighborX="18182" custLinFactNeighborY="-19631">
        <dgm:presLayoutVars>
          <dgm:bulletEnabled val="1"/>
        </dgm:presLayoutVars>
      </dgm:prSet>
      <dgm:spPr/>
    </dgm:pt>
  </dgm:ptLst>
  <dgm:cxnLst>
    <dgm:cxn modelId="{26E36E12-3E0F-4FFF-850A-739A4CE5F4EE}" srcId="{CE165794-358E-4219-912D-CC5BC952F856}" destId="{174C85C6-A6B2-4E15-95EB-B4D08C887894}" srcOrd="2" destOrd="0" parTransId="{80CA87F5-E987-404D-BF4E-D6C5685E558C}" sibTransId="{57FCF531-449C-4755-9867-3E8516A02E6C}"/>
    <dgm:cxn modelId="{B249202D-33BC-40AF-A266-8A271A90D219}" type="presOf" srcId="{174C85C6-A6B2-4E15-95EB-B4D08C887894}" destId="{3EBE89BB-60D6-47D5-919C-8EB72DBBE28D}" srcOrd="0" destOrd="0" presId="urn:microsoft.com/office/officeart/2005/8/layout/hProcess9"/>
    <dgm:cxn modelId="{C8ED2F72-47A0-4C93-8365-D9629C169BB1}" type="presOf" srcId="{CE165794-358E-4219-912D-CC5BC952F856}" destId="{4D6F28F2-C1ED-46C0-B05D-9456DA500DD9}" srcOrd="0" destOrd="0" presId="urn:microsoft.com/office/officeart/2005/8/layout/hProcess9"/>
    <dgm:cxn modelId="{ABB84D83-B388-4176-82F6-CB2956A10D09}" srcId="{CE165794-358E-4219-912D-CC5BC952F856}" destId="{0E509331-6584-47C6-BB5F-FCDFEA6604E0}" srcOrd="0" destOrd="0" parTransId="{722615CB-4662-400B-9422-0D4FF2BFE284}" sibTransId="{2F82A51C-5121-4B0D-A2B6-D8FEAE583A91}"/>
    <dgm:cxn modelId="{8461EB83-D647-4C61-9770-81C95A1FEFF9}" type="presOf" srcId="{E6727098-684F-4BAE-B9A5-D3A751AED6E0}" destId="{D717A324-D74B-4EC5-9D0F-0F73CF70D52D}" srcOrd="0" destOrd="0" presId="urn:microsoft.com/office/officeart/2005/8/layout/hProcess9"/>
    <dgm:cxn modelId="{C945348A-6F14-4DAD-B83E-63B365100439}" srcId="{CE165794-358E-4219-912D-CC5BC952F856}" destId="{E6727098-684F-4BAE-B9A5-D3A751AED6E0}" srcOrd="1" destOrd="0" parTransId="{0F40834D-9F52-49BC-869E-EC8944F27641}" sibTransId="{D2D693BF-99FE-47A9-8734-A478B6D5933F}"/>
    <dgm:cxn modelId="{A893A6D0-82AB-4650-8E77-209DDAA6F5DE}" type="presOf" srcId="{0E509331-6584-47C6-BB5F-FCDFEA6604E0}" destId="{70D0AA1C-9322-4DFA-94B3-B14D5EDF31FF}" srcOrd="0" destOrd="0" presId="urn:microsoft.com/office/officeart/2005/8/layout/hProcess9"/>
    <dgm:cxn modelId="{348042B8-DA90-4272-BF0C-1010981C90C5}" type="presParOf" srcId="{4D6F28F2-C1ED-46C0-B05D-9456DA500DD9}" destId="{6A55B172-9EFF-430C-B251-C3CE3AA0584F}" srcOrd="0" destOrd="0" presId="urn:microsoft.com/office/officeart/2005/8/layout/hProcess9"/>
    <dgm:cxn modelId="{724D33E0-2CCE-443A-8773-0B6B88E485EE}" type="presParOf" srcId="{4D6F28F2-C1ED-46C0-B05D-9456DA500DD9}" destId="{195C04DF-3FEB-45D5-8411-7E04375344D4}" srcOrd="1" destOrd="0" presId="urn:microsoft.com/office/officeart/2005/8/layout/hProcess9"/>
    <dgm:cxn modelId="{09B58996-B556-4BD3-8A41-BDA4B73111DE}" type="presParOf" srcId="{195C04DF-3FEB-45D5-8411-7E04375344D4}" destId="{70D0AA1C-9322-4DFA-94B3-B14D5EDF31FF}" srcOrd="0" destOrd="0" presId="urn:microsoft.com/office/officeart/2005/8/layout/hProcess9"/>
    <dgm:cxn modelId="{D6B202A0-39FF-4F33-A755-D3109B08562B}" type="presParOf" srcId="{195C04DF-3FEB-45D5-8411-7E04375344D4}" destId="{7714E991-F585-426D-8325-5B9044A78D58}" srcOrd="1" destOrd="0" presId="urn:microsoft.com/office/officeart/2005/8/layout/hProcess9"/>
    <dgm:cxn modelId="{F663C1B8-18E7-4B5A-87E7-97CAD7EA0AAE}" type="presParOf" srcId="{195C04DF-3FEB-45D5-8411-7E04375344D4}" destId="{D717A324-D74B-4EC5-9D0F-0F73CF70D52D}" srcOrd="2" destOrd="0" presId="urn:microsoft.com/office/officeart/2005/8/layout/hProcess9"/>
    <dgm:cxn modelId="{BE72DDBE-A8C5-4EC8-873A-C992BD63A850}" type="presParOf" srcId="{195C04DF-3FEB-45D5-8411-7E04375344D4}" destId="{8FE96618-0B7A-4FA3-AC31-38A2377131A5}" srcOrd="3" destOrd="0" presId="urn:microsoft.com/office/officeart/2005/8/layout/hProcess9"/>
    <dgm:cxn modelId="{C1E984BA-7B55-4D42-8479-FE1356682E49}" type="presParOf" srcId="{195C04DF-3FEB-45D5-8411-7E04375344D4}" destId="{3EBE89BB-60D6-47D5-919C-8EB72DBBE2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B172-9EFF-430C-B251-C3CE3AA0584F}">
      <dsp:nvSpPr>
        <dsp:cNvPr id="0" name=""/>
        <dsp:cNvSpPr/>
      </dsp:nvSpPr>
      <dsp:spPr>
        <a:xfrm>
          <a:off x="813008" y="0"/>
          <a:ext cx="9214096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0AA1C-9322-4DFA-94B3-B14D5EDF31FF}">
      <dsp:nvSpPr>
        <dsp:cNvPr id="0" name=""/>
        <dsp:cNvSpPr/>
      </dsp:nvSpPr>
      <dsp:spPr>
        <a:xfrm>
          <a:off x="227799" y="804158"/>
          <a:ext cx="3252033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Mluvčí</a:t>
          </a:r>
        </a:p>
      </dsp:txBody>
      <dsp:txXfrm>
        <a:off x="306348" y="882707"/>
        <a:ext cx="3094935" cy="1451992"/>
      </dsp:txXfrm>
    </dsp:sp>
    <dsp:sp modelId="{D717A324-D74B-4EC5-9D0F-0F73CF70D52D}">
      <dsp:nvSpPr>
        <dsp:cNvPr id="0" name=""/>
        <dsp:cNvSpPr/>
      </dsp:nvSpPr>
      <dsp:spPr>
        <a:xfrm>
          <a:off x="3713313" y="740664"/>
          <a:ext cx="2921854" cy="1414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Sdělení</a:t>
          </a:r>
        </a:p>
      </dsp:txBody>
      <dsp:txXfrm>
        <a:off x="3782348" y="809699"/>
        <a:ext cx="2783784" cy="1276127"/>
      </dsp:txXfrm>
    </dsp:sp>
    <dsp:sp modelId="{3EBE89BB-60D6-47D5-919C-8EB72DBBE28D}">
      <dsp:nvSpPr>
        <dsp:cNvPr id="0" name=""/>
        <dsp:cNvSpPr/>
      </dsp:nvSpPr>
      <dsp:spPr>
        <a:xfrm>
          <a:off x="7521537" y="890937"/>
          <a:ext cx="3252033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Adresát</a:t>
          </a:r>
        </a:p>
      </dsp:txBody>
      <dsp:txXfrm>
        <a:off x="7600086" y="969486"/>
        <a:ext cx="3094935" cy="145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269" y="758952"/>
            <a:ext cx="10457411" cy="3566160"/>
          </a:xfrm>
        </p:spPr>
        <p:txBody>
          <a:bodyPr/>
          <a:lstStyle/>
          <a:p>
            <a:r>
              <a:rPr lang="cs-CZ" dirty="0"/>
              <a:t>Uvedení do problematiky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Literární dílo a jeho okolí</a:t>
            </a:r>
          </a:p>
        </p:txBody>
      </p:sp>
    </p:spTree>
    <p:extLst>
      <p:ext uri="{BB962C8B-B14F-4D97-AF65-F5344CB8AC3E}">
        <p14:creationId xmlns:p14="http://schemas.microsoft.com/office/powerpoint/2010/main" val="213631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FBA21-EC50-25B0-7AF8-F0A8E1EE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3" y="286604"/>
            <a:ext cx="11350305" cy="980134"/>
          </a:xfrm>
        </p:spPr>
        <p:txBody>
          <a:bodyPr>
            <a:normAutofit/>
          </a:bodyPr>
          <a:lstStyle/>
          <a:p>
            <a:r>
              <a:rPr lang="cs-CZ" sz="4000" dirty="0"/>
              <a:t>Charakter informace x charakter literárního textu</a:t>
            </a:r>
            <a:br>
              <a:rPr lang="cs-CZ" sz="4000" dirty="0"/>
            </a:br>
            <a:r>
              <a:rPr lang="cs-CZ" sz="2400" dirty="0"/>
              <a:t>(společné mají to, že mohou přicházet z jiného prostoru či času, a přesto se ukázat jako cenné)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5BE6A5-0F34-CD43-C6CA-8876030F0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296842" cy="4023360"/>
          </a:xfrm>
        </p:spPr>
        <p:txBody>
          <a:bodyPr>
            <a:normAutofit/>
          </a:bodyPr>
          <a:lstStyle/>
          <a:p>
            <a:r>
              <a:rPr lang="cs-CZ" b="1" dirty="0"/>
              <a:t>Informace: </a:t>
            </a:r>
          </a:p>
          <a:p>
            <a:r>
              <a:rPr lang="cs-CZ" dirty="0"/>
              <a:t>Je cenná jen tehdy, je-li ověřitelná, anebo přichází od nezpochybnitelné autority;</a:t>
            </a:r>
          </a:p>
          <a:p>
            <a:r>
              <a:rPr lang="cs-CZ" dirty="0"/>
              <a:t>Musí být srozumitelná sama o sobě (tedy text ji musí nést tak dobře, že bude komunikovat a mít hodnotu všude, kam dorazí)</a:t>
            </a:r>
          </a:p>
          <a:p>
            <a:r>
              <a:rPr lang="cs-CZ" dirty="0"/>
              <a:t>Hodnota informace nepřežije okamžik, kdy už tato informace není aktuální („nová“, platná)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3AE639-4AC8-8119-A7B8-3F8BE4D10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522" y="1845735"/>
            <a:ext cx="5167619" cy="4023360"/>
          </a:xfrm>
        </p:spPr>
        <p:txBody>
          <a:bodyPr>
            <a:normAutofit/>
          </a:bodyPr>
          <a:lstStyle/>
          <a:p>
            <a:r>
              <a:rPr lang="cs-CZ" b="1" dirty="0"/>
              <a:t>Literární dílo:</a:t>
            </a:r>
          </a:p>
          <a:p>
            <a:r>
              <a:rPr lang="cs-CZ" dirty="0"/>
              <a:t>Není ověřitelné, nezaznamenává jen to, co se někde stalo (jako funguje fotografie či kamera), ale i to, co se stát mohlo a nestalo, nebo i to, co by se v aktuálním světě stát nikdy nemohlo</a:t>
            </a:r>
          </a:p>
          <a:p>
            <a:r>
              <a:rPr lang="cs-CZ" dirty="0"/>
              <a:t>Bude srozumitelné podle kontextů, do nichž dílo vložíme, podle způsobů čtení, které zvolíme</a:t>
            </a:r>
          </a:p>
          <a:p>
            <a:r>
              <a:rPr lang="cs-CZ" dirty="0"/>
              <a:t>Nespotřebovává se okamžikem, v němž je aktuální, má univerzální hodnoty, které fungují nad rámec </a:t>
            </a:r>
            <a:r>
              <a:rPr lang="cs-CZ"/>
              <a:t>„teď a tady“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86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82452"/>
            <a:ext cx="9360131" cy="802665"/>
          </a:xfrm>
        </p:spPr>
        <p:txBody>
          <a:bodyPr>
            <a:normAutofit fontScale="90000"/>
          </a:bodyPr>
          <a:lstStyle/>
          <a:p>
            <a:r>
              <a:rPr lang="cs-CZ" dirty="0"/>
              <a:t>Roman </a:t>
            </a:r>
            <a:r>
              <a:rPr lang="cs-CZ" dirty="0" err="1"/>
              <a:t>Jakobson</a:t>
            </a:r>
            <a:r>
              <a:rPr lang="cs-CZ" dirty="0"/>
              <a:t>: Komunikační schéma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82048"/>
              </p:ext>
            </p:extLst>
          </p:nvPr>
        </p:nvGraphicFramePr>
        <p:xfrm>
          <a:off x="1096962" y="1846263"/>
          <a:ext cx="1084011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516" y="1007782"/>
            <a:ext cx="2697294" cy="14385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505" y="5331798"/>
            <a:ext cx="3017782" cy="160948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4565" y="3989863"/>
            <a:ext cx="2877561" cy="1414395"/>
          </a:xfrm>
          <a:prstGeom prst="rect">
            <a:avLst/>
          </a:prstGeom>
        </p:spPr>
      </p:pic>
      <p:sp>
        <p:nvSpPr>
          <p:cNvPr id="11" name="Obousměrná vodorovná šipka 10"/>
          <p:cNvSpPr/>
          <p:nvPr/>
        </p:nvSpPr>
        <p:spPr>
          <a:xfrm>
            <a:off x="3566160" y="2679901"/>
            <a:ext cx="1357468" cy="484632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/>
              <a:t>emotivní</a:t>
            </a:r>
          </a:p>
        </p:txBody>
      </p:sp>
      <p:sp>
        <p:nvSpPr>
          <p:cNvPr id="12" name="Obousměrná svislá šipka 11"/>
          <p:cNvSpPr/>
          <p:nvPr/>
        </p:nvSpPr>
        <p:spPr>
          <a:xfrm>
            <a:off x="7247494" y="1126985"/>
            <a:ext cx="484632" cy="2788310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/>
              <a:t>referenční</a:t>
            </a:r>
          </a:p>
        </p:txBody>
      </p:sp>
      <p:sp>
        <p:nvSpPr>
          <p:cNvPr id="13" name="Obousměrná vodorovná šipka 12"/>
          <p:cNvSpPr/>
          <p:nvPr/>
        </p:nvSpPr>
        <p:spPr>
          <a:xfrm>
            <a:off x="7955280" y="3302426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7597833" y="3325091"/>
            <a:ext cx="1354974" cy="484632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/>
              <a:t>konativní</a:t>
            </a:r>
          </a:p>
        </p:txBody>
      </p:sp>
      <p:sp>
        <p:nvSpPr>
          <p:cNvPr id="16" name="Obousměrná svislá šipka 15"/>
          <p:cNvSpPr/>
          <p:nvPr/>
        </p:nvSpPr>
        <p:spPr>
          <a:xfrm>
            <a:off x="4854565" y="2826327"/>
            <a:ext cx="484632" cy="2252750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 err="1"/>
              <a:t>metajaz</a:t>
            </a:r>
            <a:r>
              <a:rPr lang="cs-CZ" dirty="0"/>
              <a:t>.</a:t>
            </a:r>
          </a:p>
        </p:txBody>
      </p:sp>
      <p:sp>
        <p:nvSpPr>
          <p:cNvPr id="17" name="Obousměrná svislá šipka 16"/>
          <p:cNvSpPr/>
          <p:nvPr/>
        </p:nvSpPr>
        <p:spPr>
          <a:xfrm>
            <a:off x="6949440" y="3832388"/>
            <a:ext cx="782686" cy="2116570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/>
              <a:t>fatická</a:t>
            </a:r>
          </a:p>
        </p:txBody>
      </p:sp>
      <p:sp>
        <p:nvSpPr>
          <p:cNvPr id="19" name="Bublinový popisek ve tvaru obláčku 18"/>
          <p:cNvSpPr/>
          <p:nvPr/>
        </p:nvSpPr>
        <p:spPr>
          <a:xfrm>
            <a:off x="4923628" y="2359201"/>
            <a:ext cx="2454978" cy="618345"/>
          </a:xfrm>
          <a:prstGeom prst="cloud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dirty="0"/>
              <a:t>estetická</a:t>
            </a:r>
          </a:p>
        </p:txBody>
      </p:sp>
    </p:spTree>
    <p:extLst>
      <p:ext uri="{BB962C8B-B14F-4D97-AF65-F5344CB8AC3E}">
        <p14:creationId xmlns:p14="http://schemas.microsoft.com/office/powerpoint/2010/main" val="386660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 potlačení funkcí praktických ve prospěch funkce estetické (poetické)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(…) jaký je nezbytný příznak, inherentní každému básnickému dílu? Pro odpověď na tuto otázku musíme </a:t>
            </a:r>
            <a:r>
              <a:rPr lang="cs-CZ" b="1" dirty="0"/>
              <a:t>připomenout dva základní postupy uspořádání, užívané při jazykové činnosti, </a:t>
            </a:r>
            <a:r>
              <a:rPr lang="cs-CZ" b="1" i="1" dirty="0"/>
              <a:t>výběr a kombinaci. </a:t>
            </a:r>
            <a:r>
              <a:rPr lang="cs-CZ" dirty="0"/>
              <a:t>Je-li tématem sdělení „dítě“, mluvčí vybírá jedno z daných víceméně podobných jmen jako dítě, děcko, chlapec, jež jsou všechna v jistém ohledu ekvivalentní; vypovídaje pak o svém předmětu, může vybrat jedno ze sémanticky příbuzných sloves – spí, dřímá, klímá, dává si dvacet. Obě vybraná pojmenování se kombinují v proudu řeči. Výběr se uskutečňuje na základě ekvivalence, podobnosti a rozdílnosti, synonymity a antonymity; kombinace, výstavba řady, je založena na soumeznosti (</a:t>
            </a:r>
            <a:r>
              <a:rPr lang="cs-CZ" i="1" dirty="0" err="1"/>
              <a:t>contiguity</a:t>
            </a:r>
            <a:r>
              <a:rPr lang="cs-CZ" dirty="0"/>
              <a:t>)</a:t>
            </a:r>
            <a:r>
              <a:rPr lang="cs-CZ" i="1" dirty="0"/>
              <a:t>. </a:t>
            </a:r>
            <a:r>
              <a:rPr lang="cs-CZ" b="1" i="1" dirty="0"/>
              <a:t>Poetická funkce projektuje princip ekvivalence z osy výběru na osu kombinace.</a:t>
            </a:r>
            <a:r>
              <a:rPr lang="cs-CZ" i="1" dirty="0"/>
              <a:t> </a:t>
            </a:r>
            <a:r>
              <a:rPr lang="cs-CZ" dirty="0"/>
              <a:t>Ekvivalence je povýšena na konstitutivní prostředek řady následných členů (</a:t>
            </a:r>
            <a:r>
              <a:rPr lang="cs-CZ" i="1" dirty="0" err="1"/>
              <a:t>sequence</a:t>
            </a:r>
            <a:r>
              <a:rPr lang="cs-CZ" dirty="0"/>
              <a:t>).</a:t>
            </a:r>
          </a:p>
          <a:p>
            <a:r>
              <a:rPr lang="cs-CZ" dirty="0"/>
              <a:t>(</a:t>
            </a:r>
            <a:r>
              <a:rPr lang="cs-CZ" dirty="0" err="1"/>
              <a:t>Jakobson</a:t>
            </a:r>
            <a:r>
              <a:rPr lang="cs-CZ" dirty="0"/>
              <a:t>: Poetická funkce)</a:t>
            </a:r>
          </a:p>
        </p:txBody>
      </p:sp>
    </p:spTree>
    <p:extLst>
      <p:ext uri="{BB962C8B-B14F-4D97-AF65-F5344CB8AC3E}">
        <p14:creationId xmlns:p14="http://schemas.microsoft.com/office/powerpoint/2010/main" val="395617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40538" cy="902117"/>
          </a:xfrm>
        </p:spPr>
        <p:txBody>
          <a:bodyPr/>
          <a:lstStyle/>
          <a:p>
            <a:r>
              <a:rPr lang="cs-CZ" dirty="0"/>
              <a:t>Učení jako nekonečný boj se zapomínáním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255" y="1556048"/>
            <a:ext cx="7280343" cy="49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jako heterogenní, ambivalentní a individualizované dění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3826" y="1846263"/>
            <a:ext cx="5103856" cy="5103856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686" y="1737360"/>
            <a:ext cx="5378256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1097280" y="4981574"/>
            <a:ext cx="10058400" cy="1111655"/>
          </a:xfrm>
        </p:spPr>
        <p:txBody>
          <a:bodyPr/>
          <a:lstStyle/>
          <a:p>
            <a:r>
              <a:rPr lang="cs-CZ" dirty="0"/>
              <a:t>Toto literatura není!!! Takhle literatura nefunguje!!!</a:t>
            </a: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1485" b="21485"/>
          <a:stretch>
            <a:fillRect/>
          </a:stretch>
        </p:blipFill>
        <p:spPr>
          <a:xfrm>
            <a:off x="0" y="66675"/>
            <a:ext cx="12192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082EF-E00F-D0FB-BBBE-15742CAA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8564"/>
          </a:xfrm>
        </p:spPr>
        <p:txBody>
          <a:bodyPr>
            <a:normAutofit/>
          </a:bodyPr>
          <a:lstStyle/>
          <a:p>
            <a:r>
              <a:rPr lang="cs-CZ" sz="2400" dirty="0"/>
              <a:t>Zároveň ale abych byl schopný porozumět tomu, co, jak a proč mi literární dílo nabízí, musím mít zkušenost se základními kategoriemi „ingrediencí“ takového díla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676376-A91D-0AD4-941A-56738F347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212417"/>
            <a:ext cx="4938712" cy="3290416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054827-3671-5259-08AF-EB967D62B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212417"/>
            <a:ext cx="5244654" cy="32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věda (myšlení o literatuře)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Literární historie = hledání metod a způsobů, s jejichž pomocí si dokážeme představit (a vyjadřovat), co se vlastně děje, když už po staletí vznikají každý rok desetitisíce nových literárních textů („vesmír textů“ – je uspořádán zcela chaoticky, nebo funguje jako nějaké skladiště či archiv; a pokud ano, tak na základě jakých principů jej umíte uspořádávat)</a:t>
            </a:r>
          </a:p>
          <a:p>
            <a:r>
              <a:rPr lang="cs-CZ" dirty="0"/>
              <a:t>2) Literární teorie = hledání metod a způsobů, jak vyjadřovat obecně platná, abstrahovaná pozorování toho, jak to či ono v literatuře funguje, ať už to funguje v textu (poetika textu), anebo v kontextu (kultura, literární život)</a:t>
            </a:r>
          </a:p>
          <a:p>
            <a:r>
              <a:rPr lang="cs-CZ" dirty="0"/>
              <a:t>3) Literární kritika = hledání metod a způsobů vyjadřování se o dílech, která vstupují do prostoru knižního trhu, se snahou spojit funkci informativní a funkci hodnotící</a:t>
            </a:r>
          </a:p>
          <a:p>
            <a:r>
              <a:rPr lang="cs-CZ" dirty="0"/>
              <a:t>4) Aplikované disciplíny, orientované na specifické oblasti literární vědy (textologie, versologie, </a:t>
            </a:r>
            <a:r>
              <a:rPr lang="cs-CZ" dirty="0" err="1"/>
              <a:t>genologie</a:t>
            </a:r>
            <a:r>
              <a:rPr lang="cs-CZ" dirty="0"/>
              <a:t>, komparatistika, </a:t>
            </a:r>
            <a:r>
              <a:rPr lang="cs-CZ" dirty="0" err="1"/>
              <a:t>naratologie</a:t>
            </a:r>
            <a:r>
              <a:rPr lang="cs-CZ" dirty="0"/>
              <a:t>, výzkum čtenářství apod.)</a:t>
            </a:r>
          </a:p>
        </p:txBody>
      </p:sp>
    </p:spTree>
    <p:extLst>
      <p:ext uri="{BB962C8B-B14F-4D97-AF65-F5344CB8AC3E}">
        <p14:creationId xmlns:p14="http://schemas.microsoft.com/office/powerpoint/2010/main" val="76839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145" y="157942"/>
            <a:ext cx="10839797" cy="1155470"/>
          </a:xfrm>
        </p:spPr>
        <p:txBody>
          <a:bodyPr>
            <a:normAutofit/>
          </a:bodyPr>
          <a:lstStyle/>
          <a:p>
            <a:r>
              <a:rPr lang="cs-CZ" sz="4000" dirty="0"/>
              <a:t>Pojmosloví (a způsob myšlení a vyjadřování =diskurs) literární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Pojmy popisné (např. anafora, jamb, verš obkročný, …): Označují dobře vyčlenitelné a snadno uchopitelné rysy textu a </a:t>
            </a:r>
            <a:r>
              <a:rPr lang="cs-CZ" dirty="0" err="1"/>
              <a:t>mimotextových</a:t>
            </a:r>
            <a:r>
              <a:rPr lang="cs-CZ" dirty="0"/>
              <a:t> literárních entit</a:t>
            </a:r>
          </a:p>
          <a:p>
            <a:r>
              <a:rPr lang="cs-CZ" dirty="0"/>
              <a:t>(např. anafora je opakování stejného slova na počátku dvou za sebou následujících veršů)</a:t>
            </a:r>
          </a:p>
          <a:p>
            <a:endParaRPr lang="cs-CZ" dirty="0"/>
          </a:p>
          <a:p>
            <a:r>
              <a:rPr lang="cs-CZ" dirty="0"/>
              <a:t>2) Pojmy konceptuální (např. literatura, </a:t>
            </a:r>
            <a:r>
              <a:rPr lang="cs-CZ" dirty="0" err="1"/>
              <a:t>fikčnost</a:t>
            </a:r>
            <a:r>
              <a:rPr lang="cs-CZ" dirty="0"/>
              <a:t>, význam, metafora, …): Rozmyté množiny (</a:t>
            </a:r>
            <a:r>
              <a:rPr lang="cs-CZ" i="1" dirty="0"/>
              <a:t>fuzzy </a:t>
            </a:r>
            <a:r>
              <a:rPr lang="cs-CZ" i="1" dirty="0" err="1"/>
              <a:t>sets</a:t>
            </a:r>
            <a:r>
              <a:rPr lang="cs-CZ" dirty="0"/>
              <a:t>) označující složité jevy, jež nemají esenciální povahu a nejde je proto jednoznačně vyjádřit výčtem jejich rysů</a:t>
            </a:r>
          </a:p>
        </p:txBody>
      </p:sp>
    </p:spTree>
    <p:extLst>
      <p:ext uri="{BB962C8B-B14F-4D97-AF65-F5344CB8AC3E}">
        <p14:creationId xmlns:p14="http://schemas.microsoft.com/office/powerpoint/2010/main" val="49811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9113"/>
          </a:xfrm>
        </p:spPr>
        <p:txBody>
          <a:bodyPr/>
          <a:lstStyle/>
          <a:p>
            <a:r>
              <a:rPr lang="cs-CZ" dirty="0"/>
              <a:t>Pragmatické vymezení literatury (</a:t>
            </a:r>
            <a:r>
              <a:rPr lang="cs-CZ" dirty="0" err="1"/>
              <a:t>Culler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145" y="1845733"/>
            <a:ext cx="10407535" cy="449687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Literatura ve smyslu, jak ji v západních společnostech reflektujeme od počátku 19. století = imaginativní psaní (psaní založené na tvůrčí imaginaci):</a:t>
            </a:r>
          </a:p>
          <a:p>
            <a:r>
              <a:rPr lang="cs-CZ" dirty="0"/>
              <a:t>„literatura je vše, co daná společnost jako literaturu vnímá – tedy soubor textů, které kulturní arbitři uznávají za součást literatury“ (</a:t>
            </a:r>
            <a:r>
              <a:rPr lang="cs-CZ" dirty="0" err="1"/>
              <a:t>Culler</a:t>
            </a:r>
            <a:r>
              <a:rPr lang="cs-CZ" dirty="0"/>
              <a:t>: </a:t>
            </a:r>
            <a:r>
              <a:rPr lang="cs-CZ" i="1" dirty="0"/>
              <a:t>(Krátký) úvod do teorie literatury</a:t>
            </a:r>
            <a:r>
              <a:rPr lang="cs-CZ" dirty="0"/>
              <a:t>)</a:t>
            </a:r>
          </a:p>
          <a:p>
            <a:r>
              <a:rPr lang="cs-CZ" dirty="0"/>
              <a:t>(analogicky jako nejde určit nějakou podstatu plevelu, ale plevelem je to, co se ten, kdo pleje záhonek, rozhodne za plevel považovat)</a:t>
            </a:r>
          </a:p>
          <a:p>
            <a:r>
              <a:rPr lang="cs-CZ" dirty="0"/>
              <a:t>„pokud je jazyk vyčleněn z jiných kontextů, zbaven jiných účelů, je možné jej interpretovat jako literaturu“</a:t>
            </a:r>
          </a:p>
          <a:p>
            <a:r>
              <a:rPr lang="cs-CZ" dirty="0"/>
              <a:t>„„Literatura“ je institucionální nálepka, která udává důvody, na jejichž základě očekáváme, že výsledky našeho čtenářského úsilí „budou stát za to“. Mnohé rysy literatury také plynou z toho, že čtenáři jsou ochotni být pozorní, zabývat se neurčitostmi a neklást okamžitě otázky typu: „Co tím myslíte?““</a:t>
            </a:r>
          </a:p>
          <a:p>
            <a:r>
              <a:rPr lang="cs-CZ" dirty="0"/>
              <a:t>„literatura je mluvní akt či textová událost, která vzbuzuje určitý druh pozornosti.“</a:t>
            </a:r>
          </a:p>
          <a:p>
            <a:r>
              <a:rPr lang="cs-CZ" dirty="0"/>
              <a:t>„Literární dílo je jazyková událost vytvářející představu fikčního světa, jenž zahrnuje mluvčího, aktéry, události a implikované publikum“</a:t>
            </a:r>
          </a:p>
        </p:txBody>
      </p:sp>
    </p:spTree>
    <p:extLst>
      <p:ext uri="{BB962C8B-B14F-4D97-AF65-F5344CB8AC3E}">
        <p14:creationId xmlns:p14="http://schemas.microsoft.com/office/powerpoint/2010/main" val="4401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4296" y="186613"/>
            <a:ext cx="7400855" cy="989043"/>
          </a:xfrm>
        </p:spPr>
        <p:txBody>
          <a:bodyPr>
            <a:normAutofit/>
          </a:bodyPr>
          <a:lstStyle/>
          <a:p>
            <a:r>
              <a:rPr lang="cs-CZ" sz="4000" dirty="0"/>
              <a:t>Literatura jako komunikační situace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66390B-2BBF-6898-FCF6-B69BB3C38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6" r="33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952" y="1362267"/>
            <a:ext cx="7231224" cy="5234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Komunikace obecně:</a:t>
            </a:r>
          </a:p>
          <a:p>
            <a:r>
              <a:rPr lang="cs-CZ" dirty="0"/>
              <a:t>                         Odesílatel – sdělení – příjemce </a:t>
            </a:r>
          </a:p>
          <a:p>
            <a:endParaRPr lang="cs-CZ" dirty="0"/>
          </a:p>
          <a:p>
            <a:r>
              <a:rPr lang="cs-CZ" dirty="0"/>
              <a:t>Literární komunikace:</a:t>
            </a:r>
          </a:p>
          <a:p>
            <a:r>
              <a:rPr lang="cs-CZ" dirty="0"/>
              <a:t>                         Autor – text / dílo – recipient </a:t>
            </a:r>
          </a:p>
          <a:p>
            <a:endParaRPr lang="cs-CZ" dirty="0"/>
          </a:p>
          <a:p>
            <a:r>
              <a:rPr lang="cs-CZ" dirty="0"/>
              <a:t>Sdělením není sama informace:</a:t>
            </a:r>
          </a:p>
          <a:p>
            <a:r>
              <a:rPr lang="cs-CZ" dirty="0"/>
              <a:t>Nalevo – Jiří Kovanda: Instalace Ztracené klíče (Fait </a:t>
            </a:r>
            <a:r>
              <a:rPr lang="cs-CZ" dirty="0" err="1"/>
              <a:t>Gallery</a:t>
            </a:r>
            <a:r>
              <a:rPr lang="cs-CZ" dirty="0"/>
              <a:t>, Brno, 2021)</a:t>
            </a:r>
          </a:p>
          <a:p>
            <a:r>
              <a:rPr lang="cs-CZ" dirty="0"/>
              <a:t>Instalace na jedné straně sice představuje ztracené klíče, ale zároveň i říká, že toto ztracené klíče nejsou – jsou naopak dobře vidět, jsou označeny názvem a všichni vědí, kde se v hale nacházejí.</a:t>
            </a:r>
          </a:p>
          <a:p>
            <a:r>
              <a:rPr lang="cs-CZ" dirty="0"/>
              <a:t>A literární dílo funguje analogicky: Něco říká, ale zároveň to i popírá a problematizuje.</a:t>
            </a:r>
          </a:p>
        </p:txBody>
      </p:sp>
    </p:spTree>
    <p:extLst>
      <p:ext uri="{BB962C8B-B14F-4D97-AF65-F5344CB8AC3E}">
        <p14:creationId xmlns:p14="http://schemas.microsoft.com/office/powerpoint/2010/main" val="34955111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2273</TotalTime>
  <Words>981</Words>
  <Application>Microsoft Office PowerPoint</Application>
  <PresentationFormat>Širokoúhlá obrazovka</PresentationFormat>
  <Paragraphs>57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Uvedení do problematiky</vt:lpstr>
      <vt:lpstr>Učení jako nekonečný boj se zapomínáním</vt:lpstr>
      <vt:lpstr>Komunikace jako heterogenní, ambivalentní a individualizované dění</vt:lpstr>
      <vt:lpstr>Prezentace aplikace PowerPoint</vt:lpstr>
      <vt:lpstr>Zároveň ale abych byl schopný porozumět tomu, co, jak a proč mi literární dílo nabízí, musím mít zkušenost se základními kategoriemi „ingrediencí“ takového díla</vt:lpstr>
      <vt:lpstr>Literární věda (myšlení o literatuře)</vt:lpstr>
      <vt:lpstr>Pojmosloví (a způsob myšlení a vyjadřování =diskurs) literární vědy</vt:lpstr>
      <vt:lpstr>Pragmatické vymezení literatury (Culler)</vt:lpstr>
      <vt:lpstr>Literatura jako komunikační situace</vt:lpstr>
      <vt:lpstr>Charakter informace x charakter literárního textu (společné mají to, že mohou přicházet z jiného prostoru či času, a přesto se ukázat jako cenné)</vt:lpstr>
      <vt:lpstr>Roman Jakobson: Komunikační schéma</vt:lpstr>
      <vt:lpstr>Literatura: potlačení funkcí praktických ve prospěch funkce estetické (poetické)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Uvedení do problematiky</dc:title>
  <dc:creator>Bílek, Petr</dc:creator>
  <cp:lastModifiedBy>Bílek, Petr</cp:lastModifiedBy>
  <cp:revision>20</cp:revision>
  <dcterms:created xsi:type="dcterms:W3CDTF">2019-08-22T10:43:53Z</dcterms:created>
  <dcterms:modified xsi:type="dcterms:W3CDTF">2022-10-03T07:02:50Z</dcterms:modified>
</cp:coreProperties>
</file>