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67" r:id="rId3"/>
    <p:sldId id="257" r:id="rId4"/>
    <p:sldId id="259" r:id="rId5"/>
    <p:sldId id="260" r:id="rId6"/>
    <p:sldId id="261" r:id="rId7"/>
    <p:sldId id="258" r:id="rId8"/>
    <p:sldId id="263" r:id="rId9"/>
    <p:sldId id="268" r:id="rId10"/>
    <p:sldId id="269" r:id="rId11"/>
    <p:sldId id="302" r:id="rId12"/>
    <p:sldId id="275" r:id="rId13"/>
    <p:sldId id="264" r:id="rId14"/>
    <p:sldId id="262" r:id="rId15"/>
    <p:sldId id="271" r:id="rId16"/>
    <p:sldId id="272" r:id="rId17"/>
    <p:sldId id="274" r:id="rId18"/>
    <p:sldId id="273" r:id="rId19"/>
    <p:sldId id="305" r:id="rId20"/>
    <p:sldId id="276" r:id="rId21"/>
    <p:sldId id="277" r:id="rId22"/>
    <p:sldId id="278" r:id="rId23"/>
    <p:sldId id="279" r:id="rId24"/>
    <p:sldId id="265" r:id="rId25"/>
    <p:sldId id="270" r:id="rId26"/>
    <p:sldId id="281" r:id="rId27"/>
    <p:sldId id="299" r:id="rId28"/>
    <p:sldId id="300" r:id="rId29"/>
    <p:sldId id="280" r:id="rId30"/>
    <p:sldId id="301" r:id="rId31"/>
    <p:sldId id="304" r:id="rId32"/>
    <p:sldId id="287" r:id="rId33"/>
    <p:sldId id="288" r:id="rId34"/>
    <p:sldId id="282" r:id="rId35"/>
    <p:sldId id="286" r:id="rId36"/>
    <p:sldId id="283" r:id="rId37"/>
    <p:sldId id="284" r:id="rId38"/>
    <p:sldId id="285" r:id="rId39"/>
    <p:sldId id="289" r:id="rId40"/>
    <p:sldId id="306" r:id="rId41"/>
    <p:sldId id="307" r:id="rId42"/>
    <p:sldId id="308" r:id="rId43"/>
    <p:sldId id="309" r:id="rId44"/>
    <p:sldId id="310" r:id="rId45"/>
    <p:sldId id="312" r:id="rId46"/>
    <p:sldId id="313" r:id="rId47"/>
    <p:sldId id="314" r:id="rId48"/>
    <p:sldId id="311" r:id="rId49"/>
    <p:sldId id="318" r:id="rId50"/>
    <p:sldId id="316" r:id="rId51"/>
    <p:sldId id="317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290" r:id="rId63"/>
    <p:sldId id="291" r:id="rId64"/>
    <p:sldId id="292" r:id="rId65"/>
    <p:sldId id="293" r:id="rId66"/>
    <p:sldId id="294" r:id="rId67"/>
    <p:sldId id="295" r:id="rId6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0E09-9317-4B8E-98A5-49404999ADE7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4AF16-DAEB-40AA-887A-2A2602916B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89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nás se zatím rozvíjí nedostatečně, vzhledem k praktickým a </a:t>
            </a:r>
            <a:r>
              <a:rPr lang="cs-CZ" dirty="0" err="1" smtClean="0"/>
              <a:t>věděckým</a:t>
            </a:r>
            <a:r>
              <a:rPr lang="cs-CZ" dirty="0" smtClean="0"/>
              <a:t> potřebám,</a:t>
            </a:r>
            <a:r>
              <a:rPr lang="cs-CZ" baseline="0" dirty="0" smtClean="0"/>
              <a:t>  v zahraničí se rozvíjí dlouhodobě a intenzivně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AF16-DAEB-40AA-887A-2A2602916B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8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51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3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13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9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1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3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8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2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4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04E4-0D25-4904-920D-438A4346E35B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6E91-3C4A-4E02-8C3E-03F8B67D0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81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Srovnávací didaktika výtvarné výchovy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Zuzana Svatošová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49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Etnografický přístup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Aktuální metoda</a:t>
            </a:r>
          </a:p>
          <a:p>
            <a:r>
              <a:rPr lang="cs-CZ" dirty="0" smtClean="0"/>
              <a:t>zaměření </a:t>
            </a:r>
            <a:r>
              <a:rPr lang="cs-CZ" dirty="0"/>
              <a:t>na konkrétní </a:t>
            </a:r>
            <a:r>
              <a:rPr lang="cs-CZ" dirty="0" smtClean="0"/>
              <a:t>skupinu</a:t>
            </a:r>
          </a:p>
          <a:p>
            <a:r>
              <a:rPr lang="cs-CZ" dirty="0" smtClean="0"/>
              <a:t>dokumentace každodennosti </a:t>
            </a:r>
            <a:r>
              <a:rPr lang="cs-CZ" dirty="0"/>
              <a:t>jedinců ve </a:t>
            </a:r>
            <a:r>
              <a:rPr lang="cs-CZ" dirty="0" smtClean="0"/>
              <a:t>skupině</a:t>
            </a:r>
          </a:p>
          <a:p>
            <a:r>
              <a:rPr lang="cs-CZ" dirty="0" smtClean="0"/>
              <a:t>Metody pozorování a vedení rozhovorů</a:t>
            </a:r>
          </a:p>
          <a:p>
            <a:r>
              <a:rPr lang="cs-CZ" dirty="0" smtClean="0"/>
              <a:t>Cíl výzkumu se vynoří až časem v terénu</a:t>
            </a:r>
          </a:p>
          <a:p>
            <a:r>
              <a:rPr lang="cs-CZ" dirty="0" smtClean="0"/>
              <a:t>Pražský etnografický kroužek (M. Kučera, 1992)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89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Vlastní pojetí výuky výtvarné výchovy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37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88873" y="2419928"/>
            <a:ext cx="278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Moje pojetí výtvarné výchovy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6548582" y="1736436"/>
            <a:ext cx="517236" cy="526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601527" y="2724727"/>
            <a:ext cx="895928" cy="22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881091" y="3362036"/>
            <a:ext cx="184727" cy="1025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4655127" y="3482109"/>
            <a:ext cx="637309" cy="69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4" idx="1"/>
          </p:cNvCxnSpPr>
          <p:nvPr/>
        </p:nvCxnSpPr>
        <p:spPr>
          <a:xfrm flipH="1">
            <a:off x="3426691" y="2743094"/>
            <a:ext cx="1062182" cy="406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4655127" y="1634836"/>
            <a:ext cx="729673" cy="62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32727" y="1062182"/>
            <a:ext cx="181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dílna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881091" y="1062182"/>
            <a:ext cx="11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otevřenost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977745" y="840509"/>
            <a:ext cx="173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Možnost volby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9725891" y="1634836"/>
            <a:ext cx="127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Choiced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art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8654473" y="294634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Základní výtvarné techniky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8977745" y="4045527"/>
            <a:ext cx="167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Zvládnutí základních technik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245600" y="5671127"/>
            <a:ext cx="17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Kresba tužkou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>
          <a:xfrm flipV="1">
            <a:off x="8294255" y="1062182"/>
            <a:ext cx="517236" cy="119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0206182" y="1357745"/>
            <a:ext cx="0" cy="277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9439564" y="3828472"/>
            <a:ext cx="55418" cy="21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10012218" y="5126182"/>
            <a:ext cx="18473" cy="41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548582" y="4729018"/>
            <a:ext cx="158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kreativita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419926" y="3260226"/>
            <a:ext cx="190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Vizuální gramotnost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3006435" y="4371048"/>
            <a:ext cx="28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766618" y="5334000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Osobní zkušenosti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592945" y="5347335"/>
            <a:ext cx="14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384800" y="5495850"/>
            <a:ext cx="92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umění</a:t>
            </a:r>
            <a:endParaRPr lang="cs-CZ" dirty="0"/>
          </a:p>
        </p:txBody>
      </p:sp>
      <p:cxnSp>
        <p:nvCxnSpPr>
          <p:cNvPr id="43" name="Přímá spojnice se šipkou 42"/>
          <p:cNvCxnSpPr/>
          <p:nvPr/>
        </p:nvCxnSpPr>
        <p:spPr>
          <a:xfrm flipH="1">
            <a:off x="2189018" y="4756605"/>
            <a:ext cx="628073" cy="46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3620654" y="4913684"/>
            <a:ext cx="221673" cy="35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>
            <a:off x="3957782" y="4862035"/>
            <a:ext cx="1519381" cy="536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1249219" y="490303"/>
            <a:ext cx="223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Společná tvorba</a:t>
            </a:r>
            <a:endParaRPr lang="cs-CZ" dirty="0"/>
          </a:p>
        </p:txBody>
      </p:sp>
      <p:cxnSp>
        <p:nvCxnSpPr>
          <p:cNvPr id="50" name="Přímá spojnice se šipkou 49"/>
          <p:cNvCxnSpPr/>
          <p:nvPr/>
        </p:nvCxnSpPr>
        <p:spPr>
          <a:xfrm flipH="1" flipV="1">
            <a:off x="3112655" y="940527"/>
            <a:ext cx="240145" cy="12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 flipH="1">
            <a:off x="1653309" y="1122084"/>
            <a:ext cx="55418" cy="61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886691" y="2096501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zážitek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1519382" y="2780451"/>
            <a:ext cx="84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sdílení</a:t>
            </a:r>
            <a:endParaRPr lang="cs-CZ" dirty="0"/>
          </a:p>
        </p:txBody>
      </p:sp>
      <p:cxnSp>
        <p:nvCxnSpPr>
          <p:cNvPr id="56" name="Přímá spojnice se šipkou 55"/>
          <p:cNvCxnSpPr/>
          <p:nvPr/>
        </p:nvCxnSpPr>
        <p:spPr>
          <a:xfrm>
            <a:off x="1505527" y="2494380"/>
            <a:ext cx="346364" cy="230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2817091" y="2096501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reflexe</a:t>
            </a:r>
            <a:endParaRPr lang="cs-CZ" dirty="0"/>
          </a:p>
        </p:txBody>
      </p:sp>
      <p:cxnSp>
        <p:nvCxnSpPr>
          <p:cNvPr id="59" name="Přímá spojnice se šipkou 58"/>
          <p:cNvCxnSpPr>
            <a:stCxn id="54" idx="3"/>
          </p:cNvCxnSpPr>
          <p:nvPr/>
        </p:nvCxnSpPr>
        <p:spPr>
          <a:xfrm flipV="1">
            <a:off x="2367973" y="2521557"/>
            <a:ext cx="638462" cy="44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351445" y="6090774"/>
            <a:ext cx="405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Příklad vypracované mapy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97" y="0"/>
            <a:ext cx="9009784" cy="6757338"/>
          </a:xfrm>
        </p:spPr>
      </p:pic>
      <p:sp>
        <p:nvSpPr>
          <p:cNvPr id="3" name="TextovéPole 2"/>
          <p:cNvSpPr txBox="1"/>
          <p:nvPr/>
        </p:nvSpPr>
        <p:spPr>
          <a:xfrm>
            <a:off x="399010" y="390698"/>
            <a:ext cx="1180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Choiced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art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 smtClean="0"/>
              <a:t>Ukázka k mapě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04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92" y="649215"/>
            <a:ext cx="7564604" cy="5661560"/>
          </a:xfrm>
        </p:spPr>
      </p:pic>
      <p:sp>
        <p:nvSpPr>
          <p:cNvPr id="3" name="Obdélník 2"/>
          <p:cNvSpPr/>
          <p:nvPr/>
        </p:nvSpPr>
        <p:spPr>
          <a:xfrm>
            <a:off x="113610" y="728398"/>
            <a:ext cx="1715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Choiced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art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/>
              <a:t>Ukázka k mapě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57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Učitelovo pojetí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Pojetí cílů</a:t>
            </a:r>
          </a:p>
          <a:p>
            <a:r>
              <a:rPr lang="cs-CZ" dirty="0" smtClean="0"/>
              <a:t>Pojetí učiva</a:t>
            </a:r>
          </a:p>
          <a:p>
            <a:r>
              <a:rPr lang="cs-CZ" dirty="0" smtClean="0"/>
              <a:t>Pojetí organizačních forem</a:t>
            </a:r>
          </a:p>
          <a:p>
            <a:r>
              <a:rPr lang="cs-CZ" dirty="0" smtClean="0"/>
              <a:t>Pojetí vyučovacích metod, podmínek a prostředků</a:t>
            </a:r>
          </a:p>
          <a:p>
            <a:r>
              <a:rPr lang="cs-CZ" dirty="0" smtClean="0"/>
              <a:t>Pojetí žáka jako jednotlivce, jeho učení a rozvoje</a:t>
            </a:r>
          </a:p>
          <a:p>
            <a:r>
              <a:rPr lang="cs-CZ" dirty="0" smtClean="0"/>
              <a:t>Pojetí skupiny a školní třídy</a:t>
            </a:r>
          </a:p>
          <a:p>
            <a:r>
              <a:rPr lang="cs-CZ" dirty="0" smtClean="0"/>
              <a:t>Pojetí učitelské role a sebe sama jako učitele</a:t>
            </a:r>
          </a:p>
          <a:p>
            <a:r>
              <a:rPr lang="cs-CZ" dirty="0" smtClean="0"/>
              <a:t>Pojetí dalších účastníků pedagogického procesu (Mareš, 1990)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62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Slavík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Pojetí pedagogického a uměleckého díla</a:t>
            </a:r>
          </a:p>
          <a:p>
            <a:r>
              <a:rPr lang="cs-CZ" dirty="0" smtClean="0"/>
              <a:t>-vyučovací hodina jako sémantické pole, kdy jednání žáků a učitele nabývá významů a hodnot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14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Pojetí výtvarné výchovy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297218" cy="4351338"/>
          </a:xfrm>
        </p:spPr>
        <p:txBody>
          <a:bodyPr/>
          <a:lstStyle/>
          <a:p>
            <a:r>
              <a:rPr lang="cs-CZ" dirty="0" smtClean="0"/>
              <a:t>Art-centrické</a:t>
            </a:r>
          </a:p>
          <a:p>
            <a:r>
              <a:rPr lang="cs-CZ" dirty="0" smtClean="0"/>
              <a:t>Video-centrické</a:t>
            </a:r>
          </a:p>
          <a:p>
            <a:r>
              <a:rPr lang="cs-CZ" dirty="0" err="1" smtClean="0"/>
              <a:t>Gnozeo</a:t>
            </a:r>
            <a:r>
              <a:rPr lang="cs-CZ" dirty="0" smtClean="0"/>
              <a:t>-centrické</a:t>
            </a:r>
          </a:p>
          <a:p>
            <a:r>
              <a:rPr lang="cs-CZ" dirty="0" smtClean="0"/>
              <a:t>Animo-centrické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75418" y="4100945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Podle Jana Slavíka in Od výrazu k dialogu ve výchově. </a:t>
            </a:r>
            <a:r>
              <a:rPr lang="cs-CZ" dirty="0" err="1" smtClean="0"/>
              <a:t>Artefiletika</a:t>
            </a:r>
            <a:r>
              <a:rPr lang="cs-CZ" dirty="0" smtClean="0"/>
              <a:t>. Str. 160-166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6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Karla Brücknerová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Kvalitativní výzkum (Skici ze současné estetické výchovy, 2010)</a:t>
            </a:r>
          </a:p>
          <a:p>
            <a:endParaRPr lang="cs-CZ" dirty="0"/>
          </a:p>
          <a:p>
            <a:r>
              <a:rPr lang="cs-CZ" dirty="0" smtClean="0"/>
              <a:t>VV jako manufaktura: za pečlivostí a jistotou</a:t>
            </a:r>
          </a:p>
          <a:p>
            <a:r>
              <a:rPr lang="cs-CZ" dirty="0" smtClean="0"/>
              <a:t>VV jako škola: za dovednostmi a </a:t>
            </a:r>
            <a:r>
              <a:rPr lang="cs-CZ" dirty="0" err="1" smtClean="0"/>
              <a:t>výtvarnem</a:t>
            </a:r>
            <a:endParaRPr lang="cs-CZ" dirty="0" smtClean="0"/>
          </a:p>
          <a:p>
            <a:r>
              <a:rPr lang="cs-CZ" dirty="0" smtClean="0"/>
              <a:t>VV jako hřiště: za hranou a </a:t>
            </a:r>
            <a:r>
              <a:rPr lang="cs-CZ" dirty="0" err="1" smtClean="0"/>
              <a:t>spontáností</a:t>
            </a:r>
            <a:endParaRPr lang="cs-CZ" dirty="0" smtClean="0"/>
          </a:p>
          <a:p>
            <a:r>
              <a:rPr lang="cs-CZ" dirty="0" smtClean="0"/>
              <a:t>VV jako ateliér: za výrazem a uměním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936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Výtvarná výchova a její vzdělávací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1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Předmět se zabývá možnostmi a metodologickými nástroji soudobé srovnávací výtvarné pedagogiky ve smyslu vědní disciplíny, jejím rámcem a přístupy (srovnávací pedagogika a přístupy sociálních věd: sociologie, psychologie a etnologie; přístup empirický, interkulturní, interdisciplinární; srovnávací pedagogika a výzkum kvantitativní, kvalitativní), vymezení předpokladů srovnání (ekvivalentní jevy, volba společných kritérií či kategorií a metod srovnání, znalost mezinárodních standardů, zohlednění specifických rysů vzdělávacích systémů, kontextu interpretace výzkumných nálezů, oborové tradice, jazyka a myšlení). Zvláštní pozornost je věnována orientaci současných evropských cílů vzdělávání a vizuální gramotnosti, srovnání českého oborového vzdělávání se zahraničím.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78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34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  <a:buFontTx/>
              <a:buChar char="-"/>
              <a:tabLst>
                <a:tab pos="800100" algn="l"/>
              </a:tabLst>
            </a:pPr>
            <a:r>
              <a:rPr lang="cs-CZ" i="1" dirty="0" smtClean="0">
                <a:latin typeface="Times New Roman" panose="02020603050405020304" pitchFamily="18" charset="0"/>
              </a:rPr>
              <a:t>péče </a:t>
            </a:r>
            <a:r>
              <a:rPr lang="cs-CZ" i="1" dirty="0">
                <a:latin typeface="Times New Roman" panose="02020603050405020304" pitchFamily="18" charset="0"/>
              </a:rPr>
              <a:t>o získání a předání podstatného poznání a vědění, umožňující pravdivou životní orientaci, vzbuzující smysl pro hloubku a celek; </a:t>
            </a:r>
            <a:endParaRPr lang="cs-CZ" i="1" dirty="0" smtClean="0">
              <a:latin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FontTx/>
              <a:buChar char="-"/>
              <a:tabLst>
                <a:tab pos="800100" algn="l"/>
              </a:tabLst>
            </a:pPr>
            <a:r>
              <a:rPr lang="cs-CZ" i="1" dirty="0" smtClean="0">
                <a:latin typeface="Times New Roman" panose="02020603050405020304" pitchFamily="18" charset="0"/>
              </a:rPr>
              <a:t>vyvádění </a:t>
            </a:r>
            <a:r>
              <a:rPr lang="cs-CZ" i="1" dirty="0">
                <a:latin typeface="Times New Roman" panose="02020603050405020304" pitchFamily="18" charset="0"/>
              </a:rPr>
              <a:t>ke světlu bytí, otevírání lidských duchovních srdcí pro tento svět, pro druhého člověka i sebe sama (</a:t>
            </a:r>
            <a:r>
              <a:rPr lang="cs-CZ" b="1" i="1" dirty="0">
                <a:latin typeface="Times New Roman" panose="02020603050405020304" pitchFamily="18" charset="0"/>
              </a:rPr>
              <a:t>M. </a:t>
            </a:r>
            <a:r>
              <a:rPr lang="cs-CZ" b="1" i="1" dirty="0" err="1">
                <a:latin typeface="Times New Roman" panose="02020603050405020304" pitchFamily="18" charset="0"/>
              </a:rPr>
              <a:t>Scheler</a:t>
            </a:r>
            <a:r>
              <a:rPr lang="cs-CZ" b="1" i="1" dirty="0">
                <a:latin typeface="Times New Roman" panose="02020603050405020304" pitchFamily="18" charset="0"/>
              </a:rPr>
              <a:t>, J. Patočka</a:t>
            </a:r>
            <a:r>
              <a:rPr lang="cs-CZ" i="1" dirty="0">
                <a:latin typeface="Times New Roman" panose="02020603050405020304" pitchFamily="18" charset="0"/>
              </a:rPr>
              <a:t>); </a:t>
            </a:r>
            <a:endParaRPr lang="cs-CZ" i="1" dirty="0" smtClean="0">
              <a:latin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FontTx/>
              <a:buChar char="-"/>
              <a:tabLst>
                <a:tab pos="800100" algn="l"/>
              </a:tabLst>
            </a:pPr>
            <a:r>
              <a:rPr lang="cs-CZ" i="1" dirty="0" smtClean="0">
                <a:latin typeface="Times New Roman" panose="02020603050405020304" pitchFamily="18" charset="0"/>
              </a:rPr>
              <a:t>vede </a:t>
            </a:r>
            <a:r>
              <a:rPr lang="cs-CZ" i="1" dirty="0">
                <a:latin typeface="Times New Roman" panose="02020603050405020304" pitchFamily="18" charset="0"/>
              </a:rPr>
              <a:t>k porozumění době v níž jedinec žije. Již u </a:t>
            </a:r>
            <a:r>
              <a:rPr lang="cs-CZ" b="1" i="1" dirty="0">
                <a:latin typeface="Times New Roman" panose="02020603050405020304" pitchFamily="18" charset="0"/>
              </a:rPr>
              <a:t>J. A. Komenského</a:t>
            </a:r>
            <a:r>
              <a:rPr lang="cs-CZ" i="1" dirty="0">
                <a:latin typeface="Times New Roman" panose="02020603050405020304" pitchFamily="18" charset="0"/>
              </a:rPr>
              <a:t> je v. cestou za „hlubinou bezpečnosti“, směřováním k jádru věcí. </a:t>
            </a:r>
            <a:endParaRPr lang="cs-CZ" i="1" dirty="0" smtClean="0">
              <a:latin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  <a:buFontTx/>
              <a:buChar char="-"/>
              <a:tabLst>
                <a:tab pos="800100" algn="l"/>
              </a:tabLst>
            </a:pPr>
            <a:r>
              <a:rPr lang="cs-CZ" i="1" dirty="0" smtClean="0">
                <a:latin typeface="Times New Roman" panose="02020603050405020304" pitchFamily="18" charset="0"/>
              </a:rPr>
              <a:t>dává </a:t>
            </a:r>
            <a:r>
              <a:rPr lang="cs-CZ" i="1" dirty="0">
                <a:latin typeface="Times New Roman" panose="02020603050405020304" pitchFamily="18" charset="0"/>
              </a:rPr>
              <a:t>smysl lidskému životu, je procesem „vyvádění z labyrintu“, vede k utváření celistvé osobnosti, jež se otevírá druhým a světu a napomáhá </a:t>
            </a:r>
            <a:r>
              <a:rPr lang="cs-CZ" i="1" dirty="0" smtClean="0">
                <a:latin typeface="Times New Roman" panose="02020603050405020304" pitchFamily="18" charset="0"/>
              </a:rPr>
              <a:t>k</a:t>
            </a:r>
            <a:r>
              <a:rPr lang="cs-CZ" i="1" dirty="0">
                <a:latin typeface="Times New Roman" panose="02020603050405020304" pitchFamily="18" charset="0"/>
              </a:rPr>
              <a:t> proměně světa ve smyslu metafyziky světla a univerzální harmonie. </a:t>
            </a:r>
            <a:r>
              <a:rPr lang="cs-CZ" i="1" dirty="0"/>
              <a:t>(Olšovský, 2011).</a:t>
            </a:r>
          </a:p>
          <a:p>
            <a:pPr>
              <a:spcBef>
                <a:spcPts val="1200"/>
              </a:spcBef>
              <a:spcAft>
                <a:spcPts val="300"/>
              </a:spcAft>
              <a:buFontTx/>
              <a:buChar char="-"/>
              <a:tabLst>
                <a:tab pos="800100" algn="l"/>
              </a:tabLst>
            </a:pPr>
            <a:endParaRPr lang="cs-CZ" i="1" dirty="0" smtClean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5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-růst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(kultivace) k celkové zralosti a plnosti člověka. Základem vzdělanosti je přivádění k mravní úplnosti (</a:t>
            </a:r>
            <a:r>
              <a:rPr lang="cs-C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Konfucius, J.A. Komenský, T.G. Masaryk, J. Patočka, R. </a:t>
            </a:r>
            <a:r>
              <a:rPr lang="cs-CZ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Palouš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cs-CZ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Vzděláváním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má každý stát tím, kým v pravdě jest (</a:t>
            </a:r>
            <a:r>
              <a:rPr lang="cs-C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S. Kierkegaard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cs-CZ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Olšovský, 2011).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7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Insea</a:t>
            </a:r>
            <a:r>
              <a:rPr lang="cs-CZ" b="1" dirty="0"/>
              <a:t> Manifest </a:t>
            </a:r>
            <a:r>
              <a:rPr lang="cs-CZ" b="1" dirty="0" smtClean="0"/>
              <a:t>2018   1.část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9032"/>
            <a:ext cx="10515600" cy="4947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Věříme tomu: </a:t>
            </a:r>
          </a:p>
          <a:p>
            <a:pPr lvl="0"/>
            <a:r>
              <a:rPr lang="cs-CZ" sz="1800" dirty="0"/>
              <a:t>Všichni žáci/studenti, bez ohledu na jejich věk, národnost nebo původ, by měli mít nárok na přístup k výtvarné výchově.</a:t>
            </a:r>
          </a:p>
          <a:p>
            <a:pPr lvl="0"/>
            <a:r>
              <a:rPr lang="cs-CZ" sz="1800" dirty="0"/>
              <a:t>Výtvarná výchova motivuje k poznání, schopnosti ocenění a vytváření kultury.</a:t>
            </a:r>
          </a:p>
          <a:p>
            <a:pPr lvl="0"/>
            <a:r>
              <a:rPr lang="cs-CZ" sz="1800" dirty="0"/>
              <a:t>Kultura je základním lidským právem. Kultura podporuje sociální spravedlnost a zapojení v současných společnostech. Silná demokracie je inkluzivní společností. A inkluzivní společnost je silnou demokracií.</a:t>
            </a:r>
          </a:p>
          <a:p>
            <a:pPr lvl="0"/>
            <a:r>
              <a:rPr lang="cs-CZ" sz="1800" dirty="0"/>
              <a:t>Všichni žáci/studenti mají nárok na takovou výtvarnou výchovu, která je hluboce propojí s jejich světem a s jejich kulturní historií. Výtvarná výchova jim vytváří prostor a obzory pro nové způsoby vidění, myšlení, konání a bytí.</a:t>
            </a:r>
          </a:p>
          <a:p>
            <a:pPr lvl="0"/>
            <a:r>
              <a:rPr lang="cs-CZ" sz="1800" dirty="0"/>
              <a:t>Vzdělávací programy by měly připravovat občany s jistými flexibilními inteligencemi a tvůrčími verbálními a neverbálními komunikačními dovednostmi.</a:t>
            </a:r>
          </a:p>
          <a:p>
            <a:pPr lvl="0"/>
            <a:r>
              <a:rPr lang="cs-CZ" sz="1800" dirty="0"/>
              <a:t>Výtvarná výchova otevírá možnosti a příležitosti k tomu, aby žáci/studenti mohli objevovat sebe sama, svou kreativitu, hodnoty, etiku, společnost a kulturu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75871" y="6302477"/>
            <a:ext cx="4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http://www.insea.org/InSEA-Manifesto</a:t>
            </a:r>
          </a:p>
        </p:txBody>
      </p:sp>
    </p:spTree>
    <p:extLst>
      <p:ext uri="{BB962C8B-B14F-4D97-AF65-F5344CB8AC3E}">
        <p14:creationId xmlns:p14="http://schemas.microsoft.com/office/powerpoint/2010/main" val="369554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Výtvarná výchova rozvíjí porozumění tvůrčí praxi prostřednictvím </a:t>
            </a:r>
            <a:r>
              <a:rPr lang="cs-CZ" dirty="0" smtClean="0"/>
              <a:t>znalosti </a:t>
            </a:r>
            <a:r>
              <a:rPr lang="cs-CZ" dirty="0"/>
              <a:t>a porozumění umění a dále skrze svou vlastní tvorbu v kontextech.</a:t>
            </a:r>
          </a:p>
          <a:p>
            <a:r>
              <a:rPr lang="cs-CZ" dirty="0"/>
              <a:t>Výtvarná výchova rozvíjí schopnost myslet kriticky a vynalézavě, podporuje / usiluje o mezikulturní porozumění a empatický závazek ke kulturní rozmanitosti.</a:t>
            </a:r>
          </a:p>
          <a:p>
            <a:r>
              <a:rPr lang="cs-CZ" dirty="0"/>
              <a:t>Výtvarná výchova by měla být systematická a měla by být poskytována po řadu let, neboť jde o vývojový proces. Žáci/studenti by se měli aktivně zabývat samotnou tvorbou vedle učení o umění.</a:t>
            </a:r>
          </a:p>
          <a:p>
            <a:r>
              <a:rPr lang="cs-CZ" dirty="0"/>
              <a:t>Výtvarná výchova rozvíjí řadu gramotností a estetických dispozic s hlavním zaměřením na vizuální gramotnost a estetické hodnocení.</a:t>
            </a:r>
          </a:p>
          <a:p>
            <a:r>
              <a:rPr lang="cs-CZ" dirty="0"/>
              <a:t>Vizuální gramotnost je základní dovedností dnešního světa. Podporuje schopnost ocenit a pochopit vizuální komunikaci a schopnost kriticky analyzovat a vytvářet smysluplné obrazy.</a:t>
            </a:r>
          </a:p>
          <a:p>
            <a:r>
              <a:rPr lang="cs-CZ" dirty="0"/>
              <a:t>Umění podporuje rozvoj mnoha dovedností, které jsou využitelné v dalších vzdělávacích předmětech. </a:t>
            </a:r>
          </a:p>
          <a:p>
            <a:r>
              <a:rPr lang="cs-CZ" dirty="0"/>
              <a:t>Vizuální umění ve školách žákům/studentům pomáhá pochopit sebe sama, budovat jejich sebedůvěru a sebeúctu a významně přispívat k jejich osobnímu blahu.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Insea</a:t>
            </a:r>
            <a:r>
              <a:rPr lang="cs-CZ" b="1" dirty="0"/>
              <a:t> Manifest </a:t>
            </a:r>
            <a:r>
              <a:rPr lang="cs-CZ" b="1" dirty="0" smtClean="0"/>
              <a:t>2018    2. část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75871" y="6302477"/>
            <a:ext cx="467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http://www.insea.org/InSEA-Manifesto</a:t>
            </a:r>
          </a:p>
        </p:txBody>
      </p:sp>
    </p:spTree>
    <p:extLst>
      <p:ext uri="{BB962C8B-B14F-4D97-AF65-F5344CB8AC3E}">
        <p14:creationId xmlns:p14="http://schemas.microsoft.com/office/powerpoint/2010/main" val="19183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 t="38058" r="38099" b="7333"/>
          <a:stretch/>
        </p:blipFill>
        <p:spPr>
          <a:xfrm>
            <a:off x="1108261" y="467866"/>
            <a:ext cx="7172710" cy="5917486"/>
          </a:xfrm>
        </p:spPr>
      </p:pic>
      <p:sp>
        <p:nvSpPr>
          <p:cNvPr id="5" name="TextovéPole 4"/>
          <p:cNvSpPr txBox="1"/>
          <p:nvPr/>
        </p:nvSpPr>
        <p:spPr>
          <a:xfrm>
            <a:off x="8551032" y="3996647"/>
            <a:ext cx="2976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Tomáš Janík</a:t>
            </a:r>
          </a:p>
          <a:p>
            <a:r>
              <a:rPr lang="pl-PL" b="1" dirty="0" smtClean="0"/>
              <a:t>Od </a:t>
            </a:r>
            <a:r>
              <a:rPr lang="pl-PL" b="1" dirty="0"/>
              <a:t>reformy kurikula k produktivní kultuře</a:t>
            </a:r>
          </a:p>
          <a:p>
            <a:r>
              <a:rPr lang="cs-CZ" b="1" dirty="0"/>
              <a:t>vyučování a učení </a:t>
            </a:r>
            <a:r>
              <a:rPr lang="pt-BR" b="1" dirty="0" smtClean="0"/>
              <a:t>Pedagogická orientace, 2013, roč. 23, č. 5, s. 634–663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211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pojetí vzdělávacích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Zaměření na kompetence</a:t>
            </a:r>
          </a:p>
          <a:p>
            <a:r>
              <a:rPr lang="cs-CZ" dirty="0" smtClean="0"/>
              <a:t>RVP</a:t>
            </a:r>
          </a:p>
          <a:p>
            <a:r>
              <a:rPr lang="cs-CZ" dirty="0" smtClean="0"/>
              <a:t>Klíčové kompetence</a:t>
            </a:r>
          </a:p>
          <a:p>
            <a:r>
              <a:rPr lang="cs-CZ" dirty="0" smtClean="0"/>
              <a:t>Očekávané výstupy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520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7" y="304799"/>
            <a:ext cx="11042266" cy="6252446"/>
          </a:xfrm>
        </p:spPr>
      </p:pic>
    </p:spTree>
    <p:extLst>
      <p:ext uri="{BB962C8B-B14F-4D97-AF65-F5344CB8AC3E}">
        <p14:creationId xmlns:p14="http://schemas.microsoft.com/office/powerpoint/2010/main" val="11450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Školský zákon (2004</a:t>
            </a:r>
            <a:r>
              <a:rPr lang="cs-CZ" dirty="0" smtClean="0"/>
              <a:t>)- zásady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Vzdělávání je založeno na zásadách</a:t>
            </a:r>
          </a:p>
          <a:p>
            <a:pPr marL="0" indent="0">
              <a:buNone/>
            </a:pPr>
            <a:r>
              <a:rPr lang="cs-CZ" dirty="0"/>
              <a:t>a) rovného přístupu každého státního občana České republiky nebo jiného členského státu Evropské unie ke vzdělávání bez jakékoli diskriminace z důvodu rasy, barvy pleti, pohlaví, jazyka, víry a náboženství, národnosti, etnického nebo sociálního původu, majetku, rodu a zdravotního stavu nebo jiného postavení občana,</a:t>
            </a:r>
          </a:p>
          <a:p>
            <a:pPr marL="0" indent="0">
              <a:buNone/>
            </a:pPr>
            <a:r>
              <a:rPr lang="cs-CZ" dirty="0"/>
              <a:t>b) zohledňování vzdělávacích potřeb jednotlivce,</a:t>
            </a:r>
          </a:p>
          <a:p>
            <a:pPr marL="0" indent="0">
              <a:buNone/>
            </a:pPr>
            <a:r>
              <a:rPr lang="cs-CZ" dirty="0"/>
              <a:t>c) vzájemné úcty, respektu, názorové snášenlivosti, solidarity a důstojnosti všech účastníků vzdělávání,</a:t>
            </a:r>
          </a:p>
          <a:p>
            <a:pPr marL="0" indent="0">
              <a:buNone/>
            </a:pPr>
            <a:r>
              <a:rPr lang="cs-CZ" dirty="0"/>
              <a:t>d) bezplatného základního a středního vzdělávání státních občanů České republiky nebo jiného členského státu Evropské unie ve školách, které zřizuje stát, kraj, obec nebo svazek obcí,</a:t>
            </a:r>
          </a:p>
          <a:p>
            <a:pPr marL="0" indent="0">
              <a:buNone/>
            </a:pPr>
            <a:r>
              <a:rPr lang="cs-CZ" dirty="0"/>
              <a:t>e) svobodného šíření poznatků, které vyplývají z výsledků soudobého stavu poznání světa a jsou v souladu s obecnými cíli vzdělávání,</a:t>
            </a:r>
          </a:p>
          <a:p>
            <a:pPr marL="0" indent="0">
              <a:buNone/>
            </a:pPr>
            <a:r>
              <a:rPr lang="cs-CZ" dirty="0"/>
              <a:t>f) zdokonalování procesu vzdělávání na základě výsledků </a:t>
            </a:r>
            <a:r>
              <a:rPr lang="cs-CZ" dirty="0" smtClean="0"/>
              <a:t>dosažených </a:t>
            </a:r>
            <a:r>
              <a:rPr lang="cs-CZ" dirty="0"/>
              <a:t>ve vědě, výzkumu a vývoji a co nejširšího uplatňování účinných moderních pedagogických přístupů a metod,</a:t>
            </a:r>
          </a:p>
          <a:p>
            <a:pPr marL="0" indent="0">
              <a:buNone/>
            </a:pPr>
            <a:r>
              <a:rPr lang="cs-CZ" dirty="0"/>
              <a:t>g) hodnocení výsledků vzdělávání vzhledem k dosahování cílů vzdělávání stanovených tímto zákonem a vzdělávacími programy,</a:t>
            </a:r>
          </a:p>
          <a:p>
            <a:pPr marL="0" indent="0">
              <a:buNone/>
            </a:pPr>
            <a:r>
              <a:rPr lang="cs-CZ" dirty="0"/>
              <a:t>h) možnosti každého vzdělávat se po dobu celého života při vědomí spoluodpovědnosti za své vzdělávání.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5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Školský zákon (2004)- </a:t>
            </a:r>
            <a:r>
              <a:rPr lang="cs-CZ" dirty="0" smtClean="0"/>
              <a:t>cíle </a:t>
            </a:r>
            <a:r>
              <a:rPr lang="cs-CZ" dirty="0"/>
              <a:t>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a) rozvoj osobnosti člověka, který bude vybaven poznávacími a sociálními způsobilostmi, mravními a duchovními hodnotami pro osobní a občanský život, výkon povolání nebo pracovní činnosti, získávání informací a učení se v průběhu celého života,</a:t>
            </a:r>
          </a:p>
          <a:p>
            <a:pPr marL="0" indent="0">
              <a:buNone/>
            </a:pPr>
            <a:r>
              <a:rPr lang="cs-CZ" dirty="0"/>
              <a:t>b) získání všeobecného vzdělání nebo všeobecného a odborného vzdělání,</a:t>
            </a:r>
          </a:p>
          <a:p>
            <a:pPr marL="0" indent="0">
              <a:buNone/>
            </a:pPr>
            <a:r>
              <a:rPr lang="cs-CZ" dirty="0"/>
              <a:t>c) pochopení a uplatňování zásad demokracie a právního státu, základních lidských práv a svobod spolu s odpovědností a smyslem pro sociální </a:t>
            </a:r>
            <a:r>
              <a:rPr lang="cs-CZ" dirty="0" smtClean="0"/>
              <a:t>soudržnost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d) pochopení a uplatňování principu rovnosti žen a mužů ve společnosti,</a:t>
            </a:r>
          </a:p>
          <a:p>
            <a:pPr marL="0" indent="0">
              <a:buNone/>
            </a:pPr>
            <a:r>
              <a:rPr lang="cs-CZ" dirty="0"/>
              <a:t>e) utváření vědomí národní a státní příslušnosti a respektu k etnické, národnostní, kulturní, jazykové a náboženské identitě každého,</a:t>
            </a:r>
          </a:p>
          <a:p>
            <a:pPr marL="0" indent="0">
              <a:buNone/>
            </a:pPr>
            <a:r>
              <a:rPr lang="cs-CZ" dirty="0"/>
              <a:t>f) poznání světových a evropských kulturních hodnot a tradic, pochopení a osvojení zásad a pravidel vycházejících z evropské integrace jako základu pro </a:t>
            </a:r>
            <a:r>
              <a:rPr lang="cs-CZ" dirty="0" smtClean="0"/>
              <a:t>soužití </a:t>
            </a:r>
            <a:r>
              <a:rPr lang="cs-CZ" dirty="0"/>
              <a:t>v národním a mezinárodním měřítku,</a:t>
            </a:r>
          </a:p>
          <a:p>
            <a:pPr marL="0" indent="0">
              <a:buNone/>
            </a:pPr>
            <a:r>
              <a:rPr lang="cs-CZ" dirty="0"/>
              <a:t>g) získání a uplatňování znalostí o životním prostředí a jeho ochraně vycházející ze zásad trvale udržitelného rozvoje a o bezpečnosti a ochraně zdraví.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67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Obecné </a:t>
            </a:r>
            <a:r>
              <a:rPr lang="cs-CZ" sz="4000" dirty="0"/>
              <a:t>cíle vzdělávání a </a:t>
            </a:r>
            <a:r>
              <a:rPr lang="cs-CZ" sz="4000" dirty="0" smtClean="0"/>
              <a:t>výchovy dle Bílé knihy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Rozvoj lidské individuality</a:t>
            </a:r>
          </a:p>
          <a:p>
            <a:pPr lvl="0"/>
            <a:r>
              <a:rPr lang="cs-CZ" dirty="0"/>
              <a:t>Zprostředkování historicky vzniklé kultury společnosti</a:t>
            </a:r>
          </a:p>
          <a:p>
            <a:pPr lvl="0"/>
            <a:r>
              <a:rPr lang="cs-CZ" dirty="0"/>
              <a:t>Výchova k ochraně životního prostředí ve smyslu zajištění udržitelného rozvoje společnosti</a:t>
            </a:r>
          </a:p>
          <a:p>
            <a:pPr lvl="0"/>
            <a:r>
              <a:rPr lang="cs-CZ" dirty="0"/>
              <a:t>Posilování soudržnosti společnosti</a:t>
            </a:r>
          </a:p>
          <a:p>
            <a:pPr lvl="0"/>
            <a:r>
              <a:rPr lang="cs-CZ" dirty="0"/>
              <a:t>Podpora demokracie a občanské společnosti</a:t>
            </a:r>
          </a:p>
          <a:p>
            <a:pPr lvl="0"/>
            <a:r>
              <a:rPr lang="cs-CZ" dirty="0"/>
              <a:t>Výchova k partnerství, spolupráci a solidaritě v evropské i globalizující se společnosti </a:t>
            </a:r>
          </a:p>
          <a:p>
            <a:pPr lvl="0"/>
            <a:r>
              <a:rPr lang="cs-CZ" dirty="0"/>
              <a:t>Zvyšování konkurenceschopnosti ekonomiky a prosperity společnosti</a:t>
            </a:r>
          </a:p>
          <a:p>
            <a:pPr lvl="0"/>
            <a:r>
              <a:rPr lang="cs-CZ" dirty="0"/>
              <a:t>Zvyšování zaměstnatelnosti (Bílá kniha, 2002, str. 14-15)</a:t>
            </a:r>
          </a:p>
        </p:txBody>
      </p:sp>
    </p:spTree>
    <p:extLst>
      <p:ext uri="{BB962C8B-B14F-4D97-AF65-F5344CB8AC3E}">
        <p14:creationId xmlns:p14="http://schemas.microsoft.com/office/powerpoint/2010/main" val="18165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249" y="1825625"/>
            <a:ext cx="10515600" cy="4351338"/>
          </a:xfrm>
        </p:spPr>
        <p:txBody>
          <a:bodyPr/>
          <a:lstStyle/>
          <a:p>
            <a:r>
              <a:rPr lang="cs-CZ" dirty="0" smtClean="0"/>
              <a:t>Student má porozumět předmětu a metodám srovnávací didaktiky výtvarné výchovy, má se naučit vyhledávat a využívat domácí i zahraniční poznatky o vzdělávacích systémech a didaktických pojetích v jiných zemích a kriticky posuzovat vzdělávací obor výtvarné výchovy v našem školském systému na základě znalostí trendů u nás i ve světě.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39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vzdělávání podle RVP ZV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vymezuje </a:t>
            </a:r>
            <a:r>
              <a:rPr lang="cs-CZ" dirty="0"/>
              <a:t>cíle základního vzdělávání pomocí </a:t>
            </a:r>
            <a:r>
              <a:rPr lang="cs-CZ" dirty="0" smtClean="0"/>
              <a:t>tzv. </a:t>
            </a:r>
            <a:r>
              <a:rPr lang="cs-CZ" dirty="0"/>
              <a:t>klíčových kompetencí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 učení</a:t>
            </a:r>
          </a:p>
          <a:p>
            <a:r>
              <a:rPr lang="cs-CZ" dirty="0" smtClean="0"/>
              <a:t>k </a:t>
            </a:r>
            <a:r>
              <a:rPr lang="cs-CZ" dirty="0"/>
              <a:t>řešení </a:t>
            </a:r>
            <a:r>
              <a:rPr lang="cs-CZ" dirty="0" smtClean="0"/>
              <a:t>problémů</a:t>
            </a:r>
          </a:p>
          <a:p>
            <a:r>
              <a:rPr lang="cs-CZ" dirty="0" smtClean="0"/>
              <a:t>komunikativní</a:t>
            </a:r>
          </a:p>
          <a:p>
            <a:r>
              <a:rPr lang="cs-CZ" dirty="0" smtClean="0"/>
              <a:t>sociální </a:t>
            </a:r>
            <a:r>
              <a:rPr lang="cs-CZ" dirty="0"/>
              <a:t>a </a:t>
            </a:r>
            <a:r>
              <a:rPr lang="cs-CZ" dirty="0" smtClean="0"/>
              <a:t>personální</a:t>
            </a:r>
          </a:p>
          <a:p>
            <a:r>
              <a:rPr lang="cs-CZ" dirty="0" smtClean="0"/>
              <a:t>kompetence občanské</a:t>
            </a:r>
          </a:p>
          <a:p>
            <a:r>
              <a:rPr lang="cs-CZ" dirty="0" smtClean="0"/>
              <a:t> </a:t>
            </a:r>
            <a:r>
              <a:rPr lang="cs-CZ" dirty="0"/>
              <a:t>kompetence </a:t>
            </a:r>
            <a:r>
              <a:rPr lang="cs-CZ" dirty="0" smtClean="0"/>
              <a:t>pracovní</a:t>
            </a:r>
          </a:p>
          <a:p>
            <a:pPr marL="0" indent="0">
              <a:buNone/>
            </a:pPr>
            <a:r>
              <a:rPr lang="cs-CZ" dirty="0" smtClean="0"/>
              <a:t>-základem </a:t>
            </a:r>
            <a:r>
              <a:rPr lang="cs-CZ" dirty="0"/>
              <a:t>“všeobecného vzdělání orientovaného zejména na situace blízké životu a na praktické jednání”(RVP, 2010, </a:t>
            </a:r>
            <a:r>
              <a:rPr lang="cs-CZ" dirty="0" err="1"/>
              <a:t>str</a:t>
            </a:r>
            <a:r>
              <a:rPr lang="cs-CZ" dirty="0"/>
              <a:t> 8-9).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866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Výtvarné výchovy podle RVP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rozvoj </a:t>
            </a:r>
            <a:r>
              <a:rPr lang="cs-CZ" dirty="0"/>
              <a:t>klíčových </a:t>
            </a:r>
            <a:r>
              <a:rPr lang="cs-CZ" dirty="0" smtClean="0"/>
              <a:t>kompetencí</a:t>
            </a:r>
          </a:p>
          <a:p>
            <a:r>
              <a:rPr lang="cs-CZ" dirty="0" smtClean="0"/>
              <a:t>pochopení </a:t>
            </a:r>
            <a:r>
              <a:rPr lang="cs-CZ" dirty="0"/>
              <a:t>smyslu umění, coby specifického způsobu poznávání a užívání jeho jazyka jako prostředku </a:t>
            </a:r>
            <a:r>
              <a:rPr lang="cs-CZ" dirty="0" smtClean="0"/>
              <a:t>komunikace</a:t>
            </a:r>
          </a:p>
          <a:p>
            <a:r>
              <a:rPr lang="cs-CZ" dirty="0" smtClean="0"/>
              <a:t>pochopení </a:t>
            </a:r>
            <a:r>
              <a:rPr lang="cs-CZ" dirty="0"/>
              <a:t>smyslu kultury, coby neoddělitelné součásti lidské existence, jehož součástí je  rozvoj dílčích schopností, dovedností a potřeb: vnímání, cítění, prožívání, představivosti, tvořivosti, kultivovaného projevu a potřeby utváření hierarchie hodnot. </a:t>
            </a:r>
            <a:endParaRPr lang="cs-CZ" dirty="0" smtClean="0"/>
          </a:p>
          <a:p>
            <a:r>
              <a:rPr lang="cs-CZ" dirty="0" smtClean="0"/>
              <a:t>spoluvytváření </a:t>
            </a:r>
            <a:r>
              <a:rPr lang="cs-CZ" dirty="0"/>
              <a:t>vstřícné a podnětné atmosféry, pro tvorbu, poznávání, vzájemné pochopení, toleranci k odlišnosti a vnímání širších sociálně-kulturních </a:t>
            </a:r>
            <a:r>
              <a:rPr lang="cs-CZ" dirty="0" smtClean="0"/>
              <a:t>souvislostí</a:t>
            </a:r>
          </a:p>
          <a:p>
            <a:r>
              <a:rPr lang="cs-CZ" dirty="0" smtClean="0"/>
              <a:t>uvědomění </a:t>
            </a:r>
            <a:r>
              <a:rPr lang="cs-CZ" dirty="0"/>
              <a:t>si sebe samého jako svobodného jedince, tvůrčí a aktivní přístup ke světu, pochopení procesu tvorby jako způsobu nalézání a vyjadřování osobních prožitků a postojů</a:t>
            </a:r>
          </a:p>
        </p:txBody>
      </p:sp>
    </p:spTree>
    <p:extLst>
      <p:ext uri="{BB962C8B-B14F-4D97-AF65-F5344CB8AC3E}">
        <p14:creationId xmlns:p14="http://schemas.microsoft.com/office/powerpoint/2010/main" val="200720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výstupy – 1. období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žák :</a:t>
            </a:r>
            <a:endParaRPr lang="cs-CZ" dirty="0"/>
          </a:p>
          <a:p>
            <a:r>
              <a:rPr lang="cs-CZ" dirty="0"/>
              <a:t>VV-3-1-01 rozpoznává a pojmenovává prvky vizuálně obrazného vyjádření (linie, tvary, objemy, barvy, objekty); porovnává je a třídí na základě odlišností vycházejících z jeho zkušeností, vjemů, zážitků a představ </a:t>
            </a:r>
          </a:p>
          <a:p>
            <a:r>
              <a:rPr lang="cs-CZ" dirty="0"/>
              <a:t>VV-3-1-02 v tvorbě projevuje své vlastní životní zkušenosti; uplatňuje při tom v plošném i prostorovém uspořádání linie, tvary, objemy, barvy, objekty a další prvky a jejich kombinace </a:t>
            </a:r>
          </a:p>
          <a:p>
            <a:r>
              <a:rPr lang="cs-CZ" dirty="0"/>
              <a:t>VV-3-1-03 vyjadřuje rozdíly při vnímání události různými smysly a pro jejich vizuálně obrazné vyjádření volí vhodné prostředky </a:t>
            </a:r>
          </a:p>
          <a:p>
            <a:r>
              <a:rPr lang="cs-CZ" dirty="0"/>
              <a:t>VV-3-1-04 interpretuje podle svých schopností různá vizuálně obrazná vyjádření; odlišné interpretace porovnává se svou dosavadní zkušeností </a:t>
            </a:r>
          </a:p>
          <a:p>
            <a:r>
              <a:rPr lang="cs-CZ" dirty="0"/>
              <a:t>VV-3-1-05 na základě vlastní zkušenosti nalézá a do komunikace zapojuje obsah vizuálně obrazných vyjádření, která samostatně vytvořil, vybral či upravil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073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výstupy – 2. období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Žák:</a:t>
            </a:r>
            <a:endParaRPr lang="cs-CZ" dirty="0"/>
          </a:p>
          <a:p>
            <a:r>
              <a:rPr lang="cs-CZ" dirty="0"/>
              <a:t>VV-5-1-01 při vlastních tvůrčích činnostech pojmenovává prvky vizuálně obrazného vyjádření; porovnává je na základě vztahů (</a:t>
            </a:r>
            <a:r>
              <a:rPr lang="cs-CZ" dirty="0" err="1"/>
              <a:t>světlostní</a:t>
            </a:r>
            <a:r>
              <a:rPr lang="cs-CZ" dirty="0"/>
              <a:t> poměry, barevné kontrasty, proporční vztahy a jiné) </a:t>
            </a:r>
          </a:p>
          <a:p>
            <a:r>
              <a:rPr lang="cs-CZ" dirty="0"/>
              <a:t>VV-5-1-02 užívá a kombinuje prvky vizuálně obrazného vyjádření ve vztahu k celku: v plošném vyjádření linie a barevné plochy; v objemovém vyjádření modelování a skulpturální postup; v prostorovém vyjádření uspořádání prvků ve vztahu k vlastnímu tělu i jako nezávislý model </a:t>
            </a:r>
          </a:p>
          <a:p>
            <a:r>
              <a:rPr lang="cs-CZ" dirty="0"/>
              <a:t>VV-5-1-03 při tvorbě vizuálně obrazných vyjádření se vědomě zaměřuje na projevení vlastních životních zkušeností i na tvorbu vyjádření, která mají komunikační účinky pro jeho nejbližší sociální vztahy </a:t>
            </a:r>
          </a:p>
          <a:p>
            <a:r>
              <a:rPr lang="cs-CZ" dirty="0"/>
              <a:t>VV-5-1-04 nalézá vhodné prostředky pro vizuálně obrazná vyjádření vzniklá na základě vztahu zrakového vnímání k vnímání dalšími smysly; uplatňuje je v plošné, objemové i prostorové tvorbě </a:t>
            </a:r>
          </a:p>
          <a:p>
            <a:r>
              <a:rPr lang="cs-CZ" dirty="0"/>
              <a:t>VV-5-1-05 osobitost svého vnímání uplatňuje v přístupu k realitě, k tvorbě a interpretaci vizuálně obrazného vyjádření; pro vyjádření nových i neobvyklých pocitů a prožitků svobodně volí a kombinuje prostředky (včetně prostředků a postupů současného výtvarného umění) </a:t>
            </a:r>
          </a:p>
          <a:p>
            <a:r>
              <a:rPr lang="cs-CZ" dirty="0"/>
              <a:t>VV-5-1-06 porovnává různé interpretace vizuálně obrazného vyjádření a přistupuje k nim jako ke zdroji inspirace </a:t>
            </a:r>
          </a:p>
          <a:p>
            <a:r>
              <a:rPr lang="cs-CZ" dirty="0"/>
              <a:t>VV-5-1-07 nalézá a do komunikace v sociálních vztazích zapojuje obsah vizuálně obrazných vyjádření, která samostatně vytvořil, vybral či upravil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190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1488"/>
            <a:ext cx="10515600" cy="685800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Didaktické uchopení obsahů ve VV </a:t>
            </a:r>
            <a:r>
              <a:rPr lang="cs-CZ" dirty="0" smtClean="0"/>
              <a:t> - </a:t>
            </a:r>
            <a:r>
              <a:rPr lang="cs-CZ" dirty="0" err="1" smtClean="0"/>
              <a:t>kurikulární</a:t>
            </a:r>
            <a:r>
              <a:rPr lang="cs-CZ" dirty="0" smtClean="0"/>
              <a:t> </a:t>
            </a:r>
            <a:r>
              <a:rPr lang="cs-CZ" dirty="0"/>
              <a:t>dokumenty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smtClean="0"/>
              <a:t>RVP </a:t>
            </a:r>
            <a:r>
              <a:rPr lang="cs-CZ" sz="2400" dirty="0"/>
              <a:t>ZV: </a:t>
            </a:r>
          </a:p>
          <a:p>
            <a:r>
              <a:rPr lang="cs-CZ" sz="2400" dirty="0" smtClean="0"/>
              <a:t>rozvíjení </a:t>
            </a:r>
            <a:r>
              <a:rPr lang="cs-CZ" sz="2400" dirty="0"/>
              <a:t>smyslové citlivosti </a:t>
            </a:r>
          </a:p>
          <a:p>
            <a:r>
              <a:rPr lang="cs-CZ" sz="2400" dirty="0" smtClean="0"/>
              <a:t>uplatňování </a:t>
            </a:r>
            <a:r>
              <a:rPr lang="cs-CZ" sz="2400" dirty="0"/>
              <a:t>subjektivity </a:t>
            </a:r>
          </a:p>
          <a:p>
            <a:r>
              <a:rPr lang="cs-CZ" sz="2400" dirty="0" smtClean="0"/>
              <a:t>ověřování </a:t>
            </a:r>
            <a:r>
              <a:rPr lang="cs-CZ" sz="2400" dirty="0"/>
              <a:t>komunikačních účinků 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RVP </a:t>
            </a:r>
            <a:r>
              <a:rPr lang="cs-CZ" sz="2400" dirty="0"/>
              <a:t>GV </a:t>
            </a:r>
          </a:p>
          <a:p>
            <a:r>
              <a:rPr lang="cs-CZ" sz="2400" dirty="0" smtClean="0"/>
              <a:t>obrazové </a:t>
            </a:r>
            <a:r>
              <a:rPr lang="cs-CZ" sz="2400" dirty="0"/>
              <a:t>znakové systémy </a:t>
            </a:r>
          </a:p>
          <a:p>
            <a:r>
              <a:rPr lang="cs-CZ" sz="2400" dirty="0" smtClean="0"/>
              <a:t>znakové </a:t>
            </a:r>
            <a:r>
              <a:rPr lang="cs-CZ" sz="2400" dirty="0"/>
              <a:t>systémy výtvarného umění </a:t>
            </a:r>
          </a:p>
          <a:p>
            <a:endParaRPr lang="cs-CZ" sz="2400" dirty="0"/>
          </a:p>
          <a:p>
            <a:r>
              <a:rPr lang="cs-CZ" sz="2400" dirty="0"/>
              <a:t>„tvorba, recepce, interpretace, reflexe“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51101" y="2626169"/>
            <a:ext cx="3637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„tvorba</a:t>
            </a:r>
            <a:r>
              <a:rPr lang="cs-CZ" dirty="0"/>
              <a:t>, vnímání, interpretace“ </a:t>
            </a:r>
          </a:p>
          <a:p>
            <a:r>
              <a:rPr lang="cs-CZ" dirty="0"/>
              <a:t>„komunikace“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41169" y="4124740"/>
            <a:ext cx="5850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-</a:t>
            </a:r>
            <a:r>
              <a:rPr lang="cs-CZ" sz="1600" dirty="0"/>
              <a:t>vizuálně obrazné znakové systémy z hlediska poznání </a:t>
            </a:r>
          </a:p>
          <a:p>
            <a:r>
              <a:rPr lang="cs-CZ" sz="1600" dirty="0"/>
              <a:t>a komunikace </a:t>
            </a:r>
          </a:p>
          <a:p>
            <a:r>
              <a:rPr lang="cs-CZ" sz="1600" dirty="0"/>
              <a:t>-interakce s vizuálně obrazným vyjádřením v roli autora, příjemce, interpreta </a:t>
            </a:r>
          </a:p>
          <a:p>
            <a:r>
              <a:rPr lang="cs-CZ" sz="1600" dirty="0"/>
              <a:t>-uplatnění vizuálně obrazného vyjádření v úrovni smyslové, subjektivní a komunikační Současné RVP – komunikace, práce se znaky a významy – společně sdílené obsahy Původně mimovolné vnímání se žák učí vědomě analyzovat a zapojovat do další tvorby nebo interpretace obrazových znakových vyjádření </a:t>
            </a:r>
          </a:p>
        </p:txBody>
      </p:sp>
    </p:spTree>
    <p:extLst>
      <p:ext uri="{BB962C8B-B14F-4D97-AF65-F5344CB8AC3E}">
        <p14:creationId xmlns:p14="http://schemas.microsoft.com/office/powerpoint/2010/main" val="9081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9650" y="620713"/>
            <a:ext cx="793115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Učivo </a:t>
            </a:r>
            <a:r>
              <a:rPr lang="cs-CZ" b="1" dirty="0" err="1" smtClean="0"/>
              <a:t>Vv</a:t>
            </a:r>
            <a:r>
              <a:rPr lang="cs-CZ" b="1" dirty="0" smtClean="0"/>
              <a:t> a očekávané výstupy</a:t>
            </a:r>
            <a:br>
              <a:rPr lang="cs-CZ" b="1" dirty="0" smtClean="0"/>
            </a:br>
            <a:r>
              <a:rPr lang="cs-CZ" b="1" dirty="0" smtClean="0"/>
              <a:t>v RVP ZV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8213" y="1989138"/>
            <a:ext cx="7931150" cy="4525962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Kompetence žáků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Očekávané výstupy – 1. období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Očekávané výstupy – 2. období</a:t>
            </a:r>
          </a:p>
          <a:p>
            <a:pPr>
              <a:defRPr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Učivo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ROZVÍJENÍ SMYSLOVÉ CITLIVOSTI</a:t>
            </a:r>
          </a:p>
          <a:p>
            <a:pPr marL="0" indent="0">
              <a:buNone/>
              <a:defRPr/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UPLATŇOVÁNÍ SUBJEKTIVITY</a:t>
            </a:r>
          </a:p>
          <a:p>
            <a:pPr marL="0" indent="0">
              <a:buNone/>
              <a:defRPr/>
            </a:pP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OVĚŘOVÁNÍ KOMUNIKAČNÍCH ÚČINKŮ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6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ROZVÍJENÍ SMYSLOVÉ CITLIVOSTI</a:t>
            </a:r>
            <a:b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prvky </a:t>
            </a:r>
            <a:r>
              <a:rPr lang="cs-CZ" sz="2400" b="1" dirty="0"/>
              <a:t>vizuálně obrazného vyjádření </a:t>
            </a:r>
            <a:r>
              <a:rPr lang="cs-CZ" sz="2400" dirty="0"/>
              <a:t>– linie, tvary, objemy, </a:t>
            </a:r>
            <a:r>
              <a:rPr lang="cs-CZ" sz="2400" dirty="0" err="1"/>
              <a:t>světlostní</a:t>
            </a:r>
            <a:r>
              <a:rPr lang="cs-CZ" sz="2400" dirty="0"/>
              <a:t> a barevné kvality, textury – jejich jednoduché vztahy (podobnost, kontrast, rytmus), jejich kombinace a proměny v ploše, objemu a prostoru </a:t>
            </a:r>
          </a:p>
          <a:p>
            <a:pPr marL="0" indent="0">
              <a:buNone/>
            </a:pPr>
            <a:r>
              <a:rPr lang="cs-CZ" sz="2400" b="1" dirty="0" smtClean="0"/>
              <a:t>uspořádání </a:t>
            </a:r>
            <a:r>
              <a:rPr lang="cs-CZ" sz="2400" b="1" dirty="0"/>
              <a:t>objektů do celků </a:t>
            </a:r>
            <a:r>
              <a:rPr lang="cs-CZ" sz="2400" dirty="0"/>
              <a:t>– uspořádání na základě jejich výraznosti, velikosti a vzájemného postavení ve statickém a dynamickém vyjádření </a:t>
            </a:r>
          </a:p>
          <a:p>
            <a:pPr marL="0" indent="0">
              <a:buNone/>
            </a:pPr>
            <a:r>
              <a:rPr lang="cs-CZ" sz="2400" b="1" dirty="0" smtClean="0"/>
              <a:t>reflexe </a:t>
            </a:r>
            <a:r>
              <a:rPr lang="cs-CZ" sz="2400" b="1" dirty="0"/>
              <a:t>a vztahy zrakového vnímání ke vnímání ostatními smysly </a:t>
            </a:r>
            <a:r>
              <a:rPr lang="cs-CZ" sz="2400" dirty="0"/>
              <a:t>-– vizuálně obrazná vyjádření podnětů hmatových, sluchových, pohybových, čichových, chuťových a vyjádření vizuálních podnětů prostředky vnímatelnými ostatními smysly </a:t>
            </a:r>
          </a:p>
          <a:p>
            <a:pPr marL="0" indent="0">
              <a:buNone/>
            </a:pPr>
            <a:r>
              <a:rPr lang="cs-CZ" sz="2400" b="1" dirty="0" smtClean="0"/>
              <a:t>smyslové </a:t>
            </a:r>
            <a:r>
              <a:rPr lang="cs-CZ" sz="2400" b="1" dirty="0"/>
              <a:t>účinky vizuálně obrazných vyjádření </a:t>
            </a:r>
            <a:r>
              <a:rPr lang="cs-CZ" sz="2400" dirty="0"/>
              <a:t>– umělecká výtvarná tvorba, fotografie, film, tiskoviny, televize, elektronická média, reklama </a:t>
            </a:r>
          </a:p>
        </p:txBody>
      </p:sp>
    </p:spTree>
    <p:extLst>
      <p:ext uri="{BB962C8B-B14F-4D97-AF65-F5344CB8AC3E}">
        <p14:creationId xmlns:p14="http://schemas.microsoft.com/office/powerpoint/2010/main" val="970702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UPLATŇOVÁNÍ SUBJEKTIVITY</a:t>
            </a:r>
            <a:b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prostředky </a:t>
            </a:r>
            <a:r>
              <a:rPr lang="cs-CZ" sz="2400" b="1" dirty="0"/>
              <a:t>pro vyjádření emocí, pocitů, nálad, fantazie, představ a osobních zkušeností </a:t>
            </a:r>
            <a:r>
              <a:rPr lang="cs-CZ" sz="2400" dirty="0"/>
              <a:t>– manipulace s objekty, pohyb těla a jeho umístění v prostoru, akční tvar malby a kresby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typy </a:t>
            </a:r>
            <a:r>
              <a:rPr lang="cs-CZ" sz="2400" b="1" dirty="0"/>
              <a:t>vizuálně obrazných vyjádření </a:t>
            </a:r>
            <a:r>
              <a:rPr lang="cs-CZ" sz="2400" dirty="0"/>
              <a:t>– jejich rozlišení, výběr a uplatnění – hračky, objekty, ilustrace textů, volná malba, skulptura, plastika, animovaný film, komiks, fotografie, elektronický obraz, reklama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přístupy </a:t>
            </a:r>
            <a:r>
              <a:rPr lang="cs-CZ" sz="2400" b="1" dirty="0"/>
              <a:t>k vizuálně obrazným vyjádřením </a:t>
            </a:r>
            <a:r>
              <a:rPr lang="cs-CZ" sz="2400" dirty="0"/>
              <a:t>– hledisko jejich vnímání (vizuální, haptické, statické, dynamické), hledisko jejich motivace (fantazijní, založené na smyslovém vnímání)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881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OVĚŘOVÁNÍ KOMUNIKAČNÍCH ÚČINKŮ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osobní </a:t>
            </a:r>
            <a:r>
              <a:rPr lang="cs-CZ" sz="2400" b="1" dirty="0"/>
              <a:t>postoj v komunikaci – </a:t>
            </a:r>
            <a:r>
              <a:rPr lang="cs-CZ" sz="2400" dirty="0"/>
              <a:t>jeho utváření a zdůvodňování; odlišné interpretace vizuálně obrazných vyjádření (samostatně vytvořených a přejatých) v rámci skupin, v nichž se žák pohybuje; jejich porovnávání s vlastní interpretací 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komunikační </a:t>
            </a:r>
            <a:r>
              <a:rPr lang="cs-CZ" sz="2400" b="1" dirty="0"/>
              <a:t>obsah vizuálně obrazných vyjádření </a:t>
            </a:r>
            <a:r>
              <a:rPr lang="cs-CZ" sz="2400" dirty="0"/>
              <a:t>– v komunikaci se spolužáky, rodinnými příslušníky a v rámci skupin, v nichž se žák pohybuje (ve škole i mimo školu); vysvětlování výsledků tvorby podle svých schopností a zaměření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b="1" dirty="0" smtClean="0"/>
              <a:t>proměny </a:t>
            </a:r>
            <a:r>
              <a:rPr lang="cs-CZ" sz="2400" b="1" dirty="0"/>
              <a:t>komunikačního obsahu </a:t>
            </a:r>
            <a:r>
              <a:rPr lang="cs-CZ" sz="2400" dirty="0"/>
              <a:t>– záměry tvorby a proměny obsahu vlastních vizuálně obrazných vyjádření i děl výtvarného umění </a:t>
            </a:r>
          </a:p>
        </p:txBody>
      </p:sp>
    </p:spTree>
    <p:extLst>
      <p:ext uri="{BB962C8B-B14F-4D97-AF65-F5344CB8AC3E}">
        <p14:creationId xmlns:p14="http://schemas.microsoft.com/office/powerpoint/2010/main" val="1905586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VV a její přínos</a:t>
            </a:r>
            <a:r>
              <a:rPr lang="cs-CZ" dirty="0"/>
              <a:t> systému všeobecného </a:t>
            </a:r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Odhalení významu, smyslu a cíle procesu umělecké tvorby na osobní a sociální úrovni</a:t>
            </a:r>
          </a:p>
          <a:p>
            <a:pPr marL="0" indent="0">
              <a:buNone/>
            </a:pPr>
            <a:r>
              <a:rPr lang="cs-CZ" sz="2400" dirty="0" smtClean="0"/>
              <a:t>Uvědomělé rozvíjení smyslové citlivosti</a:t>
            </a:r>
          </a:p>
          <a:p>
            <a:pPr marL="0" indent="0">
              <a:buNone/>
            </a:pPr>
            <a:r>
              <a:rPr lang="cs-CZ" sz="2400" dirty="0" smtClean="0"/>
              <a:t>Odhalování možností rozvoje vlastních poznávacích a vyjadřovacích schopností v interpretaci a tvorbě</a:t>
            </a:r>
          </a:p>
          <a:p>
            <a:pPr marL="0" indent="0">
              <a:buNone/>
            </a:pPr>
            <a:r>
              <a:rPr lang="cs-CZ" sz="2400" dirty="0" smtClean="0"/>
              <a:t>Odkrytí principů, na nichž je založeno vnímání a </a:t>
            </a:r>
            <a:r>
              <a:rPr lang="cs-CZ" sz="2400" dirty="0" err="1" smtClean="0"/>
              <a:t>zobsažnění</a:t>
            </a:r>
            <a:r>
              <a:rPr lang="cs-CZ" sz="2400" dirty="0" smtClean="0"/>
              <a:t> uměleckých i neuměleckých VOV</a:t>
            </a:r>
          </a:p>
          <a:p>
            <a:pPr marL="0" indent="0">
              <a:buNone/>
            </a:pPr>
            <a:r>
              <a:rPr lang="cs-CZ" sz="2400" dirty="0" smtClean="0"/>
              <a:t>Umožnění aktivní účasti při tvorbě VOV a při jejich uplatnění v komunikaci s užitím soudobých technologií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97088" y="5902038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Dle J. </a:t>
            </a:r>
            <a:r>
              <a:rPr lang="cs-CZ" dirty="0" err="1" smtClean="0"/>
              <a:t>Vančáta</a:t>
            </a:r>
            <a:r>
              <a:rPr lang="cs-CZ" dirty="0" smtClean="0"/>
              <a:t> in Poznávací a komunikační obsah </a:t>
            </a:r>
            <a:r>
              <a:rPr lang="cs-CZ" dirty="0" err="1" smtClean="0"/>
              <a:t>vv</a:t>
            </a:r>
            <a:r>
              <a:rPr lang="cs-CZ" dirty="0" smtClean="0"/>
              <a:t> v </a:t>
            </a:r>
            <a:r>
              <a:rPr lang="cs-CZ" dirty="0" err="1" smtClean="0"/>
              <a:t>kurikularních</a:t>
            </a:r>
            <a:r>
              <a:rPr lang="cs-CZ" dirty="0" smtClean="0"/>
              <a:t> dokumentech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3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3" r="30859"/>
          <a:stretch/>
        </p:blipFill>
        <p:spPr>
          <a:xfrm>
            <a:off x="838200" y="613274"/>
            <a:ext cx="3587029" cy="52873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76126" y="4777481"/>
            <a:ext cx="530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SLAVÍK, J., NEDĚLKA, M., VALENTA, J., HNÍK, O., BRÜCKNEROVÁ, K., DYTRTOVÁ, K.: Didaktiky expresivních oborů: tvorba a její reflexe ve výchově a vzdělávání.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373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Finské národní kurikulum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Finnish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: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curriculum </a:t>
            </a:r>
            <a:r>
              <a:rPr lang="cs-CZ" dirty="0" err="1"/>
              <a:t>for</a:t>
            </a:r>
            <a:r>
              <a:rPr lang="cs-CZ" dirty="0"/>
              <a:t> basic </a:t>
            </a:r>
            <a:r>
              <a:rPr lang="cs-CZ" dirty="0" err="1"/>
              <a:t>education</a:t>
            </a:r>
            <a:r>
              <a:rPr lang="cs-CZ" dirty="0"/>
              <a:t>. </a:t>
            </a:r>
            <a:r>
              <a:rPr lang="cs-CZ" dirty="0" err="1"/>
              <a:t>Helsinki</a:t>
            </a:r>
            <a:r>
              <a:rPr lang="cs-CZ" dirty="0"/>
              <a:t>: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/>
              <a:t> </a:t>
            </a:r>
            <a:r>
              <a:rPr lang="cs-CZ" dirty="0" err="1"/>
              <a:t>Oy</a:t>
            </a:r>
            <a:r>
              <a:rPr lang="cs-CZ" dirty="0"/>
              <a:t>, 2016. ISBN 978-952-13-6259-0 (Digital </a:t>
            </a:r>
            <a:r>
              <a:rPr lang="cs-CZ" dirty="0" err="1"/>
              <a:t>publication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Klíčové pojmy: finské národní kurikulum, transverzální kompetence, školní kultura, skryté kurikulum, koncepce učení, motivace a radost z učení, znalosti a dovednosti potřebné k životu, cíle, obsahy, hodnotící kritéria, podpora učení, hodnocení, vzdělávací prostředí a metody práce, předměty.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123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Finské národní kurikulum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-aktivně </a:t>
            </a:r>
            <a:r>
              <a:rPr lang="cs-CZ" dirty="0"/>
              <a:t>a otevřeně pěstována </a:t>
            </a:r>
            <a:r>
              <a:rPr lang="cs-CZ" b="1" dirty="0"/>
              <a:t>školní kultura</a:t>
            </a:r>
            <a:r>
              <a:rPr lang="cs-CZ" dirty="0"/>
              <a:t>, </a:t>
            </a:r>
            <a:r>
              <a:rPr lang="cs-CZ" dirty="0" smtClean="0"/>
              <a:t>postavena </a:t>
            </a:r>
            <a:r>
              <a:rPr lang="cs-CZ" dirty="0"/>
              <a:t>na </a:t>
            </a:r>
            <a:r>
              <a:rPr lang="cs-CZ" dirty="0" smtClean="0"/>
              <a:t>principech: </a:t>
            </a:r>
          </a:p>
          <a:p>
            <a:r>
              <a:rPr lang="cs-CZ" dirty="0" smtClean="0"/>
              <a:t>učící </a:t>
            </a:r>
            <a:r>
              <a:rPr lang="cs-CZ" dirty="0"/>
              <a:t>se komunity, </a:t>
            </a:r>
            <a:endParaRPr lang="cs-CZ" dirty="0" smtClean="0"/>
          </a:p>
          <a:p>
            <a:r>
              <a:rPr lang="cs-CZ" dirty="0" smtClean="0"/>
              <a:t>spravedlnosti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rovnosti</a:t>
            </a:r>
            <a:r>
              <a:rPr lang="cs-CZ" dirty="0"/>
              <a:t>, participace, </a:t>
            </a:r>
            <a:endParaRPr lang="cs-CZ" dirty="0" smtClean="0"/>
          </a:p>
          <a:p>
            <a:r>
              <a:rPr lang="cs-CZ" dirty="0" smtClean="0"/>
              <a:t>demokratického </a:t>
            </a:r>
            <a:r>
              <a:rPr lang="cs-CZ" dirty="0"/>
              <a:t>jednání, </a:t>
            </a:r>
            <a:endParaRPr lang="cs-CZ" dirty="0" smtClean="0"/>
          </a:p>
          <a:p>
            <a:r>
              <a:rPr lang="cs-CZ" dirty="0" smtClean="0"/>
              <a:t>kulturní </a:t>
            </a:r>
            <a:r>
              <a:rPr lang="cs-CZ" dirty="0"/>
              <a:t>diversity, </a:t>
            </a:r>
            <a:endParaRPr lang="cs-CZ" dirty="0" smtClean="0"/>
          </a:p>
          <a:p>
            <a:r>
              <a:rPr lang="cs-CZ" dirty="0" smtClean="0"/>
              <a:t>jazykového </a:t>
            </a:r>
            <a:r>
              <a:rPr lang="cs-CZ" dirty="0"/>
              <a:t>povědomí, </a:t>
            </a:r>
            <a:endParaRPr lang="cs-CZ" dirty="0" smtClean="0"/>
          </a:p>
          <a:p>
            <a:r>
              <a:rPr lang="cs-CZ" dirty="0" smtClean="0"/>
              <a:t>interaktivity </a:t>
            </a:r>
            <a:r>
              <a:rPr lang="cs-CZ" dirty="0"/>
              <a:t>a všestrannosti, </a:t>
            </a:r>
            <a:endParaRPr lang="cs-CZ" dirty="0" smtClean="0"/>
          </a:p>
          <a:p>
            <a:r>
              <a:rPr lang="cs-CZ" dirty="0" smtClean="0"/>
              <a:t>odpovědnosti </a:t>
            </a:r>
            <a:r>
              <a:rPr lang="cs-CZ" dirty="0"/>
              <a:t>vůči životnímu prostředí, </a:t>
            </a:r>
            <a:endParaRPr lang="cs-CZ" dirty="0" smtClean="0"/>
          </a:p>
          <a:p>
            <a:r>
              <a:rPr lang="cs-CZ" dirty="0" smtClean="0"/>
              <a:t>orientace </a:t>
            </a:r>
            <a:r>
              <a:rPr lang="cs-CZ" dirty="0"/>
              <a:t>na udržitelnou budoucnost, </a:t>
            </a:r>
            <a:endParaRPr lang="cs-CZ" dirty="0" smtClean="0"/>
          </a:p>
          <a:p>
            <a:r>
              <a:rPr lang="cs-CZ" dirty="0" smtClean="0"/>
              <a:t>pohody </a:t>
            </a:r>
            <a:r>
              <a:rPr lang="cs-CZ" dirty="0"/>
              <a:t>a bezpečí.</a:t>
            </a:r>
          </a:p>
        </p:txBody>
      </p:sp>
    </p:spTree>
    <p:extLst>
      <p:ext uri="{BB962C8B-B14F-4D97-AF65-F5344CB8AC3E}">
        <p14:creationId xmlns:p14="http://schemas.microsoft.com/office/powerpoint/2010/main" val="1819673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Finské národní kurikulum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-obsahuje tzv</a:t>
            </a:r>
            <a:r>
              <a:rPr lang="cs-CZ" dirty="0"/>
              <a:t>. „skryté kurikulum“ (</a:t>
            </a:r>
            <a:r>
              <a:rPr lang="cs-CZ" dirty="0" err="1"/>
              <a:t>underlying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), které je postaveno na kultivaci těchto 4 hodnotových rámců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Jedinečnost </a:t>
            </a:r>
            <a:r>
              <a:rPr lang="cs-CZ" dirty="0"/>
              <a:t>každého žáka a právo na dobré vzděláníꓼ </a:t>
            </a:r>
            <a:endParaRPr lang="cs-CZ" dirty="0" smtClean="0"/>
          </a:p>
          <a:p>
            <a:r>
              <a:rPr lang="cs-CZ" dirty="0" smtClean="0"/>
              <a:t>Humanita</a:t>
            </a:r>
            <a:r>
              <a:rPr lang="cs-CZ" dirty="0"/>
              <a:t>, základní znalosti a schopnosti, rovnost a demokracieꓼ </a:t>
            </a:r>
            <a:endParaRPr lang="cs-CZ" dirty="0" smtClean="0"/>
          </a:p>
          <a:p>
            <a:r>
              <a:rPr lang="cs-CZ" dirty="0" smtClean="0"/>
              <a:t>Kulturní </a:t>
            </a:r>
            <a:r>
              <a:rPr lang="cs-CZ" dirty="0"/>
              <a:t>diversita jako bohatstvíꓼ </a:t>
            </a:r>
            <a:endParaRPr lang="cs-CZ" dirty="0" smtClean="0"/>
          </a:p>
          <a:p>
            <a:r>
              <a:rPr lang="cs-CZ" dirty="0" smtClean="0"/>
              <a:t>Nutnost </a:t>
            </a:r>
            <a:r>
              <a:rPr lang="cs-CZ" dirty="0"/>
              <a:t>udržitelného způsobu života.</a:t>
            </a:r>
          </a:p>
        </p:txBody>
      </p:sp>
    </p:spTree>
    <p:extLst>
      <p:ext uri="{BB962C8B-B14F-4D97-AF65-F5344CB8AC3E}">
        <p14:creationId xmlns:p14="http://schemas.microsoft.com/office/powerpoint/2010/main" val="3239749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Finské národní kurikulum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-specificky </a:t>
            </a:r>
            <a:r>
              <a:rPr lang="cs-CZ" dirty="0"/>
              <a:t>propracovaný systém hodnocení.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-hodnotí </a:t>
            </a:r>
            <a:r>
              <a:rPr lang="cs-CZ" dirty="0"/>
              <a:t>se jak obecněji formulované tzv. transverzální kompetence </a:t>
            </a:r>
            <a:r>
              <a:rPr lang="cs-CZ" dirty="0" smtClean="0"/>
              <a:t>tak </a:t>
            </a:r>
            <a:r>
              <a:rPr lang="cs-CZ" dirty="0"/>
              <a:t>konkrétní znalosti a dovednosti dané cíli jednotlivých vzdělávacích oborů.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-hodnocení </a:t>
            </a:r>
            <a:r>
              <a:rPr lang="cs-CZ" dirty="0"/>
              <a:t>je navázáno na tzv. tranzitní stanoviště ve vzdělávací </a:t>
            </a:r>
            <a:r>
              <a:rPr lang="cs-CZ" dirty="0" smtClean="0"/>
              <a:t>cestě </a:t>
            </a:r>
          </a:p>
          <a:p>
            <a:pPr marL="0" indent="0">
              <a:buNone/>
            </a:pPr>
            <a:r>
              <a:rPr lang="cs-CZ" dirty="0" smtClean="0"/>
              <a:t>-tyto </a:t>
            </a:r>
            <a:r>
              <a:rPr lang="cs-CZ" dirty="0"/>
              <a:t>stanoviště (mezi 2. a 3.třídou, mezi 6. a 7. třídou a výstupní 9.řída na ZŠ) jsou definovány očekávanými výstupy – cíli, hodnotícím kritérii a konkrétní úrovní transverzálních </a:t>
            </a:r>
            <a:r>
              <a:rPr lang="cs-CZ" dirty="0" smtClean="0"/>
              <a:t>kompetencí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41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Finské národní </a:t>
            </a:r>
            <a:r>
              <a:rPr lang="cs-CZ" dirty="0" smtClean="0"/>
              <a:t>kurikulum -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1.fáze - hodnocení </a:t>
            </a:r>
            <a:r>
              <a:rPr lang="cs-CZ" dirty="0"/>
              <a:t>formováno vedením učitele (učitel jako </a:t>
            </a:r>
            <a:r>
              <a:rPr lang="cs-CZ" dirty="0" smtClean="0"/>
              <a:t>průvodce) Hlavním </a:t>
            </a:r>
            <a:r>
              <a:rPr lang="cs-CZ" dirty="0"/>
              <a:t>cílem tohoto období přijmout roli učícího se žáka (</a:t>
            </a:r>
            <a:r>
              <a:rPr lang="cs-CZ" b="1" dirty="0" err="1"/>
              <a:t>becoming</a:t>
            </a:r>
            <a:r>
              <a:rPr lang="cs-CZ" b="1" dirty="0"/>
              <a:t> a pupil</a:t>
            </a:r>
            <a:r>
              <a:rPr lang="cs-CZ" dirty="0"/>
              <a:t>) </a:t>
            </a:r>
            <a:endParaRPr lang="cs-CZ" dirty="0" smtClean="0"/>
          </a:p>
          <a:p>
            <a:r>
              <a:rPr lang="cs-CZ" dirty="0" smtClean="0"/>
              <a:t>2. fáze-rozvoj jeho role učícího s žáka(</a:t>
            </a:r>
            <a:r>
              <a:rPr lang="cs-CZ" b="1" dirty="0" err="1" smtClean="0"/>
              <a:t>developing</a:t>
            </a:r>
            <a:r>
              <a:rPr lang="cs-CZ" b="1" dirty="0" smtClean="0"/>
              <a:t> </a:t>
            </a:r>
            <a:r>
              <a:rPr lang="cs-CZ" b="1" dirty="0"/>
              <a:t>as a </a:t>
            </a:r>
            <a:r>
              <a:rPr lang="cs-CZ" b="1" dirty="0" err="1"/>
              <a:t>learner</a:t>
            </a:r>
            <a:r>
              <a:rPr lang="cs-CZ" dirty="0"/>
              <a:t>) </a:t>
            </a:r>
            <a:r>
              <a:rPr lang="cs-CZ" dirty="0" smtClean="0"/>
              <a:t>a podpora jeho </a:t>
            </a:r>
            <a:r>
              <a:rPr lang="cs-CZ" dirty="0"/>
              <a:t>vlastní </a:t>
            </a:r>
            <a:r>
              <a:rPr lang="cs-CZ" dirty="0" smtClean="0"/>
              <a:t>schopnosti </a:t>
            </a:r>
            <a:r>
              <a:rPr lang="cs-CZ" dirty="0"/>
              <a:t>sebehodnocení. </a:t>
            </a:r>
            <a:endParaRPr lang="cs-CZ" dirty="0" smtClean="0"/>
          </a:p>
          <a:p>
            <a:r>
              <a:rPr lang="cs-CZ" dirty="0" smtClean="0"/>
              <a:t>3. fáze-definována </a:t>
            </a:r>
            <a:r>
              <a:rPr lang="cs-CZ" dirty="0"/>
              <a:t>očekávanými výstupy na konci 9. ročníku a definuje žáka jako dospívajícího člena komunity (</a:t>
            </a:r>
            <a:r>
              <a:rPr lang="cs-CZ" b="1" dirty="0" err="1"/>
              <a:t>growing</a:t>
            </a:r>
            <a:r>
              <a:rPr lang="cs-CZ" b="1" dirty="0"/>
              <a:t> as a </a:t>
            </a:r>
            <a:r>
              <a:rPr lang="cs-CZ" b="1" dirty="0" err="1"/>
              <a:t>member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 </a:t>
            </a:r>
            <a:r>
              <a:rPr lang="cs-CZ" b="1" dirty="0" err="1"/>
              <a:t>community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305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8" y="-73891"/>
            <a:ext cx="7333672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24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048" y="97715"/>
            <a:ext cx="6795325" cy="67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9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693" y="279134"/>
            <a:ext cx="7152313" cy="64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9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Finské národní kurikulum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Cíle oboru </a:t>
            </a:r>
            <a:r>
              <a:rPr lang="cs-CZ" dirty="0" smtClean="0"/>
              <a:t>Vizuální umění (</a:t>
            </a:r>
            <a:r>
              <a:rPr lang="cs-CZ" dirty="0" err="1" smtClean="0"/>
              <a:t>Visual</a:t>
            </a:r>
            <a:r>
              <a:rPr lang="cs-CZ" dirty="0" smtClean="0"/>
              <a:t> Art) jsou </a:t>
            </a:r>
            <a:r>
              <a:rPr lang="cs-CZ" dirty="0"/>
              <a:t>rozděleny do čtyř oblastí: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vizuální </a:t>
            </a:r>
            <a:r>
              <a:rPr lang="cs-CZ" dirty="0"/>
              <a:t>vnímání a myšleníꓼ </a:t>
            </a:r>
            <a:endParaRPr lang="cs-CZ" dirty="0" smtClean="0"/>
          </a:p>
          <a:p>
            <a:r>
              <a:rPr lang="cs-CZ" dirty="0" smtClean="0"/>
              <a:t>vizuální </a:t>
            </a:r>
            <a:r>
              <a:rPr lang="cs-CZ" dirty="0"/>
              <a:t>tvorbaꓼ </a:t>
            </a:r>
            <a:endParaRPr lang="cs-CZ" dirty="0" smtClean="0"/>
          </a:p>
          <a:p>
            <a:r>
              <a:rPr lang="cs-CZ" dirty="0" smtClean="0"/>
              <a:t>interpretace </a:t>
            </a:r>
            <a:r>
              <a:rPr lang="cs-CZ" dirty="0"/>
              <a:t>vizuální kulturyꓼ </a:t>
            </a:r>
            <a:endParaRPr lang="cs-CZ" dirty="0" smtClean="0"/>
          </a:p>
          <a:p>
            <a:r>
              <a:rPr lang="cs-CZ" dirty="0" smtClean="0"/>
              <a:t>estetické</a:t>
            </a:r>
            <a:r>
              <a:rPr lang="cs-CZ" dirty="0"/>
              <a:t>, ekologické a etické hodnoty.</a:t>
            </a:r>
          </a:p>
        </p:txBody>
      </p:sp>
    </p:spTree>
    <p:extLst>
      <p:ext uri="{BB962C8B-B14F-4D97-AF65-F5344CB8AC3E}">
        <p14:creationId xmlns:p14="http://schemas.microsoft.com/office/powerpoint/2010/main" val="2244705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Vizuální </a:t>
            </a:r>
            <a:r>
              <a:rPr lang="cs-CZ" dirty="0"/>
              <a:t>vnímání a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motivovat </a:t>
            </a:r>
            <a:r>
              <a:rPr lang="cs-CZ" dirty="0"/>
              <a:t>žáka k pozorování umění, životního prostředí a dalších forem vizuální kultury s využitím více smyslů a prostřednictvím vytváření obrazů</a:t>
            </a:r>
          </a:p>
          <a:p>
            <a:r>
              <a:rPr lang="cs-CZ" dirty="0" smtClean="0"/>
              <a:t>motivovat </a:t>
            </a:r>
            <a:r>
              <a:rPr lang="cs-CZ" dirty="0"/>
              <a:t>žáka k diskutování svých názorů a myšlenek o pozorovaném</a:t>
            </a:r>
          </a:p>
          <a:p>
            <a:r>
              <a:rPr lang="cs-CZ" dirty="0" smtClean="0"/>
              <a:t>motivovat </a:t>
            </a:r>
            <a:r>
              <a:rPr lang="cs-CZ" dirty="0"/>
              <a:t>žáka k vyjadřování výsledků svého pozorování a myšlenek pomocí různých prostředků vizuální produkce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98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46" r="30660"/>
          <a:stretch/>
        </p:blipFill>
        <p:spPr>
          <a:xfrm>
            <a:off x="3574058" y="365125"/>
            <a:ext cx="4265123" cy="6137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794679" y="5948737"/>
            <a:ext cx="202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roku 2010</a:t>
            </a:r>
          </a:p>
          <a:p>
            <a:r>
              <a:rPr lang="cs-CZ" dirty="0" smtClean="0"/>
              <a:t>Dostupné z www.nuv.cz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967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</a:t>
            </a:r>
            <a:r>
              <a:rPr lang="cs-CZ" dirty="0"/>
              <a:t>Vizuální produkce/tvorba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motivovat </a:t>
            </a:r>
            <a:r>
              <a:rPr lang="cs-CZ" dirty="0"/>
              <a:t>žáka k experimentování s různými materiály, technikami a vyjadřovacími prostředky za účelem rozvíjení dovednosti vizuální produkce/tvorby </a:t>
            </a:r>
          </a:p>
          <a:p>
            <a:r>
              <a:rPr lang="cs-CZ" dirty="0" smtClean="0"/>
              <a:t>motivovat </a:t>
            </a:r>
            <a:r>
              <a:rPr lang="cs-CZ" dirty="0"/>
              <a:t>žáka k soustavné výtvarné práci samostatně i společně s ostatními</a:t>
            </a:r>
          </a:p>
          <a:p>
            <a:r>
              <a:rPr lang="cs-CZ" dirty="0" smtClean="0"/>
              <a:t>motivovat </a:t>
            </a:r>
            <a:r>
              <a:rPr lang="cs-CZ" dirty="0"/>
              <a:t>žáka ke zkoumání účinků vizuálních prostředků, které používají k vytváření vlastních obrazů a také v obrazech ostatních lidí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6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 Interpretace vizuální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vést </a:t>
            </a:r>
            <a:r>
              <a:rPr lang="cs-CZ" dirty="0"/>
              <a:t>žáka k používání pojmů z oblasti teorie vizuálního umění a zkoumání různých typů vizuálního vyjadřování</a:t>
            </a:r>
          </a:p>
          <a:p>
            <a:r>
              <a:rPr lang="cs-CZ" dirty="0" smtClean="0"/>
              <a:t>motivovat </a:t>
            </a:r>
            <a:r>
              <a:rPr lang="cs-CZ" dirty="0"/>
              <a:t>žáka k poznávání různých forem uměleckých vyjádření a vizuální kultury v jeho okolí</a:t>
            </a:r>
          </a:p>
          <a:p>
            <a:r>
              <a:rPr lang="cs-CZ" dirty="0" smtClean="0"/>
              <a:t>motivovat </a:t>
            </a:r>
            <a:r>
              <a:rPr lang="cs-CZ" dirty="0"/>
              <a:t>žáka k vytváření obrazů, založených na žákově zkušenosti, odlišných historických a kulturních kontextech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1690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Estetické</a:t>
            </a:r>
            <a:r>
              <a:rPr lang="cs-CZ" dirty="0"/>
              <a:t>, ekologické a etické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vést žáka k rozpoznávání hodnot vyjádřených ve výtvarném umění, prostředí a dalších formách vizuální kultury</a:t>
            </a:r>
          </a:p>
          <a:p>
            <a:r>
              <a:rPr lang="cs-CZ" dirty="0" smtClean="0"/>
              <a:t>vést </a:t>
            </a:r>
            <a:r>
              <a:rPr lang="cs-CZ" dirty="0"/>
              <a:t>žáka k zohledňování kulturní rozmanitosti a udržitelného rozvoje ve své vizuální tvorbě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900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obsahové oblasti související s cíli 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3 </a:t>
            </a:r>
            <a:r>
              <a:rPr lang="cs-CZ" dirty="0"/>
              <a:t>obsahové oblasti vizuální kultury, které provazuje s </a:t>
            </a:r>
            <a:r>
              <a:rPr lang="cs-CZ" dirty="0" smtClean="0"/>
              <a:t>cíli: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600" b="1" dirty="0" smtClean="0"/>
              <a:t>Vlastní </a:t>
            </a:r>
            <a:r>
              <a:rPr lang="cs-CZ" sz="2600" b="1" dirty="0"/>
              <a:t>vizuální kultura žáků, Další vizuální kultury a </a:t>
            </a:r>
            <a:r>
              <a:rPr lang="cs-CZ" sz="2600" b="1" dirty="0" smtClean="0"/>
              <a:t>Svět </a:t>
            </a:r>
            <a:r>
              <a:rPr lang="cs-CZ" sz="2600" b="1" dirty="0"/>
              <a:t>výtvarného </a:t>
            </a:r>
            <a:r>
              <a:rPr lang="cs-CZ" sz="2600" b="1" dirty="0" smtClean="0"/>
              <a:t>umění</a:t>
            </a:r>
          </a:p>
          <a:p>
            <a:r>
              <a:rPr lang="cs-CZ" dirty="0" smtClean="0"/>
              <a:t>navzájem se doplňují </a:t>
            </a:r>
            <a:r>
              <a:rPr lang="cs-CZ" dirty="0"/>
              <a:t>a propojení mezi nimi je předmětem zkoumání. </a:t>
            </a:r>
            <a:endParaRPr lang="cs-CZ" dirty="0" smtClean="0"/>
          </a:p>
          <a:p>
            <a:r>
              <a:rPr lang="cs-CZ" dirty="0" smtClean="0"/>
              <a:t>Výběr </a:t>
            </a:r>
            <a:r>
              <a:rPr lang="cs-CZ" dirty="0"/>
              <a:t>obsahu vychází z tvorby, výtvorů a fenoménů výtvarného umění a dalších forem vizuální kultury, které jsou pro žáky smysluplné.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vytváří spojení mezi vizuální kulturou, která je žákům vlastní, a těmi, které jsou pro ně nové. </a:t>
            </a:r>
            <a:endParaRPr lang="cs-CZ" dirty="0" smtClean="0"/>
          </a:p>
          <a:p>
            <a:r>
              <a:rPr lang="cs-CZ" dirty="0" smtClean="0"/>
              <a:t>Doporučuje </a:t>
            </a:r>
            <a:r>
              <a:rPr lang="cs-CZ" dirty="0"/>
              <a:t>se, aby se žáci podíleli na  výběru témat výuky, výtvarných technik a prostředků.  Volba obsahu je podmíněna místními možnostmi.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828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Vlastní vizuální kultura </a:t>
            </a:r>
            <a:r>
              <a:rPr lang="cs-CZ" dirty="0" smtClean="0"/>
              <a:t>žáků/</a:t>
            </a:r>
            <a:r>
              <a:rPr lang="cs-CZ" dirty="0" err="1" smtClean="0"/>
              <a:t>Pupil´s</a:t>
            </a:r>
            <a:r>
              <a:rPr lang="cs-CZ" dirty="0" smtClean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 je volen na základě žáky vytvářených obrazů a vizuální kultury, které se žák osobně účastní.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/>
              <a:t>jsou motivování k tomu, aby se obeznámili s vlastní vizuální kulturou. </a:t>
            </a:r>
            <a:endParaRPr lang="cs-CZ" dirty="0" smtClean="0"/>
          </a:p>
          <a:p>
            <a:r>
              <a:rPr lang="cs-CZ" dirty="0" smtClean="0"/>
              <a:t>Vizuální </a:t>
            </a:r>
            <a:r>
              <a:rPr lang="cs-CZ" dirty="0"/>
              <a:t>kultura jednotlivých žáků je použita jako výchozí základ k výtvarné tvorbě. 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/>
              <a:t>ve výuce vzájemně  diskutují významy vlastní vizuální kultury v jejich každodenním životě a okolí.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49957" y="5865087"/>
            <a:ext cx="803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 tematické </a:t>
            </a:r>
            <a:r>
              <a:rPr lang="cs-CZ" dirty="0"/>
              <a:t>oblasti určené pro 1. a 2. třídu. Definice pro ostatní vzdělávací se mírně liší s ohledem na hlubší porozumění souvislostem.</a:t>
            </a:r>
          </a:p>
        </p:txBody>
      </p:sp>
    </p:spTree>
    <p:extLst>
      <p:ext uri="{BB962C8B-B14F-4D97-AF65-F5344CB8AC3E}">
        <p14:creationId xmlns:p14="http://schemas.microsoft.com/office/powerpoint/2010/main" val="3234641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Odlišné vizuální </a:t>
            </a:r>
            <a:r>
              <a:rPr lang="cs-CZ" dirty="0" smtClean="0"/>
              <a:t>kultury/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/>
              <a:t>cultures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environment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 je vybírán z různých prostředí, objektů, mediálních kultur a virtuálních světů.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je vybírán z uměle vytvářených nebo přirozených prostředí a médií. </a:t>
            </a:r>
            <a:endParaRPr lang="cs-CZ" dirty="0" smtClean="0"/>
          </a:p>
          <a:p>
            <a:r>
              <a:rPr lang="cs-CZ" dirty="0" smtClean="0"/>
              <a:t>Okolní </a:t>
            </a:r>
            <a:r>
              <a:rPr lang="cs-CZ" dirty="0"/>
              <a:t>vizuální kultury se používají jako základ pro výtvarnou tvorbu. </a:t>
            </a:r>
            <a:endParaRPr lang="cs-CZ" dirty="0" smtClean="0"/>
          </a:p>
          <a:p>
            <a:r>
              <a:rPr lang="cs-CZ" dirty="0" smtClean="0"/>
              <a:t>Výtvarné </a:t>
            </a:r>
            <a:r>
              <a:rPr lang="cs-CZ" dirty="0"/>
              <a:t>úkoly  se zaměřují na žákovo vnější kulturní okolí a jejich média.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49957" y="5865087"/>
            <a:ext cx="803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 tematické </a:t>
            </a:r>
            <a:r>
              <a:rPr lang="cs-CZ" dirty="0"/>
              <a:t>oblasti určené pro 1. a 2. třídu. Definice pro ostatní vzdělávací se mírně liší s ohledem na hlubší porozumění souvislostem.</a:t>
            </a:r>
          </a:p>
        </p:txBody>
      </p:sp>
    </p:spTree>
    <p:extLst>
      <p:ext uri="{BB962C8B-B14F-4D97-AF65-F5344CB8AC3E}">
        <p14:creationId xmlns:p14="http://schemas.microsoft.com/office/powerpoint/2010/main" val="3229243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Svět</a:t>
            </a:r>
            <a:r>
              <a:rPr lang="en-US" dirty="0"/>
              <a:t> </a:t>
            </a:r>
            <a:r>
              <a:rPr lang="en-US" dirty="0" err="1"/>
              <a:t>výtvarného</a:t>
            </a:r>
            <a:r>
              <a:rPr lang="en-US" dirty="0"/>
              <a:t> </a:t>
            </a:r>
            <a:r>
              <a:rPr lang="en-US" dirty="0" err="1" smtClean="0"/>
              <a:t>umění</a:t>
            </a:r>
            <a:r>
              <a:rPr lang="cs-CZ" dirty="0" smtClean="0"/>
              <a:t>/</a:t>
            </a:r>
            <a:r>
              <a:rPr lang="en-US" dirty="0" smtClean="0"/>
              <a:t>The </a:t>
            </a:r>
            <a:r>
              <a:rPr lang="en-US" dirty="0"/>
              <a:t>worlds of visual </a:t>
            </a:r>
            <a:r>
              <a:rPr lang="en-US" dirty="0" smtClean="0"/>
              <a:t>arts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Obsah je vybírán z výtvarného umění vytvořeného v různých časových obdobích, v různých prostředích a kulturách.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/>
              <a:t>se seznámí se světem výtvarného umění tím, že zkoumají různá díla, témata a jevy. </a:t>
            </a:r>
            <a:endParaRPr lang="cs-CZ" dirty="0" smtClean="0"/>
          </a:p>
          <a:p>
            <a:r>
              <a:rPr lang="cs-CZ" dirty="0" smtClean="0"/>
              <a:t>Umělecké </a:t>
            </a:r>
            <a:r>
              <a:rPr lang="cs-CZ" dirty="0"/>
              <a:t>dílo se používá jako základ pro výtvarnou tvorbu.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výuce je v souvislosti výtvarného umění diskutována kulturní rozmanitost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Všechny obsahové oblasti jsou využívány k naplňování všech výukových cílů.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73225" y="6095994"/>
            <a:ext cx="803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 tematické </a:t>
            </a:r>
            <a:r>
              <a:rPr lang="cs-CZ" dirty="0"/>
              <a:t>oblasti určené pro 1. a 2. třídu. Definice pro ostatní vzdělávací se mírně liší s ohledem na hlubší porozumění souvislostem.</a:t>
            </a:r>
          </a:p>
        </p:txBody>
      </p:sp>
    </p:spTree>
    <p:extLst>
      <p:ext uri="{BB962C8B-B14F-4D97-AF65-F5344CB8AC3E}">
        <p14:creationId xmlns:p14="http://schemas.microsoft.com/office/powerpoint/2010/main" val="1051883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týkající se vzdělávacích podmínek a výukových metod 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poskytnout </a:t>
            </a:r>
            <a:r>
              <a:rPr lang="cs-CZ" dirty="0"/>
              <a:t>podpůrné vzdělávací prostředí a výukové metody, které umožňují využívat různorodé materiály, technologie a vyjadřovací prostředky, jakož i jejich kreativní </a:t>
            </a:r>
            <a:r>
              <a:rPr lang="cs-CZ" dirty="0" smtClean="0"/>
              <a:t>uplatnění </a:t>
            </a:r>
          </a:p>
          <a:p>
            <a:r>
              <a:rPr lang="cs-CZ" dirty="0" smtClean="0"/>
              <a:t>neustále vytvářena </a:t>
            </a:r>
            <a:r>
              <a:rPr lang="cs-CZ" dirty="0"/>
              <a:t>atmosféra, která  podporuje aktivní experimentování a </a:t>
            </a:r>
            <a:r>
              <a:rPr lang="cs-CZ" dirty="0" smtClean="0"/>
              <a:t>procvičování</a:t>
            </a:r>
          </a:p>
          <a:p>
            <a:r>
              <a:rPr lang="cs-CZ" dirty="0" smtClean="0"/>
              <a:t>vést k</a:t>
            </a:r>
            <a:r>
              <a:rPr lang="cs-CZ" dirty="0"/>
              <a:t> rozvoji a používání </a:t>
            </a:r>
            <a:r>
              <a:rPr lang="cs-CZ" dirty="0" err="1"/>
              <a:t>vícesmyslového</a:t>
            </a:r>
            <a:r>
              <a:rPr lang="cs-CZ" dirty="0"/>
              <a:t> vnímání, soustavné práci a problémově nebo výzkumně orientovaného způsobu </a:t>
            </a:r>
            <a:r>
              <a:rPr lang="cs-CZ" dirty="0" smtClean="0"/>
              <a:t>poznávání</a:t>
            </a:r>
          </a:p>
          <a:p>
            <a:r>
              <a:rPr lang="cs-CZ" dirty="0" smtClean="0"/>
              <a:t>ohled </a:t>
            </a:r>
            <a:r>
              <a:rPr lang="cs-CZ" dirty="0"/>
              <a:t>na osobní potřeby vizuální produkce při volbě samostatné nebo skupinové </a:t>
            </a:r>
            <a:r>
              <a:rPr lang="cs-CZ" dirty="0" smtClean="0"/>
              <a:t>práce</a:t>
            </a:r>
          </a:p>
          <a:p>
            <a:r>
              <a:rPr lang="cs-CZ" dirty="0" smtClean="0"/>
              <a:t>vytváření školní kultury, </a:t>
            </a:r>
            <a:r>
              <a:rPr lang="cs-CZ" dirty="0"/>
              <a:t>která podporuje učení a interakci ve školním prostředí i mimo </a:t>
            </a:r>
            <a:r>
              <a:rPr lang="cs-CZ" dirty="0" smtClean="0"/>
              <a:t>školu</a:t>
            </a:r>
          </a:p>
          <a:p>
            <a:r>
              <a:rPr lang="cs-CZ" dirty="0" smtClean="0"/>
              <a:t>v</a:t>
            </a:r>
            <a:r>
              <a:rPr lang="cs-CZ" dirty="0"/>
              <a:t> 1.a2. třídě </a:t>
            </a:r>
            <a:r>
              <a:rPr lang="cs-CZ" dirty="0" smtClean="0"/>
              <a:t>podpora hravých experimentů, </a:t>
            </a:r>
            <a:r>
              <a:rPr lang="cs-CZ" dirty="0"/>
              <a:t>využívání informačních a komunikačních technologií a interdisciplinární tvorba v umění. </a:t>
            </a:r>
            <a:endParaRPr lang="cs-CZ" dirty="0" smtClean="0"/>
          </a:p>
          <a:p>
            <a:r>
              <a:rPr lang="cs-CZ" dirty="0" smtClean="0"/>
              <a:t>vedle </a:t>
            </a:r>
            <a:r>
              <a:rPr lang="cs-CZ" dirty="0"/>
              <a:t>školního zázemí učební prostředí výtvarné výchovy zahrnuje také různá prostředí uměle vytvořená či </a:t>
            </a:r>
            <a:r>
              <a:rPr lang="cs-CZ" dirty="0" smtClean="0"/>
              <a:t>přirozená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57674" y="5986586"/>
            <a:ext cx="492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</a:t>
            </a:r>
            <a:r>
              <a:rPr lang="it-IT" dirty="0" smtClean="0"/>
              <a:t>efinic</a:t>
            </a:r>
            <a:r>
              <a:rPr lang="cs-CZ" dirty="0" smtClean="0"/>
              <a:t>e</a:t>
            </a:r>
            <a:r>
              <a:rPr lang="it-IT" dirty="0" smtClean="0"/>
              <a:t> určen</a:t>
            </a:r>
            <a:r>
              <a:rPr lang="cs-CZ" dirty="0" smtClean="0"/>
              <a:t>á</a:t>
            </a:r>
            <a:r>
              <a:rPr lang="it-IT" dirty="0" smtClean="0"/>
              <a:t> </a:t>
            </a:r>
            <a:r>
              <a:rPr lang="it-IT" dirty="0"/>
              <a:t>pro 1.a2. třídu.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902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Vedení, diferenciace a podpora ve 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zohledění</a:t>
            </a:r>
            <a:r>
              <a:rPr lang="cs-CZ" dirty="0" smtClean="0"/>
              <a:t> </a:t>
            </a:r>
            <a:r>
              <a:rPr lang="cs-CZ" dirty="0"/>
              <a:t>úrovně sociálních, mentálních a motorických dovedností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individuální </a:t>
            </a:r>
            <a:r>
              <a:rPr lang="cs-CZ" dirty="0"/>
              <a:t>a skupinová povaha výuky výtvarné výchovy podporuje konstrukci identit žáků, jejich skupinové zapojení a  pocit duševní </a:t>
            </a:r>
            <a:r>
              <a:rPr lang="cs-CZ" dirty="0" smtClean="0"/>
              <a:t>pohody</a:t>
            </a:r>
          </a:p>
          <a:p>
            <a:r>
              <a:rPr lang="cs-CZ" dirty="0" smtClean="0"/>
              <a:t>při </a:t>
            </a:r>
            <a:r>
              <a:rPr lang="cs-CZ" dirty="0"/>
              <a:t>výuce se zohledňují individuální potřeby žáků.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případě potřeby se pokyny odlišují, například výběrem různých výrazových prostředků, pracovních metod a učebního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ve </a:t>
            </a:r>
            <a:r>
              <a:rPr lang="cs-CZ" dirty="0"/>
              <a:t>výuce mohou žáci čerpat ze svých silných stránek a využívat různých pracovních postupů a alternativních přístupů k výtvarné </a:t>
            </a:r>
            <a:r>
              <a:rPr lang="cs-CZ" dirty="0" smtClean="0"/>
              <a:t>tvorbě</a:t>
            </a:r>
          </a:p>
          <a:p>
            <a:r>
              <a:rPr lang="cs-CZ" dirty="0" smtClean="0"/>
              <a:t>bezpečná </a:t>
            </a:r>
            <a:r>
              <a:rPr lang="cs-CZ" dirty="0"/>
              <a:t>atmosféra, která respektuje rozmanitost a podporuje osobní produkci, je neustále navozována a žáci dostávají individuální vedení a </a:t>
            </a:r>
            <a:r>
              <a:rPr lang="cs-CZ" dirty="0" smtClean="0"/>
              <a:t>podporu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857674" y="5986586"/>
            <a:ext cx="492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</a:t>
            </a:r>
            <a:r>
              <a:rPr lang="it-IT" dirty="0" smtClean="0"/>
              <a:t>efinic</a:t>
            </a:r>
            <a:r>
              <a:rPr lang="cs-CZ" dirty="0" smtClean="0"/>
              <a:t>e</a:t>
            </a:r>
            <a:r>
              <a:rPr lang="it-IT" dirty="0" smtClean="0"/>
              <a:t> určen</a:t>
            </a:r>
            <a:r>
              <a:rPr lang="cs-CZ" dirty="0" smtClean="0"/>
              <a:t>á</a:t>
            </a:r>
            <a:r>
              <a:rPr lang="it-IT" dirty="0" smtClean="0"/>
              <a:t> </a:t>
            </a:r>
            <a:r>
              <a:rPr lang="it-IT" dirty="0"/>
              <a:t>pro 1.a2. třídu.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466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Hodnocení žáků pro 1. a 2. ročník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 </a:t>
            </a:r>
            <a:r>
              <a:rPr lang="cs-CZ" dirty="0"/>
              <a:t>motivující, vede a zohledňuje individuální pokroky </a:t>
            </a:r>
            <a:r>
              <a:rPr lang="cs-CZ" dirty="0" smtClean="0"/>
              <a:t>žáků </a:t>
            </a:r>
          </a:p>
          <a:p>
            <a:r>
              <a:rPr lang="cs-CZ" dirty="0" smtClean="0"/>
              <a:t>podporuje </a:t>
            </a:r>
            <a:r>
              <a:rPr lang="cs-CZ" dirty="0"/>
              <a:t>rozvoj dovedností v oblasti tvorby a interpretace obrazu, znalostí výtvarného umění a dalších forem vizuální kultury, přetrvávajících pracovních postupů a schopností </a:t>
            </a:r>
            <a:r>
              <a:rPr lang="cs-CZ" dirty="0" smtClean="0"/>
              <a:t>sebehodnocení </a:t>
            </a:r>
          </a:p>
          <a:p>
            <a:r>
              <a:rPr lang="cs-CZ" dirty="0" smtClean="0"/>
              <a:t>žáci </a:t>
            </a:r>
            <a:r>
              <a:rPr lang="cs-CZ" dirty="0"/>
              <a:t>dostávají různorodou zpětnou vazbu, která je povzbuzuje k vyjádření vlastních myšlenek a ocenění názorů </a:t>
            </a:r>
            <a:r>
              <a:rPr lang="cs-CZ" dirty="0" smtClean="0"/>
              <a:t>ostatních</a:t>
            </a:r>
          </a:p>
          <a:p>
            <a:r>
              <a:rPr lang="cs-CZ" dirty="0" smtClean="0"/>
              <a:t>žáci </a:t>
            </a:r>
            <a:r>
              <a:rPr lang="cs-CZ" dirty="0"/>
              <a:t>obdrží zpětnou vazbu o všech oblastech učení ve VU, jak je popsáno v cílech.</a:t>
            </a:r>
            <a:br>
              <a:rPr lang="cs-CZ" dirty="0"/>
            </a:br>
            <a:r>
              <a:rPr lang="cs-CZ" dirty="0"/>
              <a:t>Pokud jde o proces učení, klíčové cíle hodnocení a zpětná vazba ve VU zahrnují následující:</a:t>
            </a:r>
            <a:br>
              <a:rPr lang="cs-CZ" dirty="0"/>
            </a:br>
            <a:r>
              <a:rPr lang="cs-CZ" dirty="0"/>
              <a:t>• pokrok při stanovování cílů pro vlastní práci</a:t>
            </a:r>
            <a:br>
              <a:rPr lang="cs-CZ" dirty="0"/>
            </a:br>
            <a:r>
              <a:rPr lang="cs-CZ" dirty="0"/>
              <a:t>• pokrok v experimentování s materiály a užívání různých technik</a:t>
            </a:r>
            <a:br>
              <a:rPr lang="cs-CZ" dirty="0"/>
            </a:br>
            <a:r>
              <a:rPr lang="cs-CZ" dirty="0"/>
              <a:t>• pokrok v používání v různých vizuálních prostředků a diskusi o </a:t>
            </a:r>
            <a:r>
              <a:rPr lang="cs-CZ" dirty="0" smtClean="0"/>
              <a:t>nich</a:t>
            </a:r>
          </a:p>
          <a:p>
            <a:r>
              <a:rPr lang="cs-CZ" dirty="0" smtClean="0"/>
              <a:t>• </a:t>
            </a:r>
            <a:r>
              <a:rPr lang="cs-CZ" dirty="0"/>
              <a:t>pokrok v diskusích o vlastních obrazech a těch, které vytvářejí ostatní.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13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24" r="30205"/>
          <a:stretch/>
        </p:blipFill>
        <p:spPr>
          <a:xfrm>
            <a:off x="2228144" y="1825625"/>
            <a:ext cx="3024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1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ve žáků pro 3.- 6. ročník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Hodnocení </a:t>
            </a:r>
            <a:r>
              <a:rPr lang="cs-CZ" dirty="0" smtClean="0"/>
              <a:t>a </a:t>
            </a:r>
            <a:r>
              <a:rPr lang="cs-CZ" dirty="0"/>
              <a:t>zpětná vazba vycházející z něj jsou povzbudivé a poučné a berou v úvahu individuální pokrok žáků. </a:t>
            </a:r>
            <a:endParaRPr lang="cs-CZ" dirty="0" smtClean="0"/>
          </a:p>
          <a:p>
            <a:r>
              <a:rPr lang="cs-CZ" dirty="0" smtClean="0"/>
              <a:t>Hodnocení </a:t>
            </a:r>
            <a:r>
              <a:rPr lang="cs-CZ" dirty="0"/>
              <a:t>podporuje rozvoj dovedností v oblasti tvorby a interpretace obrazů, znalostí výtvarného umění a jiných forem vizuální kultury, přetrvávajících pracovních postupů a dovedností sebehodnocení.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/>
              <a:t>jsou vedeni k tomu, aby vyjadřovali své představy a ocenili názory ostatních. </a:t>
            </a:r>
            <a:endParaRPr lang="cs-CZ" dirty="0" smtClean="0"/>
          </a:p>
          <a:p>
            <a:r>
              <a:rPr lang="cs-CZ" dirty="0" smtClean="0"/>
              <a:t>Hodnocení </a:t>
            </a:r>
            <a:r>
              <a:rPr lang="cs-CZ" dirty="0"/>
              <a:t>se týká všech oblastí výuky ve výtvarném umění stanovených v cílech výuky.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udělování verbálních hodnocení nebo udělování známek, učitel hodnotí dosaženou úroveň žáků z hlediska cílů definovaných v místních učebních osnovách.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hodnocení na státní úrovni v šestém ročníku použije učitel vnitrostátní kritéria hodnocení vizuálního umění.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jde o pokrok ve studiu, je nezbytné posoudit pokrok žáka v rozvoji dovedností souvisejících s produkcí, vnímáním a interpretací obrazů.</a:t>
            </a:r>
          </a:p>
        </p:txBody>
      </p:sp>
    </p:spTree>
    <p:extLst>
      <p:ext uri="{BB962C8B-B14F-4D97-AF65-F5344CB8AC3E}">
        <p14:creationId xmlns:p14="http://schemas.microsoft.com/office/powerpoint/2010/main" val="2467650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ve žáků pro 7.- 9. ročník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Hodnocení učení ve VU je vodítkem a povzbuzením a zohledňuje individuální pokrok žáka. Hodnocení podporuje rozvoj dovedností v oblasti tvorby a interpretace obrazu, znalostí výtvarného umění a jiných forem vizuální kultury, přetrvávajících pracovních přístupů a dovedností sebehodnocení. Hodnocení posoudí žáky, aby vyjádřili své vlastní představy a ocenili názory ostatních. Hodnocení se týká všech oblastí výuky ve výtvarném umění stanovených v cílech výuky.</a:t>
            </a:r>
          </a:p>
          <a:p>
            <a:r>
              <a:rPr lang="cs-CZ" dirty="0"/>
              <a:t>Závěrečné hodnocení ve VU se uskutečňuje ve školním roce, kdy žák ukončí docházku devítileté základní školy. Závěrečné posouzení definuje, jak dobře žák dosáhl cílů výuky ve </a:t>
            </a:r>
            <a:r>
              <a:rPr lang="cs-CZ" dirty="0" err="1"/>
              <a:t>VUpři</a:t>
            </a:r>
            <a:r>
              <a:rPr lang="cs-CZ" dirty="0"/>
              <a:t> ukončení studia. Závěrečná známka je formulována tak, že úroveň dosažené úrovně žáka souvisí s národními závěrečnými kritérii hodnocení výtvarného umění. Žákovská kompetence ve VU se rozvíjí ve všech oblastech učení ve VU popsaných v cílech výuky. Všechna národní konečná kritéria hodnocení jsou zohledněna při formulaci konečného hodnocení bez ohledu na stupeň, pro který byl odpovídající cíl stanoven v místních učebních osnovách. Žák dostane nejvyšší známku (ve </a:t>
            </a:r>
            <a:r>
              <a:rPr lang="cs-CZ" dirty="0" err="1"/>
              <a:t>finsku</a:t>
            </a:r>
            <a:r>
              <a:rPr lang="cs-CZ" dirty="0"/>
              <a:t> je nejvyšší ohodnocení stupeň 8), jestliže žák demonstruje průměrné znalosti a dovednosti definované kritérii. Překročení úrovně pro nejvyšší stupeň v některých cílech může kompenzovat slabší výkon v jiných.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176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268" y="377001"/>
            <a:ext cx="10712532" cy="497903"/>
          </a:xfrm>
        </p:spPr>
        <p:txBody>
          <a:bodyPr>
            <a:noAutofit/>
          </a:bodyPr>
          <a:lstStyle/>
          <a:p>
            <a:r>
              <a:rPr lang="cs-CZ" sz="3200" dirty="0" smtClean="0"/>
              <a:t>finské </a:t>
            </a:r>
            <a:r>
              <a:rPr lang="cs-CZ" sz="3200" dirty="0"/>
              <a:t>kurikulum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727588" y="794330"/>
          <a:ext cx="10736824" cy="640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285">
                  <a:extLst>
                    <a:ext uri="{9D8B030D-6E8A-4147-A177-3AD203B41FA5}">
                      <a16:colId xmlns:a16="http://schemas.microsoft.com/office/drawing/2014/main" val="3536800061"/>
                    </a:ext>
                  </a:extLst>
                </a:gridCol>
                <a:gridCol w="736422">
                  <a:extLst>
                    <a:ext uri="{9D8B030D-6E8A-4147-A177-3AD203B41FA5}">
                      <a16:colId xmlns:a16="http://schemas.microsoft.com/office/drawing/2014/main" val="2886763358"/>
                    </a:ext>
                  </a:extLst>
                </a:gridCol>
                <a:gridCol w="2325434">
                  <a:extLst>
                    <a:ext uri="{9D8B030D-6E8A-4147-A177-3AD203B41FA5}">
                      <a16:colId xmlns:a16="http://schemas.microsoft.com/office/drawing/2014/main" val="1824052881"/>
                    </a:ext>
                  </a:extLst>
                </a:gridCol>
                <a:gridCol w="1553412">
                  <a:extLst>
                    <a:ext uri="{9D8B030D-6E8A-4147-A177-3AD203B41FA5}">
                      <a16:colId xmlns:a16="http://schemas.microsoft.com/office/drawing/2014/main" val="3983367867"/>
                    </a:ext>
                  </a:extLst>
                </a:gridCol>
                <a:gridCol w="3376271">
                  <a:extLst>
                    <a:ext uri="{9D8B030D-6E8A-4147-A177-3AD203B41FA5}">
                      <a16:colId xmlns:a16="http://schemas.microsoft.com/office/drawing/2014/main" val="1672159380"/>
                    </a:ext>
                  </a:extLst>
                </a:gridCol>
              </a:tblGrid>
              <a:tr h="478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Cíl výuky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Obsah. </a:t>
                      </a:r>
                      <a:r>
                        <a:rPr lang="cs-CZ" sz="1600" dirty="0">
                          <a:effectLst/>
                        </a:rPr>
                        <a:t>oblasti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Cíl hodnocení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Transverzální kompetence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Znalosti a dovednosti hodnocené nejvyšší známkou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101283"/>
                  </a:ext>
                </a:extLst>
              </a:tr>
              <a:tr h="28569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Vizuální vnímání a myšlení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94746"/>
                  </a:ext>
                </a:extLst>
              </a:tr>
              <a:tr h="183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C1 motivovat žáka, aby pozoroval umění, životní prostředí a jiné formy vizuální kultury s využitím více smyslů a různými prostředky vizuální produkce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O1, O2,O3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Pozorování umění, prostředí a dalších forem vizuální kultury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K1,K3,K4,K5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Žák je schopen použít různé nástroje pozorování k prozkoumání různých prostředí a obrazů v něm.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708"/>
                  </a:ext>
                </a:extLst>
              </a:tr>
              <a:tr h="104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C2 motivovat žáka k diskusi pozorovaných jevů a zdůvodnění jeho pohledu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O1, O2,O3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Reflexe pozorování a myšlení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K2,K4,K5,K6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Žák dokáže verbalizovat své pozorování a uvažování o vizuálním umění, prostředí a dalších formách vizuální kultury.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72760"/>
                  </a:ext>
                </a:extLst>
              </a:tr>
              <a:tr h="2357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C3 motivovat žáka k vyjádření jeho pozorování a myšlení vizuálně za použití různých nástrojů a </a:t>
                      </a: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způsobů </a:t>
                      </a:r>
                      <a:r>
                        <a:rPr lang="cs-CZ" sz="1800" b="0" smtClean="0">
                          <a:solidFill>
                            <a:schemeClr val="tx1"/>
                          </a:solidFill>
                          <a:effectLst/>
                        </a:rPr>
                        <a:t>tvorby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poznatků v různých prostředích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O1, O2,O3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Vizuální vyjádření pozorovaného a myšleného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K2,K3,K4,K5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Žák je schopen vyjádřit své pozorování a myšlení vizuálně za použití různých nástrojů a způsobů produkce/tvorby poznatků.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7588" y="365126"/>
            <a:ext cx="10626212" cy="497903"/>
          </a:xfrm>
        </p:spPr>
        <p:txBody>
          <a:bodyPr>
            <a:noAutofit/>
          </a:bodyPr>
          <a:lstStyle/>
          <a:p>
            <a:r>
              <a:rPr lang="cs-CZ" sz="3200" dirty="0" smtClean="0"/>
              <a:t>finské </a:t>
            </a:r>
            <a:r>
              <a:rPr lang="cs-CZ" sz="3200" dirty="0"/>
              <a:t>kurikulum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727588" y="776749"/>
          <a:ext cx="10736824" cy="6366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08">
                  <a:extLst>
                    <a:ext uri="{9D8B030D-6E8A-4147-A177-3AD203B41FA5}">
                      <a16:colId xmlns:a16="http://schemas.microsoft.com/office/drawing/2014/main" val="3536800061"/>
                    </a:ext>
                  </a:extLst>
                </a:gridCol>
                <a:gridCol w="1114099">
                  <a:extLst>
                    <a:ext uri="{9D8B030D-6E8A-4147-A177-3AD203B41FA5}">
                      <a16:colId xmlns:a16="http://schemas.microsoft.com/office/drawing/2014/main" val="3881727714"/>
                    </a:ext>
                  </a:extLst>
                </a:gridCol>
                <a:gridCol w="2325434">
                  <a:extLst>
                    <a:ext uri="{9D8B030D-6E8A-4147-A177-3AD203B41FA5}">
                      <a16:colId xmlns:a16="http://schemas.microsoft.com/office/drawing/2014/main" val="1824052881"/>
                    </a:ext>
                  </a:extLst>
                </a:gridCol>
                <a:gridCol w="1553412">
                  <a:extLst>
                    <a:ext uri="{9D8B030D-6E8A-4147-A177-3AD203B41FA5}">
                      <a16:colId xmlns:a16="http://schemas.microsoft.com/office/drawing/2014/main" val="3983367867"/>
                    </a:ext>
                  </a:extLst>
                </a:gridCol>
                <a:gridCol w="3376271">
                  <a:extLst>
                    <a:ext uri="{9D8B030D-6E8A-4147-A177-3AD203B41FA5}">
                      <a16:colId xmlns:a16="http://schemas.microsoft.com/office/drawing/2014/main" val="1672159380"/>
                    </a:ext>
                  </a:extLst>
                </a:gridCol>
              </a:tblGrid>
              <a:tr h="497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Cíl výuky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Obsahové oblasti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Cíl hodnocení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Transverzální kompetence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Znalosti a dovednosti hodnocené nejvyšší známkou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101283"/>
                  </a:ext>
                </a:extLst>
              </a:tr>
              <a:tr h="297356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Vizuální produkce/tvorba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94746"/>
                  </a:ext>
                </a:extLst>
              </a:tr>
              <a:tr h="1904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C4 vést žáka k použití různých materiálů, technik a prostředků vyjádření a k rozvíjení jeho dovednosti vizuální produkce/tvorby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Rozvíjení dovednosti vizuální produkce/tvorby.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K2,K3,K5,K6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dokáže použít různé materiály, techniky a prostředky vizuálního vyjádření cíleným způsobem.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708"/>
                  </a:ext>
                </a:extLst>
              </a:tr>
              <a:tr h="1356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C5 vést žáka k výzkumnému přístupu při samostatné a skupinové vizuální tvorbě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Užití výzkumného přístupu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K1,K2,K3,K5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je schopen užívat výzkumného přístupu při samostatné či skupinové práci.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72760"/>
                  </a:ext>
                </a:extLst>
              </a:tr>
              <a:tr h="2024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C6 motivovat žáka k vizuálnímu vyjádření jeho názorů s využitím vizuálních komunikačních prostředků a  účinků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Vliv/účinek vizuální produkce/tvorby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K1,K2,K4,K7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užitím vizuálních prostředků záměrně ovlivňuje své  okolí a další formy vizuální kultury.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903"/>
          </a:xfrm>
        </p:spPr>
        <p:txBody>
          <a:bodyPr>
            <a:noAutofit/>
          </a:bodyPr>
          <a:lstStyle/>
          <a:p>
            <a:r>
              <a:rPr lang="cs-CZ" sz="3200" dirty="0" smtClean="0"/>
              <a:t>finské </a:t>
            </a:r>
            <a:r>
              <a:rPr lang="cs-CZ" sz="3200" dirty="0"/>
              <a:t>kurikulum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727588" y="863030"/>
          <a:ext cx="10736824" cy="6337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08">
                  <a:extLst>
                    <a:ext uri="{9D8B030D-6E8A-4147-A177-3AD203B41FA5}">
                      <a16:colId xmlns:a16="http://schemas.microsoft.com/office/drawing/2014/main" val="3536800061"/>
                    </a:ext>
                  </a:extLst>
                </a:gridCol>
                <a:gridCol w="1114099">
                  <a:extLst>
                    <a:ext uri="{9D8B030D-6E8A-4147-A177-3AD203B41FA5}">
                      <a16:colId xmlns:a16="http://schemas.microsoft.com/office/drawing/2014/main" val="3881727714"/>
                    </a:ext>
                  </a:extLst>
                </a:gridCol>
                <a:gridCol w="2325434">
                  <a:extLst>
                    <a:ext uri="{9D8B030D-6E8A-4147-A177-3AD203B41FA5}">
                      <a16:colId xmlns:a16="http://schemas.microsoft.com/office/drawing/2014/main" val="1824052881"/>
                    </a:ext>
                  </a:extLst>
                </a:gridCol>
                <a:gridCol w="1553412">
                  <a:extLst>
                    <a:ext uri="{9D8B030D-6E8A-4147-A177-3AD203B41FA5}">
                      <a16:colId xmlns:a16="http://schemas.microsoft.com/office/drawing/2014/main" val="3983367867"/>
                    </a:ext>
                  </a:extLst>
                </a:gridCol>
                <a:gridCol w="3376271">
                  <a:extLst>
                    <a:ext uri="{9D8B030D-6E8A-4147-A177-3AD203B41FA5}">
                      <a16:colId xmlns:a16="http://schemas.microsoft.com/office/drawing/2014/main" val="1672159380"/>
                    </a:ext>
                  </a:extLst>
                </a:gridCol>
              </a:tblGrid>
              <a:tr h="53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Cíl výuky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Obsahové oblasti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Cíl hodnocení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Transverzální kompetence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Znalosti a dovednosti hodnocené nejvyšší známkou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101283"/>
                  </a:ext>
                </a:extLst>
              </a:tr>
              <a:tr h="31848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Interpretace vizuální kultury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94746"/>
                  </a:ext>
                </a:extLst>
              </a:tr>
              <a:tr h="1388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C7 vést žáka k užití vizuálních, verbálních nebo jiných prostředků vizuální interpretace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Použití prostředků vizuální interpretace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K1,K4,K5,K6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dokáže použít  různé vizuální, verbální nebo jiné formy vizuální interpretace.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708"/>
                  </a:ext>
                </a:extLst>
              </a:tr>
              <a:tr h="1078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C8 vést žáka ke zkoumání významu vizuálního umění a dalších forem vizuální kultury pro jednotlivce, komunitu a společnost z pohledu historie a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Reflexe významu vizuální kultury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K2,K3,K6,K7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dokáže diskutovat významy vizuálního umění a dalších forem vizuální kultury s ohledem na vlastní interpretace.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72760"/>
                  </a:ext>
                </a:extLst>
              </a:tr>
              <a:tr h="2168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C9 motivovat žáka k použití prostředků vizuální produkce/tvorby z různých historických období a kultur ve vlastní vizuální produkci/tvorbě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Užití/aplikování prostředků vizuálně-kulturní produkce/tvorby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K1,K2,K5,K6</a:t>
                      </a:r>
                      <a:endParaRPr lang="cs-CZ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je schopen aplikovat některé kulturně různorodé prostředky vizuální produkce/tvorby.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9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903"/>
          </a:xfrm>
        </p:spPr>
        <p:txBody>
          <a:bodyPr>
            <a:noAutofit/>
          </a:bodyPr>
          <a:lstStyle/>
          <a:p>
            <a:r>
              <a:rPr lang="cs-CZ" sz="3200" dirty="0" smtClean="0"/>
              <a:t>finské </a:t>
            </a:r>
            <a:r>
              <a:rPr lang="cs-CZ" sz="3200" dirty="0"/>
              <a:t>kurikulum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727588" y="863030"/>
          <a:ext cx="10736824" cy="5601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7608">
                  <a:extLst>
                    <a:ext uri="{9D8B030D-6E8A-4147-A177-3AD203B41FA5}">
                      <a16:colId xmlns:a16="http://schemas.microsoft.com/office/drawing/2014/main" val="3536800061"/>
                    </a:ext>
                  </a:extLst>
                </a:gridCol>
                <a:gridCol w="1114099">
                  <a:extLst>
                    <a:ext uri="{9D8B030D-6E8A-4147-A177-3AD203B41FA5}">
                      <a16:colId xmlns:a16="http://schemas.microsoft.com/office/drawing/2014/main" val="3881727714"/>
                    </a:ext>
                  </a:extLst>
                </a:gridCol>
                <a:gridCol w="2325434">
                  <a:extLst>
                    <a:ext uri="{9D8B030D-6E8A-4147-A177-3AD203B41FA5}">
                      <a16:colId xmlns:a16="http://schemas.microsoft.com/office/drawing/2014/main" val="1824052881"/>
                    </a:ext>
                  </a:extLst>
                </a:gridCol>
                <a:gridCol w="1553412">
                  <a:extLst>
                    <a:ext uri="{9D8B030D-6E8A-4147-A177-3AD203B41FA5}">
                      <a16:colId xmlns:a16="http://schemas.microsoft.com/office/drawing/2014/main" val="3983367867"/>
                    </a:ext>
                  </a:extLst>
                </a:gridCol>
                <a:gridCol w="3376271">
                  <a:extLst>
                    <a:ext uri="{9D8B030D-6E8A-4147-A177-3AD203B41FA5}">
                      <a16:colId xmlns:a16="http://schemas.microsoft.com/office/drawing/2014/main" val="1672159380"/>
                    </a:ext>
                  </a:extLst>
                </a:gridCol>
              </a:tblGrid>
              <a:tr h="533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Cíl výuky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</a:rPr>
                        <a:t>Obsahové oblasti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Cíl hodnocení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>
                          <a:solidFill>
                            <a:schemeClr val="bg1"/>
                          </a:solidFill>
                          <a:effectLst/>
                        </a:rPr>
                        <a:t>Transverzální kompetence</a:t>
                      </a:r>
                      <a:endParaRPr lang="cs-CZ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Znalosti a dovednosti hodnocené nejvyšší známkou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101283"/>
                  </a:ext>
                </a:extLst>
              </a:tr>
              <a:tr h="31848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Estetické, ekologické a etické hodnoty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94746"/>
                  </a:ext>
                </a:extLst>
              </a:tr>
              <a:tr h="1896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C10 vést žáka k zaujetí postoje k hodnotám, obsažených ve vizuálním umění, životním prostředí a dalších formách vizuální kultury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Vyjádření pohledu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K3,K4,K6,K7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dokáže vyjádřit svůj pohled na hodnoty obsažené/vyjádřené vizuálním uměním, kulturou a životním prostředím.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8708"/>
                  </a:ext>
                </a:extLst>
              </a:tr>
              <a:tr h="1078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C11 motivovat žáka k zohlednění kulturní rozmanitosti a udržitelného rozvoje v jeho vizuální produkci/tvorbě a k uvědomění si možnosti vlivu jeho obrazů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O1, O2,O3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Vizuální produkce/tvorba a společenská sounáležitost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K1,K2,K4,K7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 své vizuální tvorbě žák zkoumá kulturní rozmanitost a udržitelný rozvoj a rozpoznává možnosti ovlivňování prostřednictvím obrazů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7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Finské kurikulum – obsahové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O1 Oblast žákovy vlastní vizuální kultury</a:t>
            </a:r>
          </a:p>
          <a:p>
            <a:r>
              <a:rPr lang="cs-CZ" dirty="0"/>
              <a:t>O2 Oblast vizuální kultury z odlišných prostředí</a:t>
            </a:r>
          </a:p>
          <a:p>
            <a:r>
              <a:rPr lang="cs-CZ" dirty="0"/>
              <a:t>O3 Svět vizuálního 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8798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Finské </a:t>
            </a:r>
            <a:r>
              <a:rPr lang="cs-CZ" dirty="0" smtClean="0"/>
              <a:t>kurikulum -kompetence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K1 Myšlení a učení jako základ pro rozvoj dalších kompetencí a celoživotního učení</a:t>
            </a:r>
          </a:p>
          <a:p>
            <a:r>
              <a:rPr lang="cs-CZ" dirty="0"/>
              <a:t>K2 Kulturní kompetence a schopnost interakce a sebevyjádření</a:t>
            </a:r>
          </a:p>
          <a:p>
            <a:r>
              <a:rPr lang="cs-CZ" dirty="0"/>
              <a:t>K3 Péče o sebe a schopnost řízení každodenního života</a:t>
            </a:r>
          </a:p>
          <a:p>
            <a:r>
              <a:rPr lang="cs-CZ" dirty="0"/>
              <a:t>K4 </a:t>
            </a:r>
            <a:r>
              <a:rPr lang="cs-CZ" dirty="0" err="1"/>
              <a:t>Multigramotnost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K5 </a:t>
            </a:r>
            <a:r>
              <a:rPr lang="cs-CZ" dirty="0"/>
              <a:t>ICT kompetence </a:t>
            </a:r>
          </a:p>
          <a:p>
            <a:r>
              <a:rPr lang="cs-CZ" dirty="0"/>
              <a:t>K6 Kompetence pracovní a podnikatelské </a:t>
            </a:r>
          </a:p>
          <a:p>
            <a:r>
              <a:rPr lang="cs-CZ" dirty="0"/>
              <a:t>K7 Účast, zapojení se do budování udržitelné buducnosti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07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srovnávací pedagogika?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Teorie a výzkumná aktivita, která se zabývá zkoumáním charakteristik a fungováním vzdělávacích systémů různých zemí, jejich popisem, srovnáváním a hodnocením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(Průcha, J.: Srovnávací pedagogika, str.21)</a:t>
            </a:r>
          </a:p>
          <a:p>
            <a:r>
              <a:rPr lang="cs-CZ" dirty="0" smtClean="0"/>
              <a:t>Dokument různých národních vzdělávacích systémů, se zaměřením na jejich organizační struktury, cíle edukace a edukační procesy 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2400" dirty="0" err="1" smtClean="0">
                <a:solidFill>
                  <a:schemeClr val="bg1">
                    <a:lumMod val="75000"/>
                  </a:schemeClr>
                </a:solidFill>
              </a:rPr>
              <a:t>Theisena</a:t>
            </a:r>
            <a:r>
              <a:rPr lang="cs-CZ" sz="2400" dirty="0" smtClean="0">
                <a:solidFill>
                  <a:schemeClr val="bg1">
                    <a:lumMod val="75000"/>
                  </a:schemeClr>
                </a:solidFill>
              </a:rPr>
              <a:t> Adams in Skřivanová, 2011, str.12)</a:t>
            </a: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 srovnávací pedagogiky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metoda komparace</a:t>
            </a:r>
          </a:p>
          <a:p>
            <a:pPr marL="0" indent="0">
              <a:buNone/>
            </a:pPr>
            <a:r>
              <a:rPr lang="cs-CZ" dirty="0" smtClean="0"/>
              <a:t>-cílem je objasňování obecných problému fungování a tendencí vývoje vzdělávacích systémů</a:t>
            </a:r>
          </a:p>
          <a:p>
            <a:r>
              <a:rPr lang="cs-CZ" dirty="0" smtClean="0"/>
              <a:t>Empirická deskripce</a:t>
            </a:r>
          </a:p>
          <a:p>
            <a:pPr marL="0" indent="0">
              <a:buNone/>
            </a:pPr>
            <a:r>
              <a:rPr lang="cs-CZ" dirty="0" smtClean="0"/>
              <a:t>-poskytuje materiál pro srovnávací analýzu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Kvantitativní procedury i kvalitativní metody sociálních věd</a:t>
            </a:r>
          </a:p>
          <a:p>
            <a:pPr marL="0" indent="0">
              <a:buNone/>
            </a:pPr>
            <a:r>
              <a:rPr lang="cs-CZ" dirty="0" smtClean="0"/>
              <a:t>(etnologie, sociologie a psychologie)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46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Srovnávací pedagogika X didaktika 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Vznikla 1/3 19.století od 60. 20.století let jako samostatná věda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X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 80.let –Jaromír </a:t>
            </a:r>
            <a:r>
              <a:rPr lang="cs-CZ" dirty="0" err="1" smtClean="0"/>
              <a:t>Uždil</a:t>
            </a:r>
            <a:r>
              <a:rPr lang="cs-CZ" dirty="0" smtClean="0"/>
              <a:t>, poté informační mezera,</a:t>
            </a:r>
          </a:p>
          <a:p>
            <a:pPr marL="0" indent="0">
              <a:buNone/>
            </a:pPr>
            <a:r>
              <a:rPr lang="cs-CZ" dirty="0" smtClean="0"/>
              <a:t>dnes Věra Uhl Skřivanová, Zuzana Fišerová, Petra </a:t>
            </a:r>
            <a:r>
              <a:rPr lang="cs-CZ" dirty="0" err="1" smtClean="0"/>
              <a:t>Šobáňová</a:t>
            </a:r>
            <a:r>
              <a:rPr lang="cs-CZ" dirty="0" smtClean="0"/>
              <a:t>, Karla </a:t>
            </a:r>
            <a:r>
              <a:rPr lang="cs-CZ" dirty="0" err="1" smtClean="0"/>
              <a:t>Bricknerová</a:t>
            </a:r>
            <a:r>
              <a:rPr lang="cs-CZ" dirty="0" smtClean="0"/>
              <a:t>, Jan Slavík, Marie </a:t>
            </a:r>
            <a:r>
              <a:rPr lang="cs-CZ" dirty="0" err="1" smtClean="0"/>
              <a:t>Fulková</a:t>
            </a:r>
            <a:r>
              <a:rPr lang="cs-CZ" dirty="0" smtClean="0"/>
              <a:t> a další</a:t>
            </a:r>
          </a:p>
          <a:p>
            <a:pPr marL="0" indent="0">
              <a:buNone/>
            </a:pPr>
            <a:r>
              <a:rPr lang="cs-CZ" dirty="0" smtClean="0"/>
              <a:t>-souvisí se vznikem vědeckých pracovišť na katedrách VV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748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4163</Words>
  <Application>Microsoft Office PowerPoint</Application>
  <PresentationFormat>Širokoúhlá obrazovka</PresentationFormat>
  <Paragraphs>447</Paragraphs>
  <Slides>67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Motiv Office</vt:lpstr>
      <vt:lpstr>Srovnávací didaktika výtvarné výchovy</vt:lpstr>
      <vt:lpstr>Anotace</vt:lpstr>
      <vt:lpstr>Cíl kurzu</vt:lpstr>
      <vt:lpstr>Prezentace aplikace PowerPoint</vt:lpstr>
      <vt:lpstr>Prezentace aplikace PowerPoint</vt:lpstr>
      <vt:lpstr>Prezentace aplikace PowerPoint</vt:lpstr>
      <vt:lpstr>Co je srovnávací pedagogika?</vt:lpstr>
      <vt:lpstr>Metodologie srovnávací pedagogiky</vt:lpstr>
      <vt:lpstr>Srovnávací pedagogika X didaktika VV</vt:lpstr>
      <vt:lpstr>Etnografický přístup </vt:lpstr>
      <vt:lpstr>Vlastní pojetí výuky výtvarné výchovy</vt:lpstr>
      <vt:lpstr>Prezentace aplikace PowerPoint</vt:lpstr>
      <vt:lpstr>Prezentace aplikace PowerPoint</vt:lpstr>
      <vt:lpstr>Prezentace aplikace PowerPoint</vt:lpstr>
      <vt:lpstr>Učitelovo pojetí výuky</vt:lpstr>
      <vt:lpstr>Jan Slavík</vt:lpstr>
      <vt:lpstr>Pojetí výtvarné výchovy</vt:lpstr>
      <vt:lpstr>Karla Brücknerová</vt:lpstr>
      <vt:lpstr>Výtvarná výchova a její vzdělávací cíle</vt:lpstr>
      <vt:lpstr>Výchova</vt:lpstr>
      <vt:lpstr>Vzdělání</vt:lpstr>
      <vt:lpstr>Insea Manifest 2018   1.část   </vt:lpstr>
      <vt:lpstr>Insea Manifest 2018    2. část  </vt:lpstr>
      <vt:lpstr>Prezentace aplikace PowerPoint</vt:lpstr>
      <vt:lpstr>Nové pojetí vzdělávacích cílů</vt:lpstr>
      <vt:lpstr>Prezentace aplikace PowerPoint</vt:lpstr>
      <vt:lpstr>Školský zákon (2004)- zásady vzdělávání</vt:lpstr>
      <vt:lpstr>Školský zákon (2004)- cíle vzdělávání</vt:lpstr>
      <vt:lpstr>Obecné cíle vzdělávání a výchovy dle Bílé knihy</vt:lpstr>
      <vt:lpstr>Cíle vzdělávání podle RVP ZV</vt:lpstr>
      <vt:lpstr>Cíle Výtvarné výchovy podle RVP</vt:lpstr>
      <vt:lpstr>Očekávané výstupy – 1. období  </vt:lpstr>
      <vt:lpstr>Očekávané výstupy – 2. období  </vt:lpstr>
      <vt:lpstr>Prezentace aplikace PowerPoint</vt:lpstr>
      <vt:lpstr>Učivo Vv a očekávané výstupy v RVP ZV</vt:lpstr>
      <vt:lpstr>ROZVÍJENÍ SMYSLOVÉ CITLIVOSTI </vt:lpstr>
      <vt:lpstr>UPLATŇOVÁNÍ SUBJEKTIVITY </vt:lpstr>
      <vt:lpstr>OVĚŘOVÁNÍ KOMUNIKAČNÍCH ÚČINKŮ </vt:lpstr>
      <vt:lpstr>VV a její přínos systému všeobecného vzdělávání</vt:lpstr>
      <vt:lpstr>Finské národní kurikulum</vt:lpstr>
      <vt:lpstr>Finské národní kurikulum</vt:lpstr>
      <vt:lpstr>Finské národní kurikulum</vt:lpstr>
      <vt:lpstr>Finské národní kurikulum</vt:lpstr>
      <vt:lpstr>Finské národní kurikulum - hodnocení</vt:lpstr>
      <vt:lpstr>Prezentace aplikace PowerPoint</vt:lpstr>
      <vt:lpstr>Prezentace aplikace PowerPoint</vt:lpstr>
      <vt:lpstr>Prezentace aplikace PowerPoint</vt:lpstr>
      <vt:lpstr>Finské národní kurikulum</vt:lpstr>
      <vt:lpstr>Oblast Vizuální vnímání a myšlení</vt:lpstr>
      <vt:lpstr>Oblast Vizuální produkce/tvorba </vt:lpstr>
      <vt:lpstr>Oblast Interpretace vizuální kultury</vt:lpstr>
      <vt:lpstr>Oblast Estetické, ekologické a etické hodnoty</vt:lpstr>
      <vt:lpstr>Klíčové obsahové oblasti související s cíli VU</vt:lpstr>
      <vt:lpstr>Vlastní vizuální kultura žáků/Pupil´s own visual culture </vt:lpstr>
      <vt:lpstr>Odlišné vizuální kultury/Visual cultures in the environment</vt:lpstr>
      <vt:lpstr>Svět výtvarného umění/The worlds of visual arts</vt:lpstr>
      <vt:lpstr>Cíle týkající se vzdělávacích podmínek a výukových metod VU</vt:lpstr>
      <vt:lpstr>Vedení, diferenciace a podpora ve VU</vt:lpstr>
      <vt:lpstr>Hodnocení žáků pro 1. a 2. ročník</vt:lpstr>
      <vt:lpstr>Hodnocení ve žáků pro 3.- 6. ročník</vt:lpstr>
      <vt:lpstr>Hodnocení ve žáků pro 7.- 9. ročník</vt:lpstr>
      <vt:lpstr>finské kurikulum</vt:lpstr>
      <vt:lpstr>finské kurikulum</vt:lpstr>
      <vt:lpstr>finské kurikulum</vt:lpstr>
      <vt:lpstr>finské kurikulum</vt:lpstr>
      <vt:lpstr>Finské kurikulum – obsahové oblasti</vt:lpstr>
      <vt:lpstr>Finské kurikulum -kompetence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Srovnávací didaktika výtvarné výchovy</dc:title>
  <dc:creator>Zuzana Svatošová</dc:creator>
  <cp:lastModifiedBy>Zuzana Svatošová</cp:lastModifiedBy>
  <cp:revision>37</cp:revision>
  <dcterms:created xsi:type="dcterms:W3CDTF">2019-10-08T10:13:39Z</dcterms:created>
  <dcterms:modified xsi:type="dcterms:W3CDTF">2019-10-31T08:13:55Z</dcterms:modified>
</cp:coreProperties>
</file>