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0" r:id="rId9"/>
    <p:sldId id="283" r:id="rId10"/>
    <p:sldId id="261" r:id="rId11"/>
    <p:sldId id="262" r:id="rId12"/>
    <p:sldId id="264" r:id="rId13"/>
    <p:sldId id="263" r:id="rId14"/>
    <p:sldId id="279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5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2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44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32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31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8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0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01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29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9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34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0B9E-607E-470C-9A65-9DF7C02EB95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0B04-2AED-4989-8BEF-B96853AA6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316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2" y="0"/>
            <a:ext cx="3186137" cy="24476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19" y="1579418"/>
            <a:ext cx="3138174" cy="26276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48145" y="1385455"/>
            <a:ext cx="11344876" cy="27154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EGO PSYCHOLOGIE</a:t>
            </a:r>
            <a:br>
              <a:rPr lang="cs-CZ" dirty="0" smtClean="0"/>
            </a:br>
            <a:r>
              <a:rPr lang="cs-CZ" dirty="0" smtClean="0"/>
              <a:t>                                 H. HARTMANN</a:t>
            </a:r>
            <a:br>
              <a:rPr lang="cs-CZ" dirty="0" smtClean="0"/>
            </a:br>
            <a:r>
              <a:rPr lang="cs-CZ" dirty="0" smtClean="0"/>
              <a:t>A. FREUDOVÁ</a:t>
            </a:r>
            <a:br>
              <a:rPr lang="cs-CZ" dirty="0" smtClean="0"/>
            </a:br>
            <a:r>
              <a:rPr lang="cs-CZ" dirty="0" smtClean="0"/>
              <a:t>              E.ERIKSON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5269" y="5754254"/>
            <a:ext cx="9001462" cy="443345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91" y="3408219"/>
            <a:ext cx="4747491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5294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ANNA FREUDOVÁ </a:t>
            </a:r>
            <a:br>
              <a:rPr lang="cs-CZ" dirty="0" smtClean="0"/>
            </a:br>
            <a:r>
              <a:rPr lang="cs-CZ" dirty="0" smtClean="0"/>
              <a:t>„Já a obranné mechanismy“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PA je primárně hlubinná, zapomíná na já. Je objektem zájmu, ale prostředkem je nevědomí</a:t>
            </a:r>
          </a:p>
          <a:p>
            <a:pPr marL="0" indent="0">
              <a:buNone/>
            </a:pPr>
            <a:r>
              <a:rPr lang="cs-CZ" dirty="0" smtClean="0"/>
              <a:t>Jak </a:t>
            </a:r>
            <a:r>
              <a:rPr lang="cs-CZ" dirty="0" smtClean="0"/>
              <a:t>se Já brání úzkosti, nelibosti, „upevňuje panství“ nad impulzy, afekty, pudy</a:t>
            </a:r>
          </a:p>
          <a:p>
            <a:pPr marL="0" indent="0">
              <a:buNone/>
            </a:pPr>
            <a:r>
              <a:rPr lang="cs-CZ" dirty="0" smtClean="0"/>
              <a:t>Úkolem </a:t>
            </a:r>
            <a:r>
              <a:rPr lang="cs-CZ" dirty="0" smtClean="0"/>
              <a:t>PA je znalost všech 3 instancí, skrze EGO, zachycujeme ID i SE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27" y="4224468"/>
            <a:ext cx="3879273" cy="24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Freudová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ANALYTICKé</a:t>
            </a:r>
            <a:r>
              <a:rPr lang="cs-CZ" dirty="0" smtClean="0"/>
              <a:t> techniky -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Hypnóza</a:t>
            </a:r>
          </a:p>
          <a:p>
            <a:r>
              <a:rPr lang="cs-CZ" dirty="0" smtClean="0"/>
              <a:t>Volné asociace</a:t>
            </a:r>
          </a:p>
          <a:p>
            <a:r>
              <a:rPr lang="cs-CZ" dirty="0" smtClean="0"/>
              <a:t>Výklad snů</a:t>
            </a:r>
          </a:p>
          <a:p>
            <a:r>
              <a:rPr lang="cs-CZ" dirty="0" smtClean="0"/>
              <a:t>Výklad symbolů</a:t>
            </a:r>
          </a:p>
          <a:p>
            <a:r>
              <a:rPr lang="cs-CZ" dirty="0" smtClean="0"/>
              <a:t>Chybné výkony</a:t>
            </a:r>
          </a:p>
          <a:p>
            <a:r>
              <a:rPr lang="cs-CZ" dirty="0" smtClean="0"/>
              <a:t>Přenos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1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7509164" y="5110471"/>
            <a:ext cx="132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896693" y="4113793"/>
            <a:ext cx="1577848" cy="936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072474" y="4345406"/>
            <a:ext cx="1609051" cy="7253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829964" y="1764022"/>
            <a:ext cx="1597891" cy="679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Freudová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OBRANNÉ MECHANISMY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195" y="1853338"/>
            <a:ext cx="10353762" cy="449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 rot="596249">
            <a:off x="4729018" y="2780145"/>
            <a:ext cx="1283855" cy="665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Izolace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761018" y="2780145"/>
            <a:ext cx="1265380" cy="4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flipH="1">
            <a:off x="6761013" y="2780145"/>
            <a:ext cx="12653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Odčinění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60625" y="440389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Potlačení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24511" y="2884023"/>
            <a:ext cx="1173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Projekce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548488">
            <a:off x="8922327" y="1902752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Introjekce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521082">
            <a:off x="7689274" y="3768527"/>
            <a:ext cx="228138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Přesunutí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072475" y="4505549"/>
            <a:ext cx="234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Racionalizace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3168894">
            <a:off x="2921738" y="3380520"/>
            <a:ext cx="24384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Reaktivní výtvor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38473" y="5421868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Regrese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39962" y="5707190"/>
            <a:ext cx="198581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Subliace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70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Freudová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DVA TYPY OBRANY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arenR"/>
            </a:pPr>
            <a:r>
              <a:rPr lang="cs-CZ" dirty="0" smtClean="0"/>
              <a:t>Identifikace s útočníkem</a:t>
            </a:r>
          </a:p>
          <a:p>
            <a:pPr marL="457200" indent="-457200">
              <a:buAutoNum type="arabicParenR"/>
            </a:pPr>
            <a:r>
              <a:rPr lang="cs-CZ" dirty="0" smtClean="0"/>
              <a:t>Altruistní forma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43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myšlenky: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Význam funkce EGA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Přenesení pozornosti PA na PA léčbu dětí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48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Erik </a:t>
            </a:r>
            <a:r>
              <a:rPr lang="cs-CZ" dirty="0" err="1" smtClean="0"/>
              <a:t>erikson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(1902-1982)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Biografie</a:t>
            </a:r>
          </a:p>
          <a:p>
            <a:r>
              <a:rPr lang="cs-CZ" dirty="0" smtClean="0"/>
              <a:t>Narozen Německo, </a:t>
            </a:r>
          </a:p>
          <a:p>
            <a:r>
              <a:rPr lang="cs-CZ" dirty="0" smtClean="0"/>
              <a:t>V dětství </a:t>
            </a:r>
            <a:r>
              <a:rPr lang="cs-CZ" dirty="0" err="1" smtClean="0"/>
              <a:t>pociti</a:t>
            </a:r>
            <a:r>
              <a:rPr lang="cs-CZ" dirty="0" smtClean="0"/>
              <a:t> zmatku, odcizení – krize identity, nepřijímaný</a:t>
            </a:r>
            <a:endParaRPr lang="cs-CZ" dirty="0"/>
          </a:p>
          <a:p>
            <a:r>
              <a:rPr lang="cs-CZ" dirty="0" smtClean="0"/>
              <a:t>Sen být umělec, pedagog</a:t>
            </a:r>
          </a:p>
          <a:p>
            <a:r>
              <a:rPr lang="cs-CZ" dirty="0" smtClean="0"/>
              <a:t>PA institut ve Vídni, PA u A.F.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 1933 </a:t>
            </a:r>
            <a:r>
              <a:rPr lang="cs-CZ" dirty="0"/>
              <a:t>emigrace do </a:t>
            </a:r>
            <a:r>
              <a:rPr lang="cs-CZ" dirty="0" smtClean="0"/>
              <a:t>USA</a:t>
            </a:r>
            <a:r>
              <a:rPr lang="cs-CZ" dirty="0"/>
              <a:t> </a:t>
            </a:r>
            <a:r>
              <a:rPr lang="cs-CZ" dirty="0" smtClean="0"/>
              <a:t>– Boston, soukromá praxe</a:t>
            </a:r>
          </a:p>
          <a:p>
            <a:r>
              <a:rPr lang="cs-CZ" dirty="0" smtClean="0"/>
              <a:t>Profesor kalifornské univerzity v </a:t>
            </a:r>
            <a:r>
              <a:rPr lang="cs-CZ" dirty="0" err="1" smtClean="0"/>
              <a:t>Berkley</a:t>
            </a:r>
            <a:r>
              <a:rPr lang="cs-CZ" dirty="0" smtClean="0"/>
              <a:t>, Harvard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36" y="0"/>
            <a:ext cx="3771755" cy="66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Erik </a:t>
            </a:r>
            <a:r>
              <a:rPr lang="cs-CZ" dirty="0" err="1" smtClean="0"/>
              <a:t>erikson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pojetí ega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Ego má hlavní roli – </a:t>
            </a:r>
            <a:r>
              <a:rPr lang="cs-CZ" dirty="0" err="1" smtClean="0"/>
              <a:t>řidí</a:t>
            </a:r>
            <a:r>
              <a:rPr lang="cs-CZ" dirty="0" smtClean="0"/>
              <a:t>, reguluje</a:t>
            </a:r>
          </a:p>
          <a:p>
            <a:r>
              <a:rPr lang="cs-CZ" dirty="0" smtClean="0"/>
              <a:t>Těstě vztaženo k sociálnímu prostředí</a:t>
            </a:r>
          </a:p>
          <a:p>
            <a:r>
              <a:rPr lang="cs-CZ" dirty="0" smtClean="0"/>
              <a:t>Má tvořivý potenciál – adaptace, řeší situace</a:t>
            </a:r>
          </a:p>
          <a:p>
            <a:r>
              <a:rPr lang="cs-CZ" dirty="0" smtClean="0"/>
              <a:t>Nese potenciál k adaptaci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7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Erik </a:t>
            </a:r>
            <a:r>
              <a:rPr lang="cs-CZ" dirty="0" err="1" smtClean="0"/>
              <a:t>erikson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Teorie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Ego má hlavní roli – </a:t>
            </a:r>
            <a:r>
              <a:rPr lang="cs-CZ" dirty="0" err="1" smtClean="0"/>
              <a:t>řidí</a:t>
            </a:r>
            <a:r>
              <a:rPr lang="cs-CZ" dirty="0" smtClean="0"/>
              <a:t>, reguluje</a:t>
            </a:r>
          </a:p>
          <a:p>
            <a:r>
              <a:rPr lang="cs-CZ" dirty="0" smtClean="0"/>
              <a:t>Těstě vztaženo k </a:t>
            </a:r>
            <a:r>
              <a:rPr lang="cs-CZ" dirty="0"/>
              <a:t>sociálnímu prostředí - </a:t>
            </a:r>
            <a:r>
              <a:rPr lang="cs-CZ" dirty="0" smtClean="0"/>
              <a:t> vyvíjí se </a:t>
            </a:r>
            <a:r>
              <a:rPr lang="cs-CZ" dirty="0"/>
              <a:t>jako odpověď na vnitřní síly a sociální prostředí</a:t>
            </a:r>
            <a:endParaRPr lang="cs-CZ" dirty="0" smtClean="0"/>
          </a:p>
          <a:p>
            <a:r>
              <a:rPr lang="cs-CZ" dirty="0" smtClean="0"/>
              <a:t>Má tvořivý potenciál – adaptace, řeší situace</a:t>
            </a:r>
          </a:p>
          <a:p>
            <a:r>
              <a:rPr lang="cs-CZ" dirty="0" smtClean="0"/>
              <a:t>Nese potenciál k adaptaci</a:t>
            </a:r>
          </a:p>
          <a:p>
            <a:r>
              <a:rPr lang="cs-CZ" dirty="0" smtClean="0"/>
              <a:t>Zralé ego, je podmíněno vytvořením identity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25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3795" y="4645890"/>
            <a:ext cx="1219805" cy="4433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52945" y="3241963"/>
            <a:ext cx="637310" cy="3879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66255"/>
            <a:ext cx="10353761" cy="1320802"/>
          </a:xfrm>
        </p:spPr>
        <p:txBody>
          <a:bodyPr>
            <a:normAutofit/>
          </a:bodyPr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teorie psychosociálního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366982"/>
            <a:ext cx="10353762" cy="46643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8 vývojových stádií – celý životní cyklus</a:t>
            </a:r>
          </a:p>
          <a:p>
            <a:r>
              <a:rPr lang="cs-CZ" dirty="0" smtClean="0"/>
              <a:t>Epigenetický princip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každé stádium je popsáno v podobě psychologické </a:t>
            </a:r>
            <a:r>
              <a:rPr lang="cs-CZ" dirty="0" smtClean="0"/>
              <a:t>krize, obsahuje </a:t>
            </a:r>
            <a:r>
              <a:rPr lang="cs-CZ" dirty="0"/>
              <a:t>jak možnost růstu, tak i prvky ohrožení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2 konfliktní </a:t>
            </a:r>
            <a:r>
              <a:rPr lang="cs-CZ" dirty="0" smtClean="0"/>
              <a:t>póly (+ a -)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b="1" dirty="0" smtClean="0">
                <a:solidFill>
                  <a:schemeClr val="bg1"/>
                </a:solidFill>
              </a:rPr>
              <a:t>růst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když </a:t>
            </a:r>
            <a:r>
              <a:rPr lang="cs-CZ" dirty="0"/>
              <a:t>je konflikt přiměřeně vyřešen</a:t>
            </a:r>
          </a:p>
          <a:p>
            <a:pPr marL="0" indent="0">
              <a:buNone/>
            </a:pPr>
            <a:r>
              <a:rPr lang="cs-CZ" dirty="0" smtClean="0"/>
              <a:t>jeho </a:t>
            </a:r>
            <a:r>
              <a:rPr lang="cs-CZ" dirty="0"/>
              <a:t>vyřešení přináší pro ego novou sílu či mohutnost = ctnost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ohrožení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hýbání řešení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dirty="0"/>
              <a:t>převládne negativní pól a ctnost </a:t>
            </a:r>
            <a:r>
              <a:rPr lang="cs-CZ" dirty="0" smtClean="0"/>
              <a:t>nevznikne, ego oslabeno, nutná reparace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97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01601"/>
            <a:ext cx="10353761" cy="1071418"/>
          </a:xfrm>
        </p:spPr>
        <p:txBody>
          <a:bodyPr>
            <a:normAutofit/>
          </a:bodyPr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109" y="1884218"/>
            <a:ext cx="10833448" cy="49737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důvěra proti základní </a:t>
            </a:r>
            <a:r>
              <a:rPr lang="cs-CZ" dirty="0" smtClean="0"/>
              <a:t>nedůvěře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nemluvně: 0-1 </a:t>
            </a:r>
            <a:r>
              <a:rPr lang="cs-CZ" dirty="0" smtClean="0"/>
              <a:t>rok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osoba, která o něj mateřsky pečuje, poskytuje kojenci zážitek bezpečí tehdy, je-li její chování</a:t>
            </a:r>
          </a:p>
          <a:p>
            <a:pPr marL="0" indent="0">
              <a:buNone/>
            </a:pPr>
            <a:r>
              <a:rPr lang="cs-CZ" dirty="0"/>
              <a:t>předvídatelné</a:t>
            </a:r>
          </a:p>
          <a:p>
            <a:pPr marL="0" indent="0">
              <a:buNone/>
            </a:pPr>
            <a:r>
              <a:rPr lang="cs-CZ" dirty="0" smtClean="0"/>
              <a:t> učí se </a:t>
            </a:r>
            <a:r>
              <a:rPr lang="cs-CZ" dirty="0"/>
              <a:t>důvěřovat této osobě </a:t>
            </a:r>
            <a:r>
              <a:rPr lang="cs-CZ" dirty="0" smtClean="0"/>
              <a:t>a pak </a:t>
            </a:r>
            <a:r>
              <a:rPr lang="cs-CZ" dirty="0"/>
              <a:t>důvěřovat sobě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pomáhá kojenci vytvořit si účinné způsoby chování </a:t>
            </a:r>
            <a:r>
              <a:rPr lang="cs-CZ" dirty="0" smtClean="0"/>
              <a:t> v nepříjemných událostech v životě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Ctnost: naděje - základní </a:t>
            </a:r>
            <a:r>
              <a:rPr lang="cs-CZ" dirty="0"/>
              <a:t>lidská síla</a:t>
            </a:r>
          </a:p>
          <a:p>
            <a:pPr marL="0" indent="0">
              <a:buNone/>
            </a:pPr>
            <a:r>
              <a:rPr lang="cs-CZ" dirty="0"/>
              <a:t> tajemnost</a:t>
            </a:r>
          </a:p>
          <a:p>
            <a:pPr marL="0" indent="0">
              <a:buNone/>
            </a:pPr>
            <a:r>
              <a:rPr lang="cs-CZ" dirty="0"/>
              <a:t>° kontakt s matkou</a:t>
            </a:r>
          </a:p>
          <a:p>
            <a:pPr marL="0" indent="0">
              <a:buNone/>
            </a:pPr>
            <a:r>
              <a:rPr lang="cs-CZ" dirty="0" smtClean="0"/>
              <a:t>-   </a:t>
            </a:r>
            <a:r>
              <a:rPr lang="cs-CZ" dirty="0"/>
              <a:t>silný kontakt až závislost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 </a:t>
            </a:r>
            <a:r>
              <a:rPr lang="cs-CZ" dirty="0"/>
              <a:t>může nést </a:t>
            </a:r>
            <a:r>
              <a:rPr lang="cs-CZ" dirty="0" smtClean="0"/>
              <a:t> s sebou i v </a:t>
            </a:r>
            <a:r>
              <a:rPr lang="cs-CZ" dirty="0"/>
              <a:t>dalších etapách života</a:t>
            </a:r>
          </a:p>
          <a:p>
            <a:pPr marL="0" indent="0">
              <a:buNone/>
            </a:pPr>
            <a:r>
              <a:rPr lang="cs-CZ" dirty="0"/>
              <a:t>° </a:t>
            </a:r>
            <a:r>
              <a:rPr lang="cs-CZ" dirty="0" err="1"/>
              <a:t>idolismus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upoutání se k jednomu kontaktu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01602"/>
            <a:ext cx="3749964" cy="21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Heinz Hartmann </a:t>
            </a:r>
            <a:br>
              <a:rPr lang="cs-CZ" dirty="0" smtClean="0"/>
            </a:br>
            <a:r>
              <a:rPr lang="cs-CZ" sz="1200" dirty="0" smtClean="0"/>
              <a:t>(1894-1970)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681018"/>
            <a:ext cx="10353762" cy="4821382"/>
          </a:xfrm>
        </p:spPr>
        <p:txBody>
          <a:bodyPr/>
          <a:lstStyle/>
          <a:p>
            <a:r>
              <a:rPr lang="cs-CZ" dirty="0" err="1" smtClean="0"/>
              <a:t>Biogragie</a:t>
            </a:r>
            <a:endParaRPr lang="cs-CZ" dirty="0" smtClean="0"/>
          </a:p>
          <a:p>
            <a:r>
              <a:rPr lang="cs-CZ" smtClean="0"/>
              <a:t>Medicína, </a:t>
            </a:r>
            <a:r>
              <a:rPr lang="cs-CZ" dirty="0" smtClean="0"/>
              <a:t>PA u Freuda (vliv Freud, Darwin)</a:t>
            </a:r>
          </a:p>
          <a:p>
            <a:pPr marL="0" indent="0">
              <a:buNone/>
            </a:pPr>
            <a:r>
              <a:rPr lang="cs-CZ" dirty="0" smtClean="0"/>
              <a:t>Narozen Vídeň, působení Paříž, Švýcarsko, pak NY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působení: Vídeňský PA </a:t>
            </a:r>
            <a:r>
              <a:rPr lang="cs-CZ" dirty="0" err="1" smtClean="0"/>
              <a:t>institus</a:t>
            </a:r>
            <a:r>
              <a:rPr lang="cs-CZ" dirty="0" smtClean="0"/>
              <a:t>, NY PA institut, prezident mezinárodní psychoanalytické společnosti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75" y="160482"/>
            <a:ext cx="1933575" cy="2362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6" y="3962399"/>
            <a:ext cx="4172671" cy="24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2.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662545"/>
            <a:ext cx="10353762" cy="512618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 </a:t>
            </a:r>
            <a:r>
              <a:rPr lang="cs-CZ" dirty="0"/>
              <a:t>autonomie proti zahanbení a pochybnosti; </a:t>
            </a:r>
            <a:r>
              <a:rPr lang="cs-CZ" dirty="0" smtClean="0"/>
              <a:t>• </a:t>
            </a:r>
            <a:r>
              <a:rPr lang="cs-CZ" dirty="0"/>
              <a:t>rané dětství 1-3 </a:t>
            </a:r>
            <a:r>
              <a:rPr lang="cs-CZ" dirty="0" smtClean="0"/>
              <a:t>roky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zdůrazňuje potřebu vyváženosti mezi „zadržováním“ a „pouštěním“</a:t>
            </a:r>
          </a:p>
          <a:p>
            <a:r>
              <a:rPr lang="cs-CZ" dirty="0" smtClean="0"/>
              <a:t>análně-svalové </a:t>
            </a:r>
            <a:r>
              <a:rPr lang="cs-CZ" dirty="0"/>
              <a:t>chování má své důsledky pro sociální interakce</a:t>
            </a:r>
          </a:p>
          <a:p>
            <a:r>
              <a:rPr lang="cs-CZ" dirty="0" smtClean="0"/>
              <a:t>příliš </a:t>
            </a:r>
            <a:r>
              <a:rPr lang="cs-CZ" dirty="0"/>
              <a:t>mnoho </a:t>
            </a:r>
            <a:r>
              <a:rPr lang="cs-CZ" dirty="0" smtClean="0"/>
              <a:t>svázanosti X příliš </a:t>
            </a:r>
            <a:r>
              <a:rPr lang="cs-CZ" dirty="0"/>
              <a:t>málo zábran</a:t>
            </a:r>
          </a:p>
          <a:p>
            <a:endParaRPr lang="cs-CZ" dirty="0"/>
          </a:p>
          <a:p>
            <a:r>
              <a:rPr lang="cs-CZ" dirty="0" smtClean="0"/>
              <a:t>ctnost</a:t>
            </a:r>
            <a:r>
              <a:rPr lang="cs-CZ" dirty="0"/>
              <a:t>: vůle</a:t>
            </a:r>
          </a:p>
          <a:p>
            <a:r>
              <a:rPr lang="cs-CZ" dirty="0"/>
              <a:t>nestrannost</a:t>
            </a:r>
          </a:p>
          <a:p>
            <a:pPr marL="0" indent="0">
              <a:buNone/>
            </a:pPr>
            <a:r>
              <a:rPr lang="cs-CZ" dirty="0" smtClean="0"/>
              <a:t>začne </a:t>
            </a:r>
            <a:r>
              <a:rPr lang="cs-CZ" dirty="0"/>
              <a:t>vnímat své chování jako dobré a </a:t>
            </a:r>
            <a:r>
              <a:rPr lang="cs-CZ" dirty="0" smtClean="0"/>
              <a:t>špatné, rozpoznává i druhých lidí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° soudní proces</a:t>
            </a:r>
          </a:p>
          <a:p>
            <a:pPr marL="0" indent="0">
              <a:buNone/>
            </a:pPr>
            <a:r>
              <a:rPr lang="cs-CZ" dirty="0" smtClean="0"/>
              <a:t>rozlišování </a:t>
            </a:r>
            <a:r>
              <a:rPr lang="cs-CZ" dirty="0"/>
              <a:t>dobré a špatné se u jedince má charakter posuzování viny a neviny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podoba soudního procesu</a:t>
            </a:r>
          </a:p>
          <a:p>
            <a:pPr marL="0" indent="0">
              <a:buNone/>
            </a:pPr>
            <a:r>
              <a:rPr lang="cs-CZ" dirty="0"/>
              <a:t>° legalismus</a:t>
            </a:r>
          </a:p>
          <a:p>
            <a:pPr marL="0" indent="0">
              <a:buNone/>
            </a:pPr>
            <a:r>
              <a:rPr lang="cs-CZ" dirty="0" smtClean="0"/>
              <a:t>když </a:t>
            </a:r>
            <a:r>
              <a:rPr lang="cs-CZ" dirty="0"/>
              <a:t>se soudní proces vyvine do striktního a rigidního vyžadování pravidel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74" y="645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3. Stádium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945" y="1681018"/>
            <a:ext cx="10722612" cy="50707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. iniciativa proti vině; ctnost: účelnost</a:t>
            </a:r>
          </a:p>
          <a:p>
            <a:pPr marL="0" indent="0">
              <a:buNone/>
            </a:pPr>
            <a:r>
              <a:rPr lang="cs-CZ" dirty="0"/>
              <a:t>• hravý věk 3-6 let</a:t>
            </a:r>
          </a:p>
          <a:p>
            <a:pPr marL="0" indent="0">
              <a:buNone/>
            </a:pPr>
            <a:r>
              <a:rPr lang="cs-CZ" dirty="0"/>
              <a:t>• dítě plánuje, experimentuje, pouští se do nových věcí</a:t>
            </a:r>
          </a:p>
          <a:p>
            <a:pPr marL="0" indent="0">
              <a:buNone/>
            </a:pPr>
            <a:r>
              <a:rPr lang="cs-CZ" dirty="0"/>
              <a:t>• přílišná snaha o úspěch při těchto nových záměrech vyvolává u dítěte pocity viny</a:t>
            </a:r>
          </a:p>
          <a:p>
            <a:pPr marL="0" indent="0">
              <a:buNone/>
            </a:pPr>
            <a:r>
              <a:rPr lang="cs-CZ" dirty="0"/>
              <a:t>• jiné pocity viny mohou být následkem </a:t>
            </a:r>
            <a:r>
              <a:rPr lang="cs-CZ" dirty="0" smtClean="0"/>
              <a:t>fantazií (i sex. Povahy)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dítě může prostřednictvím hry poskytovat náznaky svých budoucích </a:t>
            </a:r>
            <a:r>
              <a:rPr lang="cs-CZ" dirty="0" smtClean="0"/>
              <a:t>aspirací</a:t>
            </a:r>
          </a:p>
          <a:p>
            <a:pPr marL="0" indent="0">
              <a:buNone/>
            </a:pPr>
            <a:r>
              <a:rPr lang="cs-CZ" dirty="0"/>
              <a:t>dramatičnost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dítě si začíná hrát</a:t>
            </a:r>
          </a:p>
          <a:p>
            <a:pPr marL="0" indent="0">
              <a:buNone/>
            </a:pPr>
            <a:r>
              <a:rPr lang="cs-CZ" dirty="0"/>
              <a:t>° divadlo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vytváří si různé hry, je stimulována vlastní fantazie</a:t>
            </a:r>
          </a:p>
          <a:p>
            <a:pPr marL="0" indent="0">
              <a:buNone/>
            </a:pPr>
            <a:r>
              <a:rPr lang="cs-CZ" dirty="0"/>
              <a:t>° napodobování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jedinec má tendenci pouze napodobovat chování druhých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chybí tam vlastní myšlenka, vlastní invence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fixace pravdy, že dobro vítězí – dobrý konec – katarze se v dospělosti objevuje tím, proč lidé mají</a:t>
            </a:r>
          </a:p>
          <a:p>
            <a:pPr marL="0" indent="0">
              <a:buNone/>
            </a:pPr>
            <a:r>
              <a:rPr lang="cs-CZ" dirty="0"/>
              <a:t>rádi divadlo – nebezpečí – jedinec má tendenci pouze imitovat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18" y="138546"/>
            <a:ext cx="3555999" cy="23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4.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372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snaživost proti méněcennosti; </a:t>
            </a:r>
          </a:p>
          <a:p>
            <a:pPr marL="0" indent="0">
              <a:buNone/>
            </a:pPr>
            <a:r>
              <a:rPr lang="cs-CZ" dirty="0"/>
              <a:t>• školní věk 6 – 12 let</a:t>
            </a:r>
          </a:p>
          <a:p>
            <a:pPr marL="0" indent="0">
              <a:buNone/>
            </a:pPr>
            <a:r>
              <a:rPr lang="cs-CZ" dirty="0"/>
              <a:t>• přechod od hry k produktivnějším </a:t>
            </a:r>
            <a:r>
              <a:rPr lang="cs-CZ" dirty="0" smtClean="0"/>
              <a:t>činnostem- </a:t>
            </a:r>
            <a:r>
              <a:rPr lang="cs-CZ" dirty="0"/>
              <a:t>dovednosti a správné užívání nástrojů</a:t>
            </a:r>
          </a:p>
          <a:p>
            <a:pPr marL="0" indent="0">
              <a:buNone/>
            </a:pPr>
            <a:r>
              <a:rPr lang="cs-CZ" dirty="0"/>
              <a:t>• úspěch vyvolává v dítěti </a:t>
            </a:r>
            <a:r>
              <a:rPr lang="cs-CZ" dirty="0" smtClean="0"/>
              <a:t>radost X neúspěch </a:t>
            </a:r>
            <a:r>
              <a:rPr lang="cs-CZ" dirty="0"/>
              <a:t>pocit méněcennosti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kompetence – krok ve směru zralého úkolového </a:t>
            </a:r>
            <a:r>
              <a:rPr lang="cs-CZ" dirty="0" smtClean="0"/>
              <a:t>zaměření</a:t>
            </a:r>
          </a:p>
          <a:p>
            <a:pPr marL="0" indent="0">
              <a:buNone/>
            </a:pPr>
            <a:r>
              <a:rPr lang="cs-CZ" dirty="0" smtClean="0"/>
              <a:t>ctnost</a:t>
            </a:r>
            <a:r>
              <a:rPr lang="cs-CZ" dirty="0"/>
              <a:t>: </a:t>
            </a:r>
            <a:r>
              <a:rPr lang="cs-CZ" dirty="0" smtClean="0"/>
              <a:t>kompetence</a:t>
            </a:r>
          </a:p>
          <a:p>
            <a:pPr marL="0" indent="0">
              <a:buNone/>
            </a:pPr>
            <a:r>
              <a:rPr lang="cs-CZ" dirty="0"/>
              <a:t>formálnost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dítě se učí novým, jakým způsobem má ve škole řešit různé úkoly; toto formální učení, jak</a:t>
            </a:r>
          </a:p>
          <a:p>
            <a:pPr marL="0" indent="0">
              <a:buNone/>
            </a:pPr>
            <a:r>
              <a:rPr lang="cs-CZ" dirty="0"/>
              <a:t>postupovat, je předpokladem pro vstup do pracovního procesu</a:t>
            </a:r>
          </a:p>
          <a:p>
            <a:pPr marL="0" indent="0">
              <a:buNone/>
            </a:pPr>
            <a:r>
              <a:rPr lang="cs-CZ" dirty="0"/>
              <a:t>° práce</a:t>
            </a:r>
          </a:p>
          <a:p>
            <a:pPr marL="0" indent="0">
              <a:buNone/>
            </a:pPr>
            <a:r>
              <a:rPr lang="cs-CZ" dirty="0"/>
              <a:t>° formalismus</a:t>
            </a:r>
          </a:p>
          <a:p>
            <a:pPr marL="0" indent="0">
              <a:buNone/>
            </a:pPr>
            <a:r>
              <a:rPr lang="cs-CZ" dirty="0" smtClean="0"/>
              <a:t>akcent </a:t>
            </a:r>
            <a:r>
              <a:rPr lang="cs-CZ" dirty="0"/>
              <a:t>se klade na proces práce, </a:t>
            </a:r>
            <a:r>
              <a:rPr lang="cs-CZ" dirty="0" smtClean="0"/>
              <a:t>učení, </a:t>
            </a:r>
            <a:r>
              <a:rPr lang="cs-CZ" dirty="0" err="1" smtClean="0"/>
              <a:t>perfekticionismus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nezajímáme se o výsledek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1" y="110837"/>
            <a:ext cx="3870035" cy="21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8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4656"/>
            <a:ext cx="10353761" cy="1376218"/>
          </a:xfrm>
        </p:spPr>
        <p:txBody>
          <a:bodyPr>
            <a:normAutofit/>
          </a:bodyPr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5.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246909"/>
            <a:ext cx="10353762" cy="54402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Identita proti zmatení rolí </a:t>
            </a:r>
          </a:p>
          <a:p>
            <a:pPr marL="0" indent="0">
              <a:buNone/>
            </a:pPr>
            <a:r>
              <a:rPr lang="cs-CZ" dirty="0" smtClean="0"/>
              <a:t>adolescence</a:t>
            </a:r>
            <a:r>
              <a:rPr lang="cs-CZ" dirty="0"/>
              <a:t>: 12-20 let</a:t>
            </a:r>
          </a:p>
          <a:p>
            <a:pPr marL="0" indent="0">
              <a:buNone/>
            </a:pPr>
            <a:r>
              <a:rPr lang="cs-CZ" dirty="0"/>
              <a:t>• těsně blízko jsou si příslib objevení sebe samého a hrozba ztráty sebe samého</a:t>
            </a:r>
          </a:p>
          <a:p>
            <a:pPr marL="0" indent="0">
              <a:buNone/>
            </a:pPr>
            <a:r>
              <a:rPr lang="cs-CZ" dirty="0"/>
              <a:t>• stádium sjednocuje všechny předchozí představy mladého člověka o sobě samém</a:t>
            </a:r>
          </a:p>
          <a:p>
            <a:pPr marL="0" indent="0">
              <a:buNone/>
            </a:pPr>
            <a:r>
              <a:rPr lang="cs-CZ" dirty="0"/>
              <a:t>• vědomí identity ego dává dospívajícímu člověku důvěru, že jeho sebepojetí odpovídá tomu, </a:t>
            </a:r>
            <a:r>
              <a:rPr lang="cs-CZ" dirty="0" smtClean="0"/>
              <a:t>jak ho </a:t>
            </a:r>
            <a:r>
              <a:rPr lang="cs-CZ" dirty="0"/>
              <a:t>vnímají </a:t>
            </a:r>
            <a:r>
              <a:rPr lang="cs-CZ" dirty="0" smtClean="0"/>
              <a:t>druzí</a:t>
            </a:r>
          </a:p>
          <a:p>
            <a:pPr marL="0" indent="0">
              <a:buNone/>
            </a:pPr>
            <a:r>
              <a:rPr lang="cs-CZ" dirty="0"/>
              <a:t>psychosociální moratorium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vyřešit krizi identity </a:t>
            </a:r>
            <a:r>
              <a:rPr lang="cs-CZ" dirty="0" smtClean="0"/>
              <a:t> -  </a:t>
            </a:r>
            <a:r>
              <a:rPr lang="cs-CZ" dirty="0"/>
              <a:t>potřebují </a:t>
            </a:r>
            <a:r>
              <a:rPr lang="cs-CZ" dirty="0" smtClean="0"/>
              <a:t>období odkladu závazku dospělosti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věrnost – osobní oddanost zvolenému povolání či životní </a:t>
            </a:r>
            <a:r>
              <a:rPr lang="cs-CZ" dirty="0" smtClean="0"/>
              <a:t>filosofii</a:t>
            </a:r>
          </a:p>
          <a:p>
            <a:pPr marL="0" indent="0">
              <a:buNone/>
            </a:pPr>
            <a:r>
              <a:rPr lang="cs-CZ" dirty="0" smtClean="0"/>
              <a:t>ideologie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 potvrzování životních voleb – totalismu</a:t>
            </a:r>
          </a:p>
          <a:p>
            <a:pPr marL="0" indent="0">
              <a:buNone/>
            </a:pPr>
            <a:r>
              <a:rPr lang="cs-CZ" dirty="0"/>
              <a:t>° ideologie</a:t>
            </a:r>
          </a:p>
          <a:p>
            <a:pPr marL="0" indent="0">
              <a:buNone/>
            </a:pPr>
            <a:r>
              <a:rPr lang="cs-CZ" dirty="0" smtClean="0"/>
              <a:t>člověk </a:t>
            </a:r>
            <a:r>
              <a:rPr lang="cs-CZ" dirty="0"/>
              <a:t>podléhá nařízením různých skupin</a:t>
            </a:r>
          </a:p>
          <a:p>
            <a:pPr marL="0" indent="0">
              <a:buNone/>
            </a:pPr>
            <a:r>
              <a:rPr lang="cs-CZ" dirty="0"/>
              <a:t>° totalismus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není schopen </a:t>
            </a:r>
            <a:r>
              <a:rPr lang="cs-CZ" dirty="0" smtClean="0"/>
              <a:t>oprostit se </a:t>
            </a:r>
            <a:r>
              <a:rPr lang="cs-CZ" dirty="0"/>
              <a:t>od žití v partách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691" y="133927"/>
            <a:ext cx="3551093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5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6.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9220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intimita proti izolaci</a:t>
            </a:r>
          </a:p>
          <a:p>
            <a:pPr marL="0" indent="0">
              <a:buNone/>
            </a:pPr>
            <a:r>
              <a:rPr lang="cs-CZ" dirty="0" smtClean="0"/>
              <a:t> mladá dospělost: 20-30 let</a:t>
            </a:r>
          </a:p>
          <a:p>
            <a:pPr marL="0" indent="0">
              <a:buNone/>
            </a:pPr>
            <a:r>
              <a:rPr lang="cs-CZ" dirty="0" smtClean="0"/>
              <a:t>• intimita je spojením vlastní identity s identitou druhého beze strachu, že člověk ztratí sám sebe</a:t>
            </a:r>
          </a:p>
          <a:p>
            <a:pPr marL="0" indent="0">
              <a:buNone/>
            </a:pPr>
            <a:r>
              <a:rPr lang="cs-CZ" dirty="0" smtClean="0"/>
              <a:t>nebo „rozpustí“ svou identitu</a:t>
            </a:r>
          </a:p>
          <a:p>
            <a:pPr marL="0" indent="0">
              <a:buNone/>
            </a:pPr>
            <a:r>
              <a:rPr lang="cs-CZ" dirty="0" smtClean="0"/>
              <a:t>• intimita by měla obsahovat závazek</a:t>
            </a:r>
          </a:p>
          <a:p>
            <a:pPr marL="0" indent="0">
              <a:buNone/>
            </a:pPr>
            <a:r>
              <a:rPr lang="cs-CZ" dirty="0" smtClean="0"/>
              <a:t>• může být vyjádřena i sexuálně</a:t>
            </a:r>
          </a:p>
          <a:p>
            <a:pPr marL="0" indent="0">
              <a:buNone/>
            </a:pPr>
            <a:r>
              <a:rPr lang="cs-CZ" dirty="0" smtClean="0"/>
              <a:t>• proces intimity může člověku pomoci vyjasnit si svou vlastní identitu prostřednictvím</a:t>
            </a:r>
          </a:p>
          <a:p>
            <a:pPr marL="0" indent="0">
              <a:buNone/>
            </a:pPr>
            <a:r>
              <a:rPr lang="cs-CZ" dirty="0" smtClean="0"/>
              <a:t>identifikace s druhým člověkem</a:t>
            </a:r>
          </a:p>
          <a:p>
            <a:pPr marL="0" indent="0">
              <a:buNone/>
            </a:pPr>
            <a:r>
              <a:rPr lang="cs-CZ" dirty="0" smtClean="0"/>
              <a:t>Ctnost: láska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° afiliace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tendence sbližovat se s druhými</a:t>
            </a:r>
          </a:p>
          <a:p>
            <a:pPr marL="0" indent="0">
              <a:buNone/>
            </a:pPr>
            <a:r>
              <a:rPr lang="cs-CZ" dirty="0"/>
              <a:t>° bytí s druhými</a:t>
            </a:r>
          </a:p>
          <a:p>
            <a:pPr marL="0" indent="0">
              <a:buNone/>
            </a:pPr>
            <a:r>
              <a:rPr lang="cs-CZ" dirty="0"/>
              <a:t>° </a:t>
            </a:r>
            <a:r>
              <a:rPr lang="cs-CZ" dirty="0" err="1"/>
              <a:t>elitarismus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250969"/>
            <a:ext cx="3258416" cy="21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7.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745673"/>
            <a:ext cx="10353762" cy="45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generativita</a:t>
            </a:r>
            <a:r>
              <a:rPr lang="cs-CZ" dirty="0"/>
              <a:t> proti stagnaci; </a:t>
            </a:r>
            <a:r>
              <a:rPr lang="cs-CZ" dirty="0" smtClean="0"/>
              <a:t>ctnost: pečování</a:t>
            </a:r>
          </a:p>
          <a:p>
            <a:pPr marL="0" indent="0">
              <a:buNone/>
            </a:pPr>
            <a:r>
              <a:rPr lang="cs-CZ" dirty="0" smtClean="0"/>
              <a:t>• dospělost: 30-65 let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lidé se zapojují do společnosti, aby vytvářeli něco </a:t>
            </a:r>
            <a:r>
              <a:rPr lang="cs-CZ" dirty="0" smtClean="0"/>
              <a:t>hodnotnéh</a:t>
            </a:r>
            <a:r>
              <a:rPr lang="cs-CZ" dirty="0"/>
              <a:t>o</a:t>
            </a:r>
          </a:p>
          <a:p>
            <a:pPr marL="0" indent="0">
              <a:buNone/>
            </a:pPr>
            <a:r>
              <a:rPr lang="cs-CZ" dirty="0" smtClean="0"/>
              <a:t>Ctnost: pečování – ochota konstruktivně přispět společnosti</a:t>
            </a:r>
          </a:p>
          <a:p>
            <a:pPr marL="0" indent="0">
              <a:buNone/>
            </a:pPr>
            <a:r>
              <a:rPr lang="cs-CZ" dirty="0"/>
              <a:t>° </a:t>
            </a:r>
            <a:r>
              <a:rPr lang="cs-CZ" dirty="0" err="1"/>
              <a:t>generačnost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snaha </a:t>
            </a:r>
            <a:r>
              <a:rPr lang="cs-CZ" dirty="0"/>
              <a:t>předávání hodnot další generaci</a:t>
            </a:r>
          </a:p>
          <a:p>
            <a:pPr marL="0" indent="0">
              <a:buNone/>
            </a:pPr>
            <a:r>
              <a:rPr lang="cs-CZ" dirty="0"/>
              <a:t>° zájem o druhé</a:t>
            </a:r>
          </a:p>
          <a:p>
            <a:pPr marL="0" indent="0">
              <a:buNone/>
            </a:pPr>
            <a:r>
              <a:rPr lang="cs-CZ" dirty="0"/>
              <a:t>° </a:t>
            </a:r>
            <a:r>
              <a:rPr lang="cs-CZ" dirty="0" smtClean="0"/>
              <a:t>autoritářství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snaha nutit přijmout svůj názor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8" y="236681"/>
            <a:ext cx="3363623" cy="21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1" cy="1237673"/>
          </a:xfrm>
        </p:spPr>
        <p:txBody>
          <a:bodyPr>
            <a:normAutofit/>
          </a:bodyPr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8.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385455"/>
            <a:ext cx="10353762" cy="5472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integrita ego proti </a:t>
            </a:r>
            <a:r>
              <a:rPr lang="cs-CZ" dirty="0" smtClean="0"/>
              <a:t>zoufalství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zralý věk: 65+ let</a:t>
            </a:r>
          </a:p>
          <a:p>
            <a:pPr marL="0" indent="0">
              <a:buNone/>
            </a:pPr>
            <a:r>
              <a:rPr lang="cs-CZ" dirty="0"/>
              <a:t>• pokud se člověk ve stáří nemůže ohlédnout na svůj život s pocitem dobře vykonaného díla </a:t>
            </a:r>
          </a:p>
          <a:p>
            <a:pPr marL="0" indent="0">
              <a:buNone/>
            </a:pPr>
            <a:r>
              <a:rPr lang="cs-CZ" dirty="0"/>
              <a:t>osobního naplnění, nastupuje zoufalství</a:t>
            </a:r>
          </a:p>
          <a:p>
            <a:pPr marL="0" indent="0">
              <a:buNone/>
            </a:pPr>
            <a:r>
              <a:rPr lang="cs-CZ" dirty="0"/>
              <a:t>• vidí vztah mezi dětskou důvěrou a dospělou </a:t>
            </a:r>
            <a:r>
              <a:rPr lang="cs-CZ" dirty="0" smtClean="0"/>
              <a:t>integritou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Ctnost  </a:t>
            </a:r>
            <a:r>
              <a:rPr lang="cs-CZ" dirty="0"/>
              <a:t>moudrost </a:t>
            </a:r>
            <a:r>
              <a:rPr lang="cs-CZ" dirty="0" smtClean="0"/>
              <a:t>– vrchol cyklu</a:t>
            </a:r>
          </a:p>
          <a:p>
            <a:pPr marL="0" indent="0">
              <a:buNone/>
            </a:pPr>
            <a:r>
              <a:rPr lang="cs-CZ" dirty="0"/>
              <a:t>° integrace</a:t>
            </a:r>
          </a:p>
          <a:p>
            <a:pPr marL="0" indent="0">
              <a:buNone/>
            </a:pPr>
            <a:r>
              <a:rPr lang="cs-CZ" dirty="0"/>
              <a:t>° potvrzování moudrosti</a:t>
            </a:r>
          </a:p>
          <a:p>
            <a:pPr marL="0" indent="0">
              <a:buNone/>
            </a:pPr>
            <a:r>
              <a:rPr lang="cs-CZ" dirty="0"/>
              <a:t>° </a:t>
            </a:r>
            <a:r>
              <a:rPr lang="cs-CZ" dirty="0" err="1"/>
              <a:t>sapientismus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tendence </a:t>
            </a:r>
            <a:r>
              <a:rPr lang="cs-CZ" dirty="0"/>
              <a:t>předstírat moudrost</a:t>
            </a:r>
          </a:p>
          <a:p>
            <a:pPr marL="0" indent="0">
              <a:buNone/>
            </a:pPr>
            <a:r>
              <a:rPr lang="cs-CZ" dirty="0" smtClean="0"/>
              <a:t>pravdy</a:t>
            </a:r>
            <a:r>
              <a:rPr lang="cs-CZ" dirty="0"/>
              <a:t>, ke kterým nedospěl, ale o kterých se domnívá, že by </a:t>
            </a:r>
            <a:r>
              <a:rPr lang="cs-CZ" dirty="0" smtClean="0"/>
              <a:t>měly být předány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45" y="141142"/>
            <a:ext cx="3243408" cy="22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stadium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1491" y="0"/>
            <a:ext cx="3380509" cy="3731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6" y="4202545"/>
            <a:ext cx="7232073" cy="22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H. Hartman – Základní pilíře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EGO – autonomie      Ego je nezávislé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ADAPTACE -               Podílí se na adaptaci na prostředí (nepatologické)</a:t>
            </a:r>
          </a:p>
          <a:p>
            <a:pPr marL="0" indent="0">
              <a:buNone/>
            </a:pPr>
            <a:r>
              <a:rPr lang="cs-CZ" dirty="0" smtClean="0"/>
              <a:t>KONFLIKT -                 Ego není v permanentním konfliktu s ID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98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H. Hartman  - 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440873"/>
            <a:ext cx="10353762" cy="5089235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EGO má 2 funkce:</a:t>
            </a:r>
          </a:p>
          <a:p>
            <a:pPr marL="457200" indent="-457200">
              <a:buAutoNum type="arabicParenR"/>
            </a:pPr>
            <a:r>
              <a:rPr lang="cs-CZ" dirty="0" smtClean="0"/>
              <a:t>Redukce konfliktu                        zdroj konfliktu: ID a limity okolí, ego řeší</a:t>
            </a:r>
          </a:p>
          <a:p>
            <a:pPr marL="457200" indent="-457200">
              <a:buAutoNum type="arabicParenR"/>
            </a:pPr>
            <a:r>
              <a:rPr lang="cs-CZ" dirty="0" smtClean="0"/>
              <a:t>Pohyb v nekonfliktní sféře         pohybuje se ve svobodné sféře a slouží k 						      environmentální adaptaci </a:t>
            </a:r>
          </a:p>
          <a:p>
            <a:pPr marL="0" indent="0">
              <a:buNone/>
            </a:pPr>
            <a:r>
              <a:rPr lang="cs-CZ" dirty="0" smtClean="0"/>
              <a:t>- Je od začátku</a:t>
            </a:r>
          </a:p>
          <a:p>
            <a:pPr>
              <a:buFontTx/>
              <a:buChar char="-"/>
            </a:pPr>
            <a:r>
              <a:rPr lang="cs-CZ" dirty="0" smtClean="0"/>
              <a:t>Má svůj zdroj energie (ID je milováno, protože ukazuje cesty ke slasti – krade energii</a:t>
            </a:r>
          </a:p>
          <a:p>
            <a:pPr marL="0" indent="0">
              <a:buNone/>
            </a:pPr>
            <a:r>
              <a:rPr lang="cs-CZ" dirty="0" smtClean="0"/>
              <a:t>Primární autonomie EGA – poznávání pro poznávání</a:t>
            </a:r>
          </a:p>
          <a:p>
            <a:pPr marL="0" indent="0">
              <a:buNone/>
            </a:pPr>
            <a:r>
              <a:rPr lang="cs-CZ" dirty="0" smtClean="0"/>
              <a:t>Sekundární autonomie EGA – ukradené energie posilují autonomii EGA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92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08" y="4733636"/>
            <a:ext cx="3459799" cy="21151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52945"/>
          </a:xfrm>
        </p:spPr>
        <p:txBody>
          <a:bodyPr/>
          <a:lstStyle/>
          <a:p>
            <a:r>
              <a:rPr lang="cs-CZ" dirty="0" smtClean="0"/>
              <a:t>ANNA FREUDOVÁ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(1895 – 1982)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655718"/>
          </a:xfrm>
        </p:spPr>
        <p:txBody>
          <a:bodyPr>
            <a:normAutofit/>
          </a:bodyPr>
          <a:lstStyle/>
          <a:p>
            <a:r>
              <a:rPr lang="cs-CZ" dirty="0" smtClean="0"/>
              <a:t>Biografie</a:t>
            </a:r>
          </a:p>
          <a:p>
            <a:pPr marL="0" indent="0">
              <a:buNone/>
            </a:pPr>
            <a:r>
              <a:rPr lang="cs-CZ" dirty="0" smtClean="0"/>
              <a:t>6 dítě S.F</a:t>
            </a:r>
          </a:p>
          <a:p>
            <a:pPr marL="0" indent="0">
              <a:buNone/>
            </a:pPr>
            <a:r>
              <a:rPr lang="cs-CZ" dirty="0" smtClean="0"/>
              <a:t>Vzdělání: pedagogika, PA </a:t>
            </a:r>
            <a:r>
              <a:rPr lang="cs-CZ" dirty="0" smtClean="0"/>
              <a:t>– výcvik u otce 1918, 1923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1938 </a:t>
            </a:r>
            <a:r>
              <a:rPr lang="cs-CZ" dirty="0" smtClean="0"/>
              <a:t>Londýn</a:t>
            </a:r>
          </a:p>
          <a:p>
            <a:pPr marL="0" indent="0">
              <a:buNone/>
            </a:pPr>
            <a:r>
              <a:rPr lang="cs-CZ" dirty="0" smtClean="0"/>
              <a:t>1941-1945 </a:t>
            </a:r>
            <a:r>
              <a:rPr lang="cs-CZ" dirty="0" err="1" smtClean="0"/>
              <a:t>Hampstead</a:t>
            </a:r>
            <a:r>
              <a:rPr lang="cs-CZ" dirty="0" smtClean="0"/>
              <a:t> válečné jesle</a:t>
            </a:r>
          </a:p>
          <a:p>
            <a:pPr marL="0" indent="0">
              <a:buNone/>
            </a:pPr>
            <a:r>
              <a:rPr lang="en-US" dirty="0" smtClean="0"/>
              <a:t>1952</a:t>
            </a:r>
            <a:r>
              <a:rPr lang="cs-CZ" dirty="0" smtClean="0"/>
              <a:t> </a:t>
            </a:r>
            <a:r>
              <a:rPr lang="en-US" dirty="0" smtClean="0"/>
              <a:t>Hampstead </a:t>
            </a:r>
            <a:r>
              <a:rPr lang="en-US" dirty="0"/>
              <a:t>Child Therapy Course and Clinic in </a:t>
            </a:r>
            <a:r>
              <a:rPr lang="cs-CZ" dirty="0" smtClean="0"/>
              <a:t>– </a:t>
            </a:r>
            <a:r>
              <a:rPr lang="cs-CZ" dirty="0" smtClean="0"/>
              <a:t>komplexní služby</a:t>
            </a:r>
          </a:p>
          <a:p>
            <a:pPr marL="0" indent="0">
              <a:buNone/>
            </a:pPr>
            <a:r>
              <a:rPr lang="cs-CZ" dirty="0" smtClean="0"/>
              <a:t>Nikdy se nevdala, neměla děti. Přítelkyně </a:t>
            </a:r>
            <a:r>
              <a:rPr lang="cs-CZ" dirty="0" err="1" smtClean="0"/>
              <a:t>Dorothy</a:t>
            </a:r>
            <a:r>
              <a:rPr lang="cs-CZ" dirty="0" smtClean="0"/>
              <a:t> </a:t>
            </a:r>
            <a:r>
              <a:rPr lang="cs-CZ" dirty="0" err="1" smtClean="0"/>
              <a:t>Burlinghamová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28" y="165389"/>
            <a:ext cx="2635394" cy="30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6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Freudová</a:t>
            </a:r>
            <a:r>
              <a:rPr lang="cs-CZ" dirty="0" smtClean="0"/>
              <a:t> – vliv na politiku péče 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662545"/>
            <a:ext cx="10353762" cy="4996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1975 </a:t>
            </a:r>
            <a:r>
              <a:rPr lang="cs-CZ" dirty="0"/>
              <a:t>v Anglii Zákon o </a:t>
            </a:r>
            <a:r>
              <a:rPr lang="cs-CZ" dirty="0" smtClean="0"/>
              <a:t>dětech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	Potřeby dětí a ne rodičů by měly určovat rozhodnutí o péči o D.</a:t>
            </a:r>
          </a:p>
          <a:p>
            <a:pPr marL="0" indent="0">
              <a:buNone/>
            </a:pPr>
            <a:r>
              <a:rPr lang="cs-CZ" dirty="0"/>
              <a:t>-	Děti potřebují být se svým psychologickým rodičem (nemusí být biologický)</a:t>
            </a:r>
          </a:p>
          <a:p>
            <a:pPr marL="0" indent="0">
              <a:buNone/>
            </a:pPr>
            <a:r>
              <a:rPr lang="cs-CZ" dirty="0"/>
              <a:t>-	Rychlé svěřená do péče, adopce</a:t>
            </a:r>
          </a:p>
          <a:p>
            <a:pPr marL="0" indent="0">
              <a:buNone/>
            </a:pPr>
            <a:r>
              <a:rPr lang="cs-CZ" dirty="0"/>
              <a:t>-	Zákon by měl nalézt „nejmenší zlo“</a:t>
            </a:r>
          </a:p>
          <a:p>
            <a:pPr marL="0" indent="0">
              <a:buNone/>
            </a:pPr>
            <a:r>
              <a:rPr lang="cs-CZ" dirty="0"/>
              <a:t>-	Sporné strany musí dokázat, že je D v současném prostředí nechtěné a toto prostředí není </a:t>
            </a:r>
            <a:r>
              <a:rPr lang="cs-CZ" dirty="0" smtClean="0"/>
              <a:t>    	nejmenším </a:t>
            </a:r>
            <a:r>
              <a:rPr lang="cs-CZ" dirty="0"/>
              <a:t>možným zlem</a:t>
            </a:r>
          </a:p>
          <a:p>
            <a:pPr marL="0" indent="0">
              <a:buNone/>
            </a:pPr>
            <a:r>
              <a:rPr lang="cs-CZ" dirty="0"/>
              <a:t>-	Neupřednostňovat biologická pouta před psychologickými</a:t>
            </a:r>
          </a:p>
          <a:p>
            <a:pPr marL="0" indent="0">
              <a:buNone/>
            </a:pPr>
            <a:r>
              <a:rPr lang="cs-CZ" dirty="0"/>
              <a:t>-	Zásah státu pouze tehdy, když D týrané, zneužívané, rodiče nejsou. Proti zásahu státu i v </a:t>
            </a:r>
            <a:r>
              <a:rPr lang="cs-CZ" dirty="0" smtClean="0"/>
              <a:t>	případě </a:t>
            </a:r>
            <a:r>
              <a:rPr lang="cs-CZ" dirty="0"/>
              <a:t>sex. Zneužití, pokud není možné zajistit lepší péči</a:t>
            </a:r>
          </a:p>
          <a:p>
            <a:pPr marL="0" indent="0">
              <a:buNone/>
            </a:pPr>
            <a:r>
              <a:rPr lang="cs-CZ" dirty="0"/>
              <a:t>-	Před 3. rokem stačí, že peč. Osoba pečuje 1 rok – pouto. U vyššího věku 2 roky</a:t>
            </a:r>
          </a:p>
          <a:p>
            <a:pPr marL="0" indent="0">
              <a:buNone/>
            </a:pPr>
            <a:r>
              <a:rPr lang="cs-CZ" dirty="0"/>
              <a:t>-	Emoční zneužívání je sporné (hippie matka, matka žijící s černochem) – neodebírat</a:t>
            </a:r>
          </a:p>
          <a:p>
            <a:pPr marL="0" indent="0">
              <a:buNone/>
            </a:pPr>
            <a:r>
              <a:rPr lang="cs-CZ" dirty="0"/>
              <a:t>-	Lidé, kteří se profesionálně věnují péči o D. by neměli suplovat M</a:t>
            </a:r>
          </a:p>
        </p:txBody>
      </p:sp>
    </p:spTree>
    <p:extLst>
      <p:ext uri="{BB962C8B-B14F-4D97-AF65-F5344CB8AC3E}">
        <p14:creationId xmlns:p14="http://schemas.microsoft.com/office/powerpoint/2010/main" val="92922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323273"/>
            <a:ext cx="10353761" cy="1136072"/>
          </a:xfrm>
        </p:spPr>
        <p:txBody>
          <a:bodyPr/>
          <a:lstStyle/>
          <a:p>
            <a:r>
              <a:rPr lang="cs-CZ" dirty="0" smtClean="0"/>
              <a:t>A. FREUDOVÁ  - diagnostika vývojových linií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302326"/>
            <a:ext cx="10353762" cy="555567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Vývoj nemůže být dostatečně charakterizován posloupností orálního, análního a falického stádia pudového </a:t>
            </a:r>
            <a:r>
              <a:rPr lang="cs-CZ" dirty="0" smtClean="0">
                <a:solidFill>
                  <a:prstClr val="white"/>
                </a:solidFill>
              </a:rPr>
              <a:t>vývoje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Ve vývoji je důležitý maturační proces a širší přístup k hodnocení dětí, založený na více vývojových liniích</a:t>
            </a:r>
            <a:endParaRPr lang="cs-CZ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Vývoj spočívá v postupném ovládání ID Egem, v socializaci pudů. To ve velké míře závisí na přítomnosti matky. 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Přítomnost </a:t>
            </a:r>
            <a:r>
              <a:rPr lang="cs-CZ" dirty="0">
                <a:solidFill>
                  <a:prstClr val="white"/>
                </a:solidFill>
              </a:rPr>
              <a:t>matky je pro psychiku a její vývoj stejně důležitá jako vitamíny pro vývoj </a:t>
            </a:r>
            <a:r>
              <a:rPr lang="cs-CZ" dirty="0" err="1" smtClean="0">
                <a:solidFill>
                  <a:prstClr val="white"/>
                </a:solidFill>
              </a:rPr>
              <a:t>tělěsný</a:t>
            </a:r>
            <a:r>
              <a:rPr lang="cs-CZ" dirty="0" smtClean="0">
                <a:solidFill>
                  <a:prstClr val="white"/>
                </a:solidFill>
              </a:rPr>
              <a:t>.</a:t>
            </a:r>
            <a:endParaRPr lang="cs-CZ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D se liší podle míry pokroku, který udělaly v jednotlivých oblastech. To závisí na přístupu M a rovnováze mezi impulsy dítěte směřujícími do minulosti nebo do budoucnosti 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endParaRPr lang="cs-CZ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D musí být diagnostikovány vzhledem k věku, vývojovým liniím a podle míry symptomů ukazujících přechodné nebo trvalé přerušení vývoje ID, EGA a Superega)</a:t>
            </a:r>
          </a:p>
          <a:p>
            <a:pPr marL="0" lvl="0" indent="0">
              <a:buNone/>
            </a:pPr>
            <a:endParaRPr lang="cs-CZ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 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5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323273"/>
            <a:ext cx="10353761" cy="1136072"/>
          </a:xfrm>
        </p:spPr>
        <p:txBody>
          <a:bodyPr/>
          <a:lstStyle/>
          <a:p>
            <a:r>
              <a:rPr lang="cs-CZ" dirty="0" smtClean="0"/>
              <a:t>A. FREUDOVÁ  - diagnostika vývojových linií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459345"/>
            <a:ext cx="10353762" cy="5273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1)</a:t>
            </a:r>
            <a:r>
              <a:rPr lang="cs-CZ" dirty="0">
                <a:solidFill>
                  <a:prstClr val="white"/>
                </a:solidFill>
              </a:rPr>
              <a:t> závislost a sebestřednost X vztahy k druhým, autonomie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                  vzrůstající </a:t>
            </a:r>
            <a:r>
              <a:rPr lang="cs-CZ" dirty="0">
                <a:solidFill>
                  <a:prstClr val="white"/>
                </a:solidFill>
              </a:rPr>
              <a:t>nezávislost na matce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 smtClean="0">
                <a:solidFill>
                  <a:prstClr val="white"/>
                </a:solidFill>
              </a:rPr>
              <a:t>   -neschopnost </a:t>
            </a:r>
            <a:r>
              <a:rPr lang="cs-CZ" dirty="0">
                <a:solidFill>
                  <a:prstClr val="white"/>
                </a:solidFill>
              </a:rPr>
              <a:t>odlišit vlastní JÁ od matky – vědomí </a:t>
            </a:r>
            <a:r>
              <a:rPr lang="cs-CZ" dirty="0" smtClean="0">
                <a:solidFill>
                  <a:prstClr val="white"/>
                </a:solidFill>
              </a:rPr>
              <a:t>oddělenosti 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2</a:t>
            </a:r>
            <a:r>
              <a:rPr lang="cs-CZ" dirty="0">
                <a:solidFill>
                  <a:prstClr val="white"/>
                </a:solidFill>
              </a:rPr>
              <a:t>) trénink jídelních a vylučovacích </a:t>
            </a:r>
            <a:r>
              <a:rPr lang="cs-CZ" dirty="0" smtClean="0">
                <a:solidFill>
                  <a:prstClr val="white"/>
                </a:solidFill>
              </a:rPr>
              <a:t>návyků </a:t>
            </a:r>
            <a:endParaRPr lang="cs-CZ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3) vývoj řeči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    - závislý na matce (když přišla do jeslí – zlepšila se)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4) od útoku k obraně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5) od nedostatku ohledů k chápavé identifikaci s druhými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6) od egocentrismu k soucitné hře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white"/>
                </a:solidFill>
              </a:rPr>
              <a:t>7) od hry zaměřené na získání slasti – k </a:t>
            </a:r>
            <a:r>
              <a:rPr lang="cs-CZ" dirty="0" smtClean="0">
                <a:solidFill>
                  <a:prstClr val="white"/>
                </a:solidFill>
              </a:rPr>
              <a:t>práci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white"/>
                </a:solidFill>
              </a:rPr>
              <a:t>– sekvence: sání </a:t>
            </a:r>
            <a:r>
              <a:rPr lang="cs-CZ" dirty="0">
                <a:solidFill>
                  <a:prstClr val="white"/>
                </a:solidFill>
              </a:rPr>
              <a:t>– jezení, zašpinění – čistota, monologičnost – dialogičnost, egocentrismus – </a:t>
            </a:r>
            <a:r>
              <a:rPr lang="cs-CZ" dirty="0" err="1" smtClean="0">
                <a:solidFill>
                  <a:prstClr val="white"/>
                </a:solidFill>
              </a:rPr>
              <a:t>alocentrismus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1327</TotalTime>
  <Words>1349</Words>
  <Application>Microsoft Office PowerPoint</Application>
  <PresentationFormat>Širokoúhlá obrazovka</PresentationFormat>
  <Paragraphs>232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Bookman Old Style</vt:lpstr>
      <vt:lpstr>Rockwell</vt:lpstr>
      <vt:lpstr>Damask</vt:lpstr>
      <vt:lpstr>EGO PSYCHOLOGIE                                  H. HARTMANN A. FREUDOVÁ               E.ERIKSON </vt:lpstr>
      <vt:lpstr>Heinz Hartmann  (1894-1970)</vt:lpstr>
      <vt:lpstr>H. Hartman – Základní pilíře</vt:lpstr>
      <vt:lpstr>H. Hartman  - ego</vt:lpstr>
      <vt:lpstr>ANNA FREUDOVÁ (1895 – 1982)</vt:lpstr>
      <vt:lpstr>Prezentace aplikace PowerPoint</vt:lpstr>
      <vt:lpstr>A. Freudová – vliv na politiku péče o děti</vt:lpstr>
      <vt:lpstr>A. FREUDOVÁ  - diagnostika vývojových linií</vt:lpstr>
      <vt:lpstr>A. FREUDOVÁ  - diagnostika vývojových linií</vt:lpstr>
      <vt:lpstr>ANNA FREUDOVÁ  „Já a obranné mechanismy“  </vt:lpstr>
      <vt:lpstr>A. Freudová ANALYTICKé techniky - možnosti</vt:lpstr>
      <vt:lpstr>A. Freudová OBRANNÉ MECHANISMY</vt:lpstr>
      <vt:lpstr>A. Freudová</vt:lpstr>
      <vt:lpstr>Prezentace aplikace PowerPoint</vt:lpstr>
      <vt:lpstr>Erik erikson (1902-1982)</vt:lpstr>
      <vt:lpstr>Erik erikson pojetí ega </vt:lpstr>
      <vt:lpstr>Erik erikson Teorie </vt:lpstr>
      <vt:lpstr>E. Erikson  teorie psychosociálního vývoje</vt:lpstr>
      <vt:lpstr>E. Erikson 1. Stádium</vt:lpstr>
      <vt:lpstr>E. Erikson 2. Stádium</vt:lpstr>
      <vt:lpstr>E. Erikson 3. Stádium  </vt:lpstr>
      <vt:lpstr>E. Erikson 4. Stádium</vt:lpstr>
      <vt:lpstr>E. Erikson 5. Stádium</vt:lpstr>
      <vt:lpstr>E. Erikson 6. Stádium</vt:lpstr>
      <vt:lpstr>E. Erikson 7. Stádium</vt:lpstr>
      <vt:lpstr>E. Erikson 8. Stádium</vt:lpstr>
      <vt:lpstr>9. stadium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 PSYCHOLOGIE H. HARTMANN A. FREUDOVÁ E.ERIKSON</dc:title>
  <dc:creator>Valentova</dc:creator>
  <cp:lastModifiedBy>Valentova</cp:lastModifiedBy>
  <cp:revision>40</cp:revision>
  <dcterms:created xsi:type="dcterms:W3CDTF">2020-12-03T03:24:14Z</dcterms:created>
  <dcterms:modified xsi:type="dcterms:W3CDTF">2022-12-08T06:06:52Z</dcterms:modified>
</cp:coreProperties>
</file>