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6" r:id="rId3"/>
    <p:sldId id="258" r:id="rId4"/>
    <p:sldId id="259" r:id="rId5"/>
    <p:sldId id="278" r:id="rId6"/>
    <p:sldId id="260" r:id="rId7"/>
    <p:sldId id="277" r:id="rId8"/>
    <p:sldId id="271" r:id="rId9"/>
    <p:sldId id="261" r:id="rId10"/>
    <p:sldId id="272" r:id="rId11"/>
    <p:sldId id="265" r:id="rId12"/>
    <p:sldId id="273" r:id="rId13"/>
    <p:sldId id="274" r:id="rId14"/>
    <p:sldId id="275" r:id="rId15"/>
    <p:sldId id="262" r:id="rId16"/>
    <p:sldId id="281" r:id="rId17"/>
    <p:sldId id="282" r:id="rId18"/>
    <p:sldId id="263" r:id="rId19"/>
    <p:sldId id="268" r:id="rId20"/>
    <p:sldId id="269" r:id="rId21"/>
    <p:sldId id="270" r:id="rId22"/>
    <p:sldId id="279" r:id="rId23"/>
    <p:sldId id="280" r:id="rId2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3" d="100"/>
          <a:sy n="73" d="100"/>
        </p:scale>
        <p:origin x="1128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D513E-88E2-49AB-B2E5-32946B2BB865}" type="datetimeFigureOut">
              <a:rPr lang="cs-CZ" smtClean="0"/>
              <a:t>7.10.2020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98994A-951C-4618-8351-E64B95077FD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6992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94A-951C-4618-8351-E64B95077FD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748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98994A-951C-4618-8351-E64B95077FD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3278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DC91-24F5-4BB2-B387-CE81FA07D571}" type="datetimeFigureOut">
              <a:rPr lang="cs-CZ" smtClean="0"/>
              <a:t>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B4FA-D56C-45BF-9687-1596E33E9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9809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DC91-24F5-4BB2-B387-CE81FA07D571}" type="datetimeFigureOut">
              <a:rPr lang="cs-CZ" smtClean="0"/>
              <a:t>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B4FA-D56C-45BF-9687-1596E33E9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0042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DC91-24F5-4BB2-B387-CE81FA07D571}" type="datetimeFigureOut">
              <a:rPr lang="cs-CZ" smtClean="0"/>
              <a:t>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B4FA-D56C-45BF-9687-1596E33E9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2539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DC91-24F5-4BB2-B387-CE81FA07D571}" type="datetimeFigureOut">
              <a:rPr lang="cs-CZ" smtClean="0"/>
              <a:t>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B4FA-D56C-45BF-9687-1596E33E9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62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DC91-24F5-4BB2-B387-CE81FA07D571}" type="datetimeFigureOut">
              <a:rPr lang="cs-CZ" smtClean="0"/>
              <a:t>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B4FA-D56C-45BF-9687-1596E33E9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19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DC91-24F5-4BB2-B387-CE81FA07D571}" type="datetimeFigureOut">
              <a:rPr lang="cs-CZ" smtClean="0"/>
              <a:t>7.10.2020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B4FA-D56C-45BF-9687-1596E33E9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696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DC91-24F5-4BB2-B387-CE81FA07D571}" type="datetimeFigureOut">
              <a:rPr lang="cs-CZ" smtClean="0"/>
              <a:t>7.10.2020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B4FA-D56C-45BF-9687-1596E33E9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3844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DC91-24F5-4BB2-B387-CE81FA07D571}" type="datetimeFigureOut">
              <a:rPr lang="cs-CZ" smtClean="0"/>
              <a:t>7.10.2020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B4FA-D56C-45BF-9687-1596E33E9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8198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DC91-24F5-4BB2-B387-CE81FA07D571}" type="datetimeFigureOut">
              <a:rPr lang="cs-CZ" smtClean="0"/>
              <a:t>7.10.2020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B4FA-D56C-45BF-9687-1596E33E9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517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DC91-24F5-4BB2-B387-CE81FA07D571}" type="datetimeFigureOut">
              <a:rPr lang="cs-CZ" smtClean="0"/>
              <a:t>7.10.2020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B4FA-D56C-45BF-9687-1596E33E9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7983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06DC91-24F5-4BB2-B387-CE81FA07D571}" type="datetimeFigureOut">
              <a:rPr lang="cs-CZ" smtClean="0"/>
              <a:t>7.10.2020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FB4FA-D56C-45BF-9687-1596E33E9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555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06DC91-24F5-4BB2-B387-CE81FA07D571}" type="datetimeFigureOut">
              <a:rPr lang="cs-CZ" smtClean="0"/>
              <a:t>7.10.2020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FB4FA-D56C-45BF-9687-1596E33E94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764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hiteboard.fi/" TargetMode="Externa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hiteboard.fi/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1470025"/>
          </a:xfrm>
        </p:spPr>
        <p:txBody>
          <a:bodyPr/>
          <a:lstStyle/>
          <a:p>
            <a:r>
              <a:rPr lang="cs-CZ" dirty="0"/>
              <a:t>Česko-skandinávské vztahy </a:t>
            </a:r>
            <a:br>
              <a:rPr lang="cs-CZ" dirty="0"/>
            </a:br>
            <a:r>
              <a:rPr lang="cs-CZ" dirty="0"/>
              <a:t>ve 20. století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Vendula V. Hingarová</a:t>
            </a:r>
          </a:p>
          <a:p>
            <a:r>
              <a:rPr lang="cs-CZ" sz="1800" dirty="0"/>
              <a:t>Vendula.hingarova@ff.cuni.cz</a:t>
            </a:r>
          </a:p>
        </p:txBody>
      </p:sp>
    </p:spTree>
    <p:extLst>
      <p:ext uri="{BB962C8B-B14F-4D97-AF65-F5344CB8AC3E}">
        <p14:creationId xmlns:p14="http://schemas.microsoft.com/office/powerpoint/2010/main" val="2397469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F23C55-E2FE-4C57-8760-230E8B88A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" name="Zástupný obsah 9" descr="Obsah obrázku interiér, fotka, vsedě, box&#10;&#10;Popis byl vytvořen automaticky">
            <a:extLst>
              <a:ext uri="{FF2B5EF4-FFF2-40B4-BE49-F238E27FC236}">
                <a16:creationId xmlns:a16="http://schemas.microsoft.com/office/drawing/2014/main" id="{182AB47B-B96E-4D08-815C-5CCAF8C506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772816"/>
            <a:ext cx="7645001" cy="3168352"/>
          </a:xfr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450F2DEA-F499-4B60-9016-E68FE1B573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32" y="692696"/>
            <a:ext cx="4302168" cy="573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06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 descr="Obsah obrázku text, noviny, fotka, staré&#10;&#10;Popis byl vytvořen automaticky">
            <a:extLst>
              <a:ext uri="{FF2B5EF4-FFF2-40B4-BE49-F238E27FC236}">
                <a16:creationId xmlns:a16="http://schemas.microsoft.com/office/drawing/2014/main" id="{F496F935-691F-4D96-8A8D-E04B084679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553110"/>
            <a:ext cx="5436096" cy="4077072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09203"/>
          </a:xfrm>
        </p:spPr>
        <p:txBody>
          <a:bodyPr>
            <a:normAutofit/>
          </a:bodyPr>
          <a:lstStyle/>
          <a:p>
            <a:r>
              <a:rPr lang="cs-CZ" dirty="0"/>
              <a:t>1918-1938: poznávání Severu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370149"/>
            <a:ext cx="4038600" cy="4425355"/>
          </a:xfrm>
        </p:spPr>
        <p:txBody>
          <a:bodyPr>
            <a:normAutofit/>
          </a:bodyPr>
          <a:lstStyle/>
          <a:p>
            <a:r>
              <a:rPr lang="cs-CZ" dirty="0"/>
              <a:t>navázání diplomatických a hospodářských styků</a:t>
            </a:r>
          </a:p>
          <a:p>
            <a:r>
              <a:rPr lang="cs-CZ" dirty="0"/>
              <a:t>popularizace severské literatury</a:t>
            </a:r>
          </a:p>
          <a:p>
            <a:r>
              <a:rPr lang="cs-CZ" dirty="0"/>
              <a:t>zkušenosti z cestování </a:t>
            </a:r>
          </a:p>
          <a:p>
            <a:r>
              <a:rPr lang="cs-CZ" dirty="0"/>
              <a:t>vědecká i institucionální spolupráce</a:t>
            </a:r>
          </a:p>
          <a:p>
            <a:r>
              <a:rPr lang="cs-CZ" dirty="0"/>
              <a:t>československo-skandinávských institucí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889376" y="1484784"/>
            <a:ext cx="4038600" cy="4525963"/>
          </a:xfrm>
        </p:spPr>
        <p:txBody>
          <a:bodyPr>
            <a:normAutofit/>
          </a:bodyPr>
          <a:lstStyle/>
          <a:p>
            <a:r>
              <a:rPr lang="cs-CZ" dirty="0"/>
              <a:t>Amelie </a:t>
            </a:r>
            <a:r>
              <a:rPr lang="cs-CZ" dirty="0" err="1"/>
              <a:t>Posse</a:t>
            </a:r>
            <a:r>
              <a:rPr lang="cs-CZ" dirty="0"/>
              <a:t>-Brázdová</a:t>
            </a:r>
          </a:p>
          <a:p>
            <a:r>
              <a:rPr lang="cs-CZ" dirty="0"/>
              <a:t>Václav Marek</a:t>
            </a:r>
          </a:p>
          <a:p>
            <a:r>
              <a:rPr lang="cs-CZ" dirty="0"/>
              <a:t>Krajané</a:t>
            </a:r>
          </a:p>
          <a:p>
            <a:r>
              <a:rPr lang="cs-CZ" dirty="0"/>
              <a:t>Čapkova „Cesta na Sever“ a další díla k severu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57859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0182195D-5F2D-464B-ACE3-26D1DFD77C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649477"/>
            <a:ext cx="9144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26C31D3A-4AF4-4167-A74B-A9ACF7A7B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379" y="126314"/>
            <a:ext cx="5483928" cy="548680"/>
          </a:xfrm>
        </p:spPr>
        <p:txBody>
          <a:bodyPr>
            <a:normAutofit fontScale="90000"/>
          </a:bodyPr>
          <a:lstStyle/>
          <a:p>
            <a:r>
              <a:rPr lang="cs-CZ" dirty="0"/>
              <a:t>Praha, 1932</a:t>
            </a:r>
          </a:p>
        </p:txBody>
      </p:sp>
      <p:pic>
        <p:nvPicPr>
          <p:cNvPr id="6" name="Zástupný obsah 5" descr="Obsah obrázku text&#10;&#10;Popis byl vytvořen automaticky">
            <a:extLst>
              <a:ext uri="{FF2B5EF4-FFF2-40B4-BE49-F238E27FC236}">
                <a16:creationId xmlns:a16="http://schemas.microsoft.com/office/drawing/2014/main" id="{9F870EC8-51C4-4E4B-86C0-34E74E61DF3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58858" cy="4078477"/>
          </a:xfrm>
        </p:spPr>
      </p:pic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CF87EE76-7FA3-4DB1-A556-4A551E8D80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3717032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7807017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81967C0E-F907-47CE-BD4F-DE53EDA212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13" t="5883" r="61775" b="50560"/>
          <a:stretch/>
        </p:blipFill>
        <p:spPr>
          <a:xfrm>
            <a:off x="-25642" y="-41680"/>
            <a:ext cx="2985185" cy="394645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89DBD85-1AAF-4831-BDA9-9E082A707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562074"/>
          </a:xfrm>
        </p:spPr>
        <p:txBody>
          <a:bodyPr>
            <a:normAutofit fontScale="90000"/>
          </a:bodyPr>
          <a:lstStyle/>
          <a:p>
            <a:r>
              <a:rPr lang="cs-CZ" dirty="0"/>
              <a:t>1938</a:t>
            </a:r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0B978311-5CE5-4460-BF51-DA548EF93F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890500"/>
            <a:ext cx="7076952" cy="5307714"/>
          </a:xfrm>
        </p:spPr>
      </p:pic>
    </p:spTree>
    <p:extLst>
      <p:ext uri="{BB962C8B-B14F-4D97-AF65-F5344CB8AC3E}">
        <p14:creationId xmlns:p14="http://schemas.microsoft.com/office/powerpoint/2010/main" val="31618141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446CBB-10AD-4FCD-95EE-93E9A1BF3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B0CD21-93B4-401E-B790-F32B9AF4965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A5CFD19-5360-4AAA-A8CD-668C2080647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E9EA5E2B-A207-49E2-9A19-B44DCC1CF0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67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208" y="0"/>
            <a:ext cx="8229600" cy="1143000"/>
          </a:xfrm>
        </p:spPr>
        <p:txBody>
          <a:bodyPr/>
          <a:lstStyle/>
          <a:p>
            <a:r>
              <a:rPr lang="cs-CZ" dirty="0"/>
              <a:t>2. sv. válka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45368" y="1340768"/>
            <a:ext cx="4326632" cy="4525963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První velké diplomatické výzvy </a:t>
            </a:r>
            <a:r>
              <a:rPr lang="cs-CZ" dirty="0"/>
              <a:t>(ztráta ZÚ, uznání Slováků, čs. exil, repatriace, obnovení ZÚ)</a:t>
            </a:r>
          </a:p>
          <a:p>
            <a:endParaRPr lang="cs-CZ" dirty="0"/>
          </a:p>
          <a:p>
            <a:r>
              <a:rPr lang="cs-CZ" b="1" dirty="0"/>
              <a:t>Skandinávie místo působení pro čs. utečence </a:t>
            </a:r>
            <a:r>
              <a:rPr lang="cs-CZ" dirty="0"/>
              <a:t>a </a:t>
            </a:r>
            <a:r>
              <a:rPr lang="cs-CZ" b="1" dirty="0"/>
              <a:t>příslušníky protektorátu </a:t>
            </a:r>
            <a:r>
              <a:rPr lang="cs-CZ" dirty="0"/>
              <a:t>v rámci válečné mašinérie (čs. vojáci na straně spojenců a ve službě </a:t>
            </a:r>
            <a:r>
              <a:rPr lang="cs-CZ" dirty="0" err="1"/>
              <a:t>Wehrmarchtu</a:t>
            </a:r>
            <a:r>
              <a:rPr lang="cs-CZ" dirty="0"/>
              <a:t>)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9" name="Zástupný obsah 8" descr="Obsah obrázku text&#10;&#10;Popis byl vytvořen automaticky">
            <a:extLst>
              <a:ext uri="{FF2B5EF4-FFF2-40B4-BE49-F238E27FC236}">
                <a16:creationId xmlns:a16="http://schemas.microsoft.com/office/drawing/2014/main" id="{A11C97CD-6D90-4808-933B-C524AB8056B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208" y="1556792"/>
            <a:ext cx="4038600" cy="2644453"/>
          </a:xfrm>
        </p:spPr>
      </p:pic>
    </p:spTree>
    <p:extLst>
      <p:ext uri="{BB962C8B-B14F-4D97-AF65-F5344CB8AC3E}">
        <p14:creationId xmlns:p14="http://schemas.microsoft.com/office/powerpoint/2010/main" val="791157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20F68F60-6E05-48CF-941B-995F32B90C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Skupiny příslušníků Československa ve Skandinávii za 2. sv. války</a:t>
            </a:r>
            <a:endParaRPr lang="en-US" dirty="0"/>
          </a:p>
        </p:txBody>
      </p:sp>
      <p:pic>
        <p:nvPicPr>
          <p:cNvPr id="8" name="Zástupný obsah 7" descr="Obsah obrázku fotka, pózování, osoba, skupina&#10;&#10;Popis byl vytvořen automaticky">
            <a:extLst>
              <a:ext uri="{FF2B5EF4-FFF2-40B4-BE49-F238E27FC236}">
                <a16:creationId xmlns:a16="http://schemas.microsoft.com/office/drawing/2014/main" id="{C0A862C4-FADD-44D2-869E-D134B315F89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4" r="17334" b="3"/>
          <a:stretch/>
        </p:blipFill>
        <p:spPr>
          <a:xfrm>
            <a:off x="457200" y="1600200"/>
            <a:ext cx="4038600" cy="4525963"/>
          </a:xfrm>
          <a:prstGeom prst="rect">
            <a:avLst/>
          </a:prstGeom>
          <a:noFill/>
        </p:spPr>
      </p:pic>
      <p:sp>
        <p:nvSpPr>
          <p:cNvPr id="7" name="Zástupný symbol pro obsah 3">
            <a:extLst>
              <a:ext uri="{FF2B5EF4-FFF2-40B4-BE49-F238E27FC236}">
                <a16:creationId xmlns:a16="http://schemas.microsoft.com/office/drawing/2014/main" id="{7C897A0B-1699-4B5A-972B-443CEDB782FA}"/>
              </a:ext>
            </a:extLst>
          </p:cNvPr>
          <p:cNvSpPr txBox="1">
            <a:spLocks/>
          </p:cNvSpPr>
          <p:nvPr/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cs-CZ" sz="2800" dirty="0"/>
              <a:t>čs. židé do Skandinávie (dánská a norská cesta)</a:t>
            </a:r>
          </a:p>
          <a:p>
            <a:pPr>
              <a:lnSpc>
                <a:spcPct val="90000"/>
              </a:lnSpc>
            </a:pPr>
            <a:r>
              <a:rPr lang="cs-CZ" sz="2800" dirty="0" err="1"/>
              <a:t>Nansenova</a:t>
            </a:r>
            <a:r>
              <a:rPr lang="cs-CZ" sz="2800" dirty="0"/>
              <a:t> nadace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s</a:t>
            </a:r>
            <a:r>
              <a:rPr lang="cs-CZ" sz="2800"/>
              <a:t>udetoněmečtí </a:t>
            </a:r>
            <a:r>
              <a:rPr lang="cs-CZ" sz="2800" dirty="0"/>
              <a:t>sociální demokraté ve Švédsku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nuceně nasazení v Norsku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krajané</a:t>
            </a:r>
          </a:p>
          <a:p>
            <a:pPr>
              <a:lnSpc>
                <a:spcPct val="90000"/>
              </a:lnSpc>
            </a:pPr>
            <a:r>
              <a:rPr lang="cs-CZ" sz="2800" dirty="0"/>
              <a:t>vězni koncentračních táborů – léčebný pobyt</a:t>
            </a:r>
          </a:p>
          <a:p>
            <a:pPr>
              <a:lnSpc>
                <a:spcPct val="90000"/>
              </a:lnSpc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5963428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6E5052E5-5E59-4440-803E-9B25CC881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60" y="1124744"/>
            <a:ext cx="2287720" cy="3569492"/>
          </a:xfrm>
          <a:prstGeom prst="rect">
            <a:avLst/>
          </a:prstGeom>
        </p:spPr>
      </p:pic>
      <p:sp>
        <p:nvSpPr>
          <p:cNvPr id="5" name="Nadpis 4">
            <a:extLst>
              <a:ext uri="{FF2B5EF4-FFF2-40B4-BE49-F238E27FC236}">
                <a16:creationId xmlns:a16="http://schemas.microsoft.com/office/drawing/2014/main" id="{45F47A8F-EB47-4DC6-8F34-0FA45598E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Dánští židé v Terezíně</a:t>
            </a:r>
          </a:p>
        </p:txBody>
      </p:sp>
      <p:pic>
        <p:nvPicPr>
          <p:cNvPr id="9" name="Zástupný obsah 8" descr="Obsah obrázku mapa&#10;&#10;Popis byl vytvořen automaticky">
            <a:extLst>
              <a:ext uri="{FF2B5EF4-FFF2-40B4-BE49-F238E27FC236}">
                <a16:creationId xmlns:a16="http://schemas.microsoft.com/office/drawing/2014/main" id="{A3E542A1-B515-4166-BA1E-F77E360E875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00" y="4546599"/>
            <a:ext cx="5302300" cy="2982543"/>
          </a:xfr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294C8F0E-FF3D-43A3-AFAE-ADB77D506D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423" y="4546599"/>
            <a:ext cx="1847850" cy="2466975"/>
          </a:xfrm>
          <a:prstGeom prst="rect">
            <a:avLst/>
          </a:prstGeom>
        </p:spPr>
      </p:pic>
      <p:pic>
        <p:nvPicPr>
          <p:cNvPr id="13" name="Obrázek 12" descr="Obsah obrázku exteriér, silnice, autobus, nákladní auto&#10;&#10;Popis byl vytvořen automaticky">
            <a:extLst>
              <a:ext uri="{FF2B5EF4-FFF2-40B4-BE49-F238E27FC236}">
                <a16:creationId xmlns:a16="http://schemas.microsoft.com/office/drawing/2014/main" id="{3FAEA9AB-FEC9-4E91-BBAA-9621AB1DCB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527" y="2140196"/>
            <a:ext cx="3379730" cy="2401387"/>
          </a:xfrm>
          <a:prstGeom prst="rect">
            <a:avLst/>
          </a:prstGeom>
        </p:spPr>
      </p:pic>
      <p:pic>
        <p:nvPicPr>
          <p:cNvPr id="15" name="Obrázek 14" descr="Obsah obrázku text&#10;&#10;Popis byl vytvořen automaticky">
            <a:extLst>
              <a:ext uri="{FF2B5EF4-FFF2-40B4-BE49-F238E27FC236}">
                <a16:creationId xmlns:a16="http://schemas.microsoft.com/office/drawing/2014/main" id="{A14B3C82-7BA9-4CDC-9D6A-6667105643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86" y="4546599"/>
            <a:ext cx="1752600" cy="2600325"/>
          </a:xfrm>
          <a:prstGeom prst="rect">
            <a:avLst/>
          </a:prstGeom>
        </p:spPr>
      </p:pic>
      <p:pic>
        <p:nvPicPr>
          <p:cNvPr id="17" name="Obrázek 16" descr="Obsah obrázku budova, text, podepsat, ulice&#10;&#10;Popis byl vytvořen automaticky">
            <a:extLst>
              <a:ext uri="{FF2B5EF4-FFF2-40B4-BE49-F238E27FC236}">
                <a16:creationId xmlns:a16="http://schemas.microsoft.com/office/drawing/2014/main" id="{0C825869-D397-4B8A-AA1E-A33A673562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099" y="2003424"/>
            <a:ext cx="1800225" cy="2543175"/>
          </a:xfrm>
          <a:prstGeom prst="rect">
            <a:avLst/>
          </a:prstGeom>
        </p:spPr>
      </p:pic>
      <p:pic>
        <p:nvPicPr>
          <p:cNvPr id="19" name="Obrázek 18" descr="Obsah obrázku exteriér, příroda, staré, fotka&#10;&#10;Popis byl vytvořen automaticky">
            <a:extLst>
              <a:ext uri="{FF2B5EF4-FFF2-40B4-BE49-F238E27FC236}">
                <a16:creationId xmlns:a16="http://schemas.microsoft.com/office/drawing/2014/main" id="{09760AA2-0686-49E4-870A-EFA0107F1D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9" y="2110976"/>
            <a:ext cx="178117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2281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34B86D56-D0E6-41B1-B8CE-F6BE8509EF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" y="-255452"/>
            <a:ext cx="9825204" cy="7368903"/>
          </a:xfrm>
          <a:prstGeom prst="rect">
            <a:avLst/>
          </a:prstGeom>
        </p:spPr>
      </p:pic>
      <p:pic>
        <p:nvPicPr>
          <p:cNvPr id="8" name="Obrázek 7" descr="Obsah obrázku osoba, muž, fotka, text&#10;&#10;Popis byl vytvořen automaticky">
            <a:extLst>
              <a:ext uri="{FF2B5EF4-FFF2-40B4-BE49-F238E27FC236}">
                <a16:creationId xmlns:a16="http://schemas.microsoft.com/office/drawing/2014/main" id="{3867C13B-373E-4638-A3D9-3B2F12BB1E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716" y="2852936"/>
            <a:ext cx="3171130" cy="422817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340806"/>
            <a:ext cx="8229600" cy="1143000"/>
          </a:xfrm>
        </p:spPr>
        <p:txBody>
          <a:bodyPr/>
          <a:lstStyle/>
          <a:p>
            <a:r>
              <a:rPr lang="cs-CZ" b="1" dirty="0"/>
              <a:t>Po válce: 1945 - 1948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74840" cy="4916994"/>
          </a:xfrm>
        </p:spPr>
        <p:txBody>
          <a:bodyPr>
            <a:normAutofit/>
          </a:bodyPr>
          <a:lstStyle/>
          <a:p>
            <a:r>
              <a:rPr lang="cs-CZ" dirty="0"/>
              <a:t>Poválečné obnova </a:t>
            </a:r>
          </a:p>
          <a:p>
            <a:r>
              <a:rPr lang="cs-CZ" dirty="0"/>
              <a:t>Navázání dip. styků</a:t>
            </a:r>
          </a:p>
          <a:p>
            <a:r>
              <a:rPr lang="cs-CZ" dirty="0"/>
              <a:t>Repatriace tisíců Čechoslováků ze Skandinávie </a:t>
            </a:r>
          </a:p>
          <a:p>
            <a:endParaRPr lang="cs-CZ" dirty="0"/>
          </a:p>
          <a:p>
            <a:r>
              <a:rPr lang="cs-CZ" dirty="0"/>
              <a:t>péče o čs. děti (na zotavenou do Skandinávie)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591300" y="1795715"/>
            <a:ext cx="4038600" cy="4525963"/>
          </a:xfrm>
        </p:spPr>
        <p:txBody>
          <a:bodyPr>
            <a:normAutofit/>
          </a:bodyPr>
          <a:lstStyle/>
          <a:p>
            <a:r>
              <a:rPr lang="cs-CZ" dirty="0"/>
              <a:t>Kontakty z války přetrvávají 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91157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84614FEC-AB1E-4464-BB5D-B7C642B03A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89" y="0"/>
            <a:ext cx="9508745" cy="7131559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Čs. exil ve Skandinávii: 1948-1968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191000" cy="4709120"/>
          </a:xfrm>
        </p:spPr>
        <p:txBody>
          <a:bodyPr>
            <a:normAutofit/>
          </a:bodyPr>
          <a:lstStyle/>
          <a:p>
            <a:r>
              <a:rPr lang="cs-CZ" dirty="0"/>
              <a:t>exilová skupina v Norsku, Dánsku i Švédsku</a:t>
            </a:r>
          </a:p>
          <a:p>
            <a:r>
              <a:rPr lang="cs-CZ" dirty="0"/>
              <a:t>Sudetoněmečtí představitelé ve Švédsku</a:t>
            </a:r>
          </a:p>
          <a:p>
            <a:r>
              <a:rPr lang="cs-CZ" dirty="0"/>
              <a:t>Pomoc čs. v táborech IRO</a:t>
            </a:r>
          </a:p>
          <a:p>
            <a:r>
              <a:rPr lang="cs-CZ" dirty="0"/>
              <a:t>vzestup hospodářských styků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Česko-norský pomocný komitét</a:t>
            </a:r>
          </a:p>
          <a:p>
            <a:r>
              <a:rPr lang="cs-CZ" dirty="0"/>
              <a:t>Anna Kvapilová </a:t>
            </a:r>
          </a:p>
          <a:p>
            <a:r>
              <a:rPr lang="cs-CZ" dirty="0"/>
              <a:t>Amalie </a:t>
            </a:r>
            <a:r>
              <a:rPr lang="cs-CZ" dirty="0" err="1"/>
              <a:t>Posse</a:t>
            </a:r>
            <a:r>
              <a:rPr lang="cs-CZ" dirty="0"/>
              <a:t>- Brázdová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skandinávské země podporují čs. exil doma i ve světě</a:t>
            </a:r>
          </a:p>
        </p:txBody>
      </p:sp>
    </p:spTree>
    <p:extLst>
      <p:ext uri="{BB962C8B-B14F-4D97-AF65-F5344CB8AC3E}">
        <p14:creationId xmlns:p14="http://schemas.microsoft.com/office/powerpoint/2010/main" val="633851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OSNOVA HODINY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/>
              <a:t>Nástin čs.- </a:t>
            </a:r>
            <a:r>
              <a:rPr lang="cs-CZ" dirty="0" err="1"/>
              <a:t>skand</a:t>
            </a:r>
            <a:r>
              <a:rPr lang="cs-CZ" dirty="0"/>
              <a:t>. styků</a:t>
            </a:r>
          </a:p>
          <a:p>
            <a:pPr lvl="1"/>
            <a:r>
              <a:rPr lang="cs-CZ" dirty="0"/>
              <a:t>Prezentace 25 min.</a:t>
            </a:r>
          </a:p>
          <a:p>
            <a:endParaRPr lang="cs-CZ" dirty="0"/>
          </a:p>
          <a:p>
            <a:r>
              <a:rPr lang="cs-CZ" dirty="0"/>
              <a:t>Představení</a:t>
            </a:r>
          </a:p>
          <a:p>
            <a:pPr lvl="1"/>
            <a:r>
              <a:rPr lang="cs-CZ" dirty="0"/>
              <a:t>Vyučujícího</a:t>
            </a:r>
          </a:p>
          <a:p>
            <a:pPr lvl="1"/>
            <a:r>
              <a:rPr lang="cs-CZ" dirty="0"/>
              <a:t>Studentů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Nástroje výuky</a:t>
            </a:r>
          </a:p>
          <a:p>
            <a:pPr lvl="1"/>
            <a:r>
              <a:rPr lang="cs-CZ" dirty="0" err="1"/>
              <a:t>Moodle</a:t>
            </a:r>
            <a:endParaRPr lang="cs-CZ" dirty="0"/>
          </a:p>
          <a:p>
            <a:pPr lvl="1"/>
            <a:r>
              <a:rPr lang="cs-CZ" dirty="0"/>
              <a:t>MS </a:t>
            </a:r>
            <a:r>
              <a:rPr lang="cs-CZ" dirty="0" err="1"/>
              <a:t>Teams</a:t>
            </a:r>
            <a:endParaRPr lang="cs-CZ" dirty="0"/>
          </a:p>
          <a:p>
            <a:pPr lvl="1"/>
            <a:r>
              <a:rPr lang="cs-CZ" dirty="0">
                <a:hlinkClick r:id="rId2"/>
              </a:rPr>
              <a:t>https://whiteboard.fi</a:t>
            </a:r>
            <a:r>
              <a:rPr lang="cs-CZ" dirty="0"/>
              <a:t> – kód!</a:t>
            </a:r>
          </a:p>
          <a:p>
            <a:pPr lvl="1"/>
            <a:r>
              <a:rPr lang="cs-CZ" dirty="0"/>
              <a:t>Whereby.com/</a:t>
            </a:r>
            <a:r>
              <a:rPr lang="cs-CZ" dirty="0" err="1"/>
              <a:t>noraci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Představení kurzu:</a:t>
            </a:r>
          </a:p>
          <a:p>
            <a:r>
              <a:rPr lang="cs-CZ" dirty="0"/>
              <a:t>Sylabus</a:t>
            </a:r>
          </a:p>
          <a:p>
            <a:r>
              <a:rPr lang="cs-CZ" dirty="0"/>
              <a:t>Četba</a:t>
            </a:r>
          </a:p>
          <a:p>
            <a:r>
              <a:rPr lang="cs-CZ" dirty="0"/>
              <a:t>Úkoly</a:t>
            </a:r>
          </a:p>
          <a:p>
            <a:r>
              <a:rPr lang="cs-CZ" dirty="0"/>
              <a:t>Zapojení do týmu </a:t>
            </a:r>
          </a:p>
          <a:p>
            <a:r>
              <a:rPr lang="cs-CZ" dirty="0"/>
              <a:t>Interakce 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Veselý obličej 2">
            <a:extLst>
              <a:ext uri="{FF2B5EF4-FFF2-40B4-BE49-F238E27FC236}">
                <a16:creationId xmlns:a16="http://schemas.microsoft.com/office/drawing/2014/main" id="{61E33099-87AB-4E6F-A8F8-CA3B08BF5A32}"/>
              </a:ext>
            </a:extLst>
          </p:cNvPr>
          <p:cNvSpPr/>
          <p:nvPr/>
        </p:nvSpPr>
        <p:spPr>
          <a:xfrm>
            <a:off x="6559488" y="4437112"/>
            <a:ext cx="216024" cy="21602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401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anchor="ctr">
            <a:normAutofit/>
          </a:bodyPr>
          <a:lstStyle/>
          <a:p>
            <a:r>
              <a:rPr lang="cs-CZ" dirty="0"/>
              <a:t>Čs. exil ve Skandinávii: 1968 -1989 </a:t>
            </a:r>
          </a:p>
        </p:txBody>
      </p:sp>
      <p:pic>
        <p:nvPicPr>
          <p:cNvPr id="6" name="Zástupný obsah 5" descr="Obsah obrázku kobereček, nábytek&#10;&#10;Popis byl vytvořen automaticky">
            <a:extLst>
              <a:ext uri="{FF2B5EF4-FFF2-40B4-BE49-F238E27FC236}">
                <a16:creationId xmlns:a16="http://schemas.microsoft.com/office/drawing/2014/main" id="{EA6969FA-7BEA-4019-8B8E-60C12640B6B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62" y="1600200"/>
            <a:ext cx="3473676" cy="4525963"/>
          </a:xfrm>
          <a:noFill/>
        </p:spPr>
      </p:pic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/>
          <a:p>
            <a:r>
              <a:rPr lang="cs-CZ"/>
              <a:t>odezva na okupaci Československa</a:t>
            </a:r>
          </a:p>
          <a:p>
            <a:r>
              <a:rPr lang="cs-CZ"/>
              <a:t>nová exilová vlna</a:t>
            </a:r>
          </a:p>
          <a:p>
            <a:r>
              <a:rPr lang="cs-CZ"/>
              <a:t>podpora Charty 77</a:t>
            </a:r>
          </a:p>
          <a:p>
            <a:r>
              <a:rPr lang="cs-CZ"/>
              <a:t>stoupající obchodní spolupráce</a:t>
            </a:r>
          </a:p>
          <a:p>
            <a:r>
              <a:rPr lang="cs-CZ"/>
              <a:t>Vědecké styky</a:t>
            </a:r>
          </a:p>
        </p:txBody>
      </p:sp>
    </p:spTree>
    <p:extLst>
      <p:ext uri="{BB962C8B-B14F-4D97-AF65-F5344CB8AC3E}">
        <p14:creationId xmlns:p14="http://schemas.microsoft.com/office/powerpoint/2010/main" val="6294614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 1989 intenzivní spolupráce 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27376" cy="4983162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bilaterární dip. styky</a:t>
            </a:r>
          </a:p>
          <a:p>
            <a:r>
              <a:rPr lang="cs-CZ" dirty="0"/>
              <a:t>v rámci EU, NATO a mezinárodních institucí</a:t>
            </a:r>
          </a:p>
          <a:p>
            <a:r>
              <a:rPr lang="cs-CZ" dirty="0"/>
              <a:t>podpora demokratizace čs. společnosti (setkání, fondy, výměny)</a:t>
            </a:r>
          </a:p>
          <a:p>
            <a:r>
              <a:rPr lang="cs-CZ" dirty="0"/>
              <a:t>rozvoj obchodních styků</a:t>
            </a:r>
          </a:p>
          <a:p>
            <a:r>
              <a:rPr lang="cs-CZ" dirty="0"/>
              <a:t>rozmach cestovního ruchu</a:t>
            </a:r>
          </a:p>
          <a:p>
            <a:r>
              <a:rPr lang="cs-CZ" dirty="0"/>
              <a:t>institucionální, individuální i zájmová výměna</a:t>
            </a:r>
          </a:p>
          <a:p>
            <a:endParaRPr lang="cs-CZ" dirty="0"/>
          </a:p>
          <a:p>
            <a:pPr marL="0" indent="0" algn="r">
              <a:buNone/>
            </a:pPr>
            <a:r>
              <a:rPr lang="cs-CZ" dirty="0"/>
              <a:t>… až do COVID pandemie.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6" name="Obrázek 5" descr="Obsah obrázku text, noviny&#10;&#10;Popis byl vytvořen automaticky">
            <a:extLst>
              <a:ext uri="{FF2B5EF4-FFF2-40B4-BE49-F238E27FC236}">
                <a16:creationId xmlns:a16="http://schemas.microsoft.com/office/drawing/2014/main" id="{4A5C5FFE-EAA1-4736-996E-9A43BA2DA0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452" y="1419560"/>
            <a:ext cx="4008332" cy="534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9068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Pokračování</a:t>
            </a:r>
            <a:br>
              <a:rPr lang="cs-CZ" dirty="0"/>
            </a:br>
            <a:r>
              <a:rPr lang="cs-CZ" dirty="0"/>
              <a:t>organizační záležitosti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dirty="0"/>
          </a:p>
          <a:p>
            <a:r>
              <a:rPr lang="cs-CZ" dirty="0"/>
              <a:t>Představení</a:t>
            </a:r>
          </a:p>
          <a:p>
            <a:pPr lvl="1"/>
            <a:r>
              <a:rPr lang="cs-CZ" dirty="0"/>
              <a:t>vyučujícího</a:t>
            </a:r>
          </a:p>
          <a:p>
            <a:pPr lvl="1"/>
            <a:r>
              <a:rPr lang="cs-CZ" dirty="0"/>
              <a:t>studentů</a:t>
            </a:r>
          </a:p>
          <a:p>
            <a:pPr marL="457200" lvl="1" indent="0">
              <a:buNone/>
            </a:pPr>
            <a:endParaRPr lang="cs-CZ" dirty="0"/>
          </a:p>
          <a:p>
            <a:r>
              <a:rPr lang="cs-CZ" dirty="0"/>
              <a:t>Nástroje výuky</a:t>
            </a:r>
          </a:p>
          <a:p>
            <a:pPr lvl="1"/>
            <a:r>
              <a:rPr lang="cs-CZ" dirty="0" err="1"/>
              <a:t>Moodle</a:t>
            </a:r>
            <a:endParaRPr lang="cs-CZ" dirty="0"/>
          </a:p>
          <a:p>
            <a:pPr lvl="1"/>
            <a:r>
              <a:rPr lang="cs-CZ" dirty="0"/>
              <a:t>MS </a:t>
            </a:r>
            <a:r>
              <a:rPr lang="cs-CZ" dirty="0" err="1"/>
              <a:t>Teams</a:t>
            </a:r>
            <a:endParaRPr lang="cs-CZ" dirty="0"/>
          </a:p>
          <a:p>
            <a:pPr lvl="1"/>
            <a:r>
              <a:rPr lang="cs-CZ" dirty="0">
                <a:hlinkClick r:id="rId2"/>
              </a:rPr>
              <a:t>https://whiteboard.fi</a:t>
            </a:r>
            <a:r>
              <a:rPr lang="cs-CZ" dirty="0"/>
              <a:t> – kód!</a:t>
            </a:r>
          </a:p>
          <a:p>
            <a:pPr lvl="1"/>
            <a:r>
              <a:rPr lang="cs-CZ" dirty="0"/>
              <a:t>Whereby.com/</a:t>
            </a:r>
            <a:r>
              <a:rPr lang="cs-CZ" dirty="0" err="1"/>
              <a:t>noraci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Představení kurzu:</a:t>
            </a:r>
          </a:p>
          <a:p>
            <a:r>
              <a:rPr lang="cs-CZ" dirty="0"/>
              <a:t>sylabus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dirty="0"/>
              <a:t>četba</a:t>
            </a:r>
          </a:p>
          <a:p>
            <a:r>
              <a:rPr lang="cs-CZ" dirty="0"/>
              <a:t>úkoly</a:t>
            </a:r>
          </a:p>
          <a:p>
            <a:r>
              <a:rPr lang="cs-CZ" dirty="0"/>
              <a:t>zapojení do týmu </a:t>
            </a:r>
          </a:p>
          <a:p>
            <a:r>
              <a:rPr lang="cs-CZ" dirty="0"/>
              <a:t>interakce </a:t>
            </a:r>
          </a:p>
          <a:p>
            <a:r>
              <a:rPr lang="cs-CZ" dirty="0"/>
              <a:t>atestace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3" name="Veselý obličej 2">
            <a:extLst>
              <a:ext uri="{FF2B5EF4-FFF2-40B4-BE49-F238E27FC236}">
                <a16:creationId xmlns:a16="http://schemas.microsoft.com/office/drawing/2014/main" id="{61E33099-87AB-4E6F-A8F8-CA3B08BF5A32}"/>
              </a:ext>
            </a:extLst>
          </p:cNvPr>
          <p:cNvSpPr/>
          <p:nvPr/>
        </p:nvSpPr>
        <p:spPr>
          <a:xfrm>
            <a:off x="6012160" y="3863181"/>
            <a:ext cx="216024" cy="216024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43310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DDE8CF-C837-4B92-B140-18656C927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8600" y="321545"/>
            <a:ext cx="8229600" cy="1143000"/>
          </a:xfrm>
        </p:spPr>
        <p:txBody>
          <a:bodyPr/>
          <a:lstStyle/>
          <a:p>
            <a:r>
              <a:rPr lang="cs-CZ" dirty="0">
                <a:highlight>
                  <a:srgbClr val="FFFF00"/>
                </a:highlight>
              </a:rPr>
              <a:t>Na příště: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CBA15C3-EAFD-464D-A9E6-8CD7BF933F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79712" y="2060848"/>
            <a:ext cx="4040188" cy="3951288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cs-CZ" dirty="0"/>
              <a:t>četba</a:t>
            </a:r>
          </a:p>
          <a:p>
            <a:pPr>
              <a:buFontTx/>
              <a:buChar char="-"/>
            </a:pPr>
            <a:r>
              <a:rPr lang="cs-CZ" dirty="0"/>
              <a:t>promyslet svou misi v tomto kurzu (výzkumný úkol)</a:t>
            </a:r>
          </a:p>
          <a:p>
            <a:pPr>
              <a:buFontTx/>
              <a:buChar char="-"/>
            </a:pPr>
            <a:endParaRPr lang="cs-CZ" dirty="0"/>
          </a:p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dirty="0"/>
              <a:t>dotazník z </a:t>
            </a:r>
            <a:r>
              <a:rPr lang="cs-CZ" dirty="0" err="1"/>
              <a:t>Moodlu</a:t>
            </a:r>
            <a:endParaRPr lang="cs-CZ" dirty="0"/>
          </a:p>
          <a:p>
            <a:pPr>
              <a:buFontTx/>
              <a:buChar char="-"/>
            </a:pPr>
            <a:endParaRPr lang="cs-CZ" dirty="0"/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FCCBEAC6-BE6E-488A-9817-63BCA55D774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5234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r>
              <a:rPr lang="cs-CZ" dirty="0"/>
              <a:t>Nástin čs.-</a:t>
            </a:r>
            <a:r>
              <a:rPr lang="cs-CZ" dirty="0" err="1"/>
              <a:t>skand</a:t>
            </a:r>
            <a:r>
              <a:rPr lang="cs-CZ" dirty="0"/>
              <a:t>. vztahy a kontakty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402832" cy="463711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Typologizace kontaktů:</a:t>
            </a:r>
          </a:p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r>
              <a:rPr lang="cs-CZ" dirty="0"/>
              <a:t>Politické / diplomatické</a:t>
            </a:r>
          </a:p>
          <a:p>
            <a:pPr marL="514350" indent="-514350">
              <a:buAutoNum type="arabicParenR"/>
            </a:pPr>
            <a:r>
              <a:rPr lang="cs-CZ" dirty="0"/>
              <a:t>Vojenské</a:t>
            </a:r>
          </a:p>
          <a:p>
            <a:pPr marL="514350" indent="-514350">
              <a:buAutoNum type="arabicParenR"/>
            </a:pPr>
            <a:r>
              <a:rPr lang="cs-CZ" dirty="0"/>
              <a:t>Hospodářské/obchodní</a:t>
            </a:r>
          </a:p>
          <a:p>
            <a:pPr marL="514350" indent="-514350">
              <a:buAutoNum type="arabicParenR"/>
            </a:pPr>
            <a:r>
              <a:rPr lang="cs-CZ" dirty="0"/>
              <a:t>Kulturní</a:t>
            </a:r>
          </a:p>
          <a:p>
            <a:pPr marL="514350" indent="-514350">
              <a:buAutoNum type="arabicParenR"/>
            </a:pPr>
            <a:r>
              <a:rPr lang="cs-CZ" dirty="0"/>
              <a:t>Vědecké a vzdělávací</a:t>
            </a:r>
          </a:p>
          <a:p>
            <a:pPr marL="514350" indent="-514350">
              <a:buAutoNum type="arabicParenR"/>
            </a:pPr>
            <a:r>
              <a:rPr lang="cs-CZ" dirty="0"/>
              <a:t>Společenské</a:t>
            </a:r>
          </a:p>
          <a:p>
            <a:pPr marL="514350" indent="-514350">
              <a:buAutoNum type="arabicParenR"/>
            </a:pPr>
            <a:r>
              <a:rPr lang="cs-CZ" dirty="0"/>
              <a:t>a další….</a:t>
            </a:r>
          </a:p>
          <a:p>
            <a:pPr marL="514350" indent="-514350">
              <a:buAutoNum type="arabicParenR"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724128" y="2708920"/>
            <a:ext cx="2962672" cy="341724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Kontakty rozlišujeme:</a:t>
            </a:r>
          </a:p>
          <a:p>
            <a:r>
              <a:rPr lang="cs-CZ" dirty="0"/>
              <a:t>individuální</a:t>
            </a:r>
          </a:p>
          <a:p>
            <a:r>
              <a:rPr lang="cs-CZ" dirty="0"/>
              <a:t>skupinové</a:t>
            </a:r>
          </a:p>
          <a:p>
            <a:r>
              <a:rPr lang="cs-CZ" dirty="0"/>
              <a:t>institucionální</a:t>
            </a:r>
          </a:p>
          <a:p>
            <a:r>
              <a:rPr lang="cs-CZ" dirty="0"/>
              <a:t>státní</a:t>
            </a:r>
          </a:p>
          <a:p>
            <a:r>
              <a:rPr lang="cs-CZ" dirty="0"/>
              <a:t>nadnárodní</a:t>
            </a:r>
          </a:p>
        </p:txBody>
      </p:sp>
    </p:spTree>
    <p:extLst>
      <p:ext uri="{BB962C8B-B14F-4D97-AF65-F5344CB8AC3E}">
        <p14:creationId xmlns:p14="http://schemas.microsoft.com/office/powerpoint/2010/main" val="1529851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994122"/>
          </a:xfrm>
        </p:spPr>
        <p:txBody>
          <a:bodyPr>
            <a:noAutofit/>
          </a:bodyPr>
          <a:lstStyle/>
          <a:p>
            <a:r>
              <a:rPr lang="cs-CZ" sz="2800" b="1" dirty="0"/>
              <a:t>Kontakty a styky do konce 19. století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Diplomatické</a:t>
            </a:r>
          </a:p>
          <a:p>
            <a:r>
              <a:rPr lang="cs-CZ" dirty="0"/>
              <a:t>Vojenské</a:t>
            </a:r>
          </a:p>
          <a:p>
            <a:r>
              <a:rPr lang="cs-CZ" dirty="0"/>
              <a:t>Kulturní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/>
              <a:t>Typy kontaktů:</a:t>
            </a:r>
          </a:p>
          <a:p>
            <a:r>
              <a:rPr lang="cs-CZ" dirty="0"/>
              <a:t>Na úrovni jednotlivců (elita,)</a:t>
            </a:r>
          </a:p>
          <a:p>
            <a:r>
              <a:rPr lang="cs-CZ" dirty="0"/>
              <a:t>Skupin (vojáci, studenti, emigranti)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dirty="0"/>
              <a:t>Ovšem víme jen o kontaktech, o kterých se dochovaly písemné zprávy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cs-CZ"/>
          </a:p>
        </p:txBody>
      </p:sp>
      <p:pic>
        <p:nvPicPr>
          <p:cNvPr id="5" name="Picture 2" descr="C:\Users\User\Desktop\Dronning Dagmar 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176" y="1600200"/>
            <a:ext cx="3666647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014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budova, stůl, staré, vsedě&#10;&#10;Popis byl vytvořen automaticky">
            <a:extLst>
              <a:ext uri="{FF2B5EF4-FFF2-40B4-BE49-F238E27FC236}">
                <a16:creationId xmlns:a16="http://schemas.microsoft.com/office/drawing/2014/main" id="{17832878-8B8D-454E-ABBE-30CF06181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15552"/>
            <a:ext cx="3379160" cy="6056090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EC6C9BC1-AA15-4B4B-8929-0839C1D77ABE}"/>
              </a:ext>
            </a:extLst>
          </p:cNvPr>
          <p:cNvSpPr/>
          <p:nvPr/>
        </p:nvSpPr>
        <p:spPr>
          <a:xfrm>
            <a:off x="360420" y="357013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/>
              <a:t>Léta Páně 1601 dne 24. října zemřel jasný a štědrý pán …….. .. , pán z </a:t>
            </a:r>
            <a:r>
              <a:rPr lang="cs-CZ" dirty="0" err="1"/>
              <a:t>Knudstrupu</a:t>
            </a:r>
            <a:r>
              <a:rPr lang="cs-CZ" dirty="0"/>
              <a:t> atd., správce </a:t>
            </a:r>
            <a:r>
              <a:rPr lang="cs-CZ" dirty="0" err="1"/>
              <a:t>uranienborský</a:t>
            </a:r>
            <a:r>
              <a:rPr lang="cs-CZ" dirty="0"/>
              <a:t>, ..., rádce svatého císařského majestátu. Jeho kosti zde odpočívají.</a:t>
            </a:r>
          </a:p>
        </p:txBody>
      </p:sp>
      <p:sp>
        <p:nvSpPr>
          <p:cNvPr id="11" name="Veselý obličej 10">
            <a:extLst>
              <a:ext uri="{FF2B5EF4-FFF2-40B4-BE49-F238E27FC236}">
                <a16:creationId xmlns:a16="http://schemas.microsoft.com/office/drawing/2014/main" id="{97BE2C49-9866-4D73-B47B-4D453BA73C5C}"/>
              </a:ext>
            </a:extLst>
          </p:cNvPr>
          <p:cNvSpPr/>
          <p:nvPr/>
        </p:nvSpPr>
        <p:spPr>
          <a:xfrm>
            <a:off x="4579036" y="4171481"/>
            <a:ext cx="290547" cy="27463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3" name="Řečová bublina: obdélníkový bublinový popisek se zakulacenými rohy 12">
            <a:extLst>
              <a:ext uri="{FF2B5EF4-FFF2-40B4-BE49-F238E27FC236}">
                <a16:creationId xmlns:a16="http://schemas.microsoft.com/office/drawing/2014/main" id="{47FDD783-825B-43BF-9377-BB2507BB7F11}"/>
              </a:ext>
            </a:extLst>
          </p:cNvPr>
          <p:cNvSpPr/>
          <p:nvPr/>
        </p:nvSpPr>
        <p:spPr>
          <a:xfrm>
            <a:off x="1619672" y="5047464"/>
            <a:ext cx="2808312" cy="1621896"/>
          </a:xfrm>
          <a:prstGeom prst="wedgeRoundRectCallout">
            <a:avLst>
              <a:gd name="adj1" fmla="val 49986"/>
              <a:gd name="adj2" fmla="val -87635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cs-CZ" dirty="0">
                <a:solidFill>
                  <a:schemeClr val="tx2"/>
                </a:solidFill>
              </a:rPr>
              <a:t>O koho se jedná?</a:t>
            </a:r>
          </a:p>
          <a:p>
            <a:pPr marL="342900" indent="-342900">
              <a:buAutoNum type="arabicPeriod"/>
            </a:pPr>
            <a:r>
              <a:rPr lang="cs-CZ" dirty="0">
                <a:solidFill>
                  <a:schemeClr val="tx2"/>
                </a:solidFill>
              </a:rPr>
              <a:t>Kde je pohřben?</a:t>
            </a:r>
          </a:p>
          <a:p>
            <a:pPr marL="342900" indent="-342900">
              <a:buAutoNum type="arabicPeriod"/>
            </a:pPr>
            <a:r>
              <a:rPr lang="cs-CZ" dirty="0">
                <a:solidFill>
                  <a:schemeClr val="tx2"/>
                </a:solidFill>
              </a:rPr>
              <a:t>Napište tři místa spojená s jeho pobytem v Praze a okolí.</a:t>
            </a:r>
          </a:p>
        </p:txBody>
      </p:sp>
      <p:pic>
        <p:nvPicPr>
          <p:cNvPr id="21" name="Obrázek 20" descr="Obsah obrázku budova, exteriér, hodiny, kostel&#10;&#10;Popis byl vytvořen automaticky">
            <a:extLst>
              <a:ext uri="{FF2B5EF4-FFF2-40B4-BE49-F238E27FC236}">
                <a16:creationId xmlns:a16="http://schemas.microsoft.com/office/drawing/2014/main" id="{C92CD5C6-489C-4CD4-AE20-673865ED3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" y="3817"/>
            <a:ext cx="4572000" cy="3429000"/>
          </a:xfrm>
          <a:prstGeom prst="rect">
            <a:avLst/>
          </a:prstGeom>
        </p:spPr>
      </p:pic>
      <p:pic>
        <p:nvPicPr>
          <p:cNvPr id="17" name="Obrázek 16" descr="Obsah obrázku text, fotka, pózování, staré&#10;&#10;Popis byl vytvořen automaticky">
            <a:extLst>
              <a:ext uri="{FF2B5EF4-FFF2-40B4-BE49-F238E27FC236}">
                <a16:creationId xmlns:a16="http://schemas.microsoft.com/office/drawing/2014/main" id="{65D9D0E2-D207-4C3C-91A4-34EB8AE319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144" y="756101"/>
            <a:ext cx="1763200" cy="258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870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User\Desktop\bitva u jankov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6839" y="52729"/>
            <a:ext cx="10079317" cy="607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BC06F380-7513-469B-8C79-2F89E7F7621D}"/>
              </a:ext>
            </a:extLst>
          </p:cNvPr>
          <p:cNvSpPr txBox="1"/>
          <p:nvPr/>
        </p:nvSpPr>
        <p:spPr>
          <a:xfrm>
            <a:off x="-108520" y="5085184"/>
            <a:ext cx="9252520" cy="147732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Příjmení: Švéda, Švédová, Švejda, Švejdová, Švéda, Švédová, Švejdík ….</a:t>
            </a:r>
          </a:p>
          <a:p>
            <a:endParaRPr lang="cs-CZ" dirty="0"/>
          </a:p>
          <a:p>
            <a:r>
              <a:rPr lang="cs-CZ" dirty="0"/>
              <a:t>Přísloví: „To je </a:t>
            </a:r>
            <a:r>
              <a:rPr lang="cs-CZ" dirty="0" err="1"/>
              <a:t>ňákej</a:t>
            </a:r>
            <a:r>
              <a:rPr lang="cs-CZ" dirty="0"/>
              <a:t> Švejda, ten se nebojí ani čerta“</a:t>
            </a:r>
          </a:p>
          <a:p>
            <a:r>
              <a:rPr lang="cs-CZ" dirty="0"/>
              <a:t> 	„</a:t>
            </a:r>
            <a:r>
              <a:rPr lang="pl-PL" dirty="0"/>
              <a:t>Dopadl jako Kec u </a:t>
            </a:r>
            <a:r>
              <a:rPr lang="pl-PL" b="1" dirty="0"/>
              <a:t>Jankova” </a:t>
            </a:r>
            <a:endParaRPr lang="cs-CZ" dirty="0"/>
          </a:p>
          <a:p>
            <a:r>
              <a:rPr lang="cs-CZ" dirty="0"/>
              <a:t>(</a:t>
            </a:r>
            <a:r>
              <a:rPr lang="sv-SE" sz="1200" dirty="0"/>
              <a:t>HEBBE, P</a:t>
            </a:r>
            <a:r>
              <a:rPr lang="cs-CZ" sz="1200" dirty="0" err="1"/>
              <a:t>er</a:t>
            </a:r>
            <a:r>
              <a:rPr lang="sv-SE" sz="1200" dirty="0"/>
              <a:t> M</a:t>
            </a:r>
            <a:r>
              <a:rPr lang="cs-CZ" sz="1200" dirty="0" err="1"/>
              <a:t>agnus</a:t>
            </a:r>
            <a:r>
              <a:rPr lang="sv-SE" sz="1200" dirty="0"/>
              <a:t>: </a:t>
            </a:r>
            <a:r>
              <a:rPr lang="sv-SE" sz="1200" i="1" dirty="0"/>
              <a:t>Svenskarna i Böhmen och Mähren. Studier i tjeckisk folktradition och litteratur</a:t>
            </a:r>
            <a:r>
              <a:rPr lang="sv-SE" sz="1200" dirty="0"/>
              <a:t>. Uppsala: Uppsala universitet</a:t>
            </a:r>
            <a:r>
              <a:rPr lang="cs-CZ" sz="1200" dirty="0"/>
              <a:t>. </a:t>
            </a:r>
            <a:r>
              <a:rPr lang="sv-SE" sz="1200" dirty="0"/>
              <a:t>1932</a:t>
            </a:r>
            <a:r>
              <a:rPr lang="cs-CZ" dirty="0"/>
              <a:t>).</a:t>
            </a:r>
          </a:p>
        </p:txBody>
      </p:sp>
      <p:sp>
        <p:nvSpPr>
          <p:cNvPr id="5" name="Řečová bublina: oválný bublinový popisek 4">
            <a:extLst>
              <a:ext uri="{FF2B5EF4-FFF2-40B4-BE49-F238E27FC236}">
                <a16:creationId xmlns:a16="http://schemas.microsoft.com/office/drawing/2014/main" id="{0845E48B-9E1E-472A-97BD-04B622787713}"/>
              </a:ext>
            </a:extLst>
          </p:cNvPr>
          <p:cNvSpPr/>
          <p:nvPr/>
        </p:nvSpPr>
        <p:spPr>
          <a:xfrm>
            <a:off x="6590020" y="4594621"/>
            <a:ext cx="2096779" cy="1601685"/>
          </a:xfrm>
          <a:prstGeom prst="wedgeEllipseCallout">
            <a:avLst>
              <a:gd name="adj1" fmla="val -70797"/>
              <a:gd name="adj2" fmla="val 37349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 Bitva u Jankova</a:t>
            </a:r>
          </a:p>
        </p:txBody>
      </p:sp>
      <p:sp>
        <p:nvSpPr>
          <p:cNvPr id="6" name="Veselý obličej 5">
            <a:extLst>
              <a:ext uri="{FF2B5EF4-FFF2-40B4-BE49-F238E27FC236}">
                <a16:creationId xmlns:a16="http://schemas.microsoft.com/office/drawing/2014/main" id="{7C90D1C4-EB4D-4F9A-995D-FF22C18929C4}"/>
              </a:ext>
            </a:extLst>
          </p:cNvPr>
          <p:cNvSpPr/>
          <p:nvPr/>
        </p:nvSpPr>
        <p:spPr>
          <a:xfrm>
            <a:off x="8028384" y="4909760"/>
            <a:ext cx="290547" cy="274637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3014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&#10;&#10;Popis byl vytvořen automaticky">
            <a:extLst>
              <a:ext uri="{FF2B5EF4-FFF2-40B4-BE49-F238E27FC236}">
                <a16:creationId xmlns:a16="http://schemas.microsoft.com/office/drawing/2014/main" id="{ADA39A02-9793-4B21-9B68-204919A5A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229716"/>
            <a:ext cx="5488074" cy="7317432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70B0512D-FA35-4385-93E6-7E636887CF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0"/>
            <a:ext cx="3759882" cy="501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33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6D12EDB7-B97C-4221-84BE-4713EF9A96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175" y="3956436"/>
            <a:ext cx="3912737" cy="293455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35280" cy="994122"/>
          </a:xfrm>
        </p:spPr>
        <p:txBody>
          <a:bodyPr>
            <a:noAutofit/>
          </a:bodyPr>
          <a:lstStyle/>
          <a:p>
            <a:r>
              <a:rPr lang="cs-CZ" sz="2800" b="1" dirty="0"/>
              <a:t>Jaké kontakty a styky probíhaly ve 20. století?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9912" y="1305554"/>
            <a:ext cx="2924520" cy="3071619"/>
          </a:xfr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cs-CZ" dirty="0"/>
              <a:t>jednotlivci </a:t>
            </a:r>
          </a:p>
          <a:p>
            <a:r>
              <a:rPr lang="cs-CZ" dirty="0"/>
              <a:t>skupiny (elita i širší skupiny obyvatel)</a:t>
            </a:r>
          </a:p>
          <a:p>
            <a:r>
              <a:rPr lang="cs-CZ" dirty="0"/>
              <a:t>státní</a:t>
            </a:r>
          </a:p>
          <a:p>
            <a:r>
              <a:rPr lang="cs-CZ" dirty="0"/>
              <a:t>institucionální</a:t>
            </a:r>
          </a:p>
          <a:p>
            <a:r>
              <a:rPr lang="cs-CZ" dirty="0"/>
              <a:t>Nadnárodní /mezinárodní</a:t>
            </a:r>
          </a:p>
          <a:p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630C2704-7851-4DCD-8F03-13A79352A4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03891"/>
            <a:ext cx="4546848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 marL="514350" indent="-514350">
              <a:buAutoNum type="arabicParenR"/>
            </a:pPr>
            <a:r>
              <a:rPr lang="cs-CZ" dirty="0"/>
              <a:t>Politické / diplomatické</a:t>
            </a:r>
          </a:p>
          <a:p>
            <a:pPr marL="514350" indent="-514350">
              <a:buAutoNum type="arabicParenR"/>
            </a:pPr>
            <a:r>
              <a:rPr lang="cs-CZ" dirty="0"/>
              <a:t>Hospodářské/obchodní</a:t>
            </a:r>
          </a:p>
          <a:p>
            <a:pPr marL="514350" indent="-514350">
              <a:buAutoNum type="arabicParenR"/>
            </a:pPr>
            <a:r>
              <a:rPr lang="cs-CZ" dirty="0"/>
              <a:t>Kulturní</a:t>
            </a:r>
          </a:p>
          <a:p>
            <a:pPr marL="514350" indent="-514350">
              <a:buAutoNum type="arabicParenR"/>
            </a:pPr>
            <a:r>
              <a:rPr lang="cs-CZ" dirty="0"/>
              <a:t>Vědecké a vzdělávací</a:t>
            </a:r>
          </a:p>
          <a:p>
            <a:pPr marL="514350" indent="-514350">
              <a:buAutoNum type="arabicParenR"/>
            </a:pPr>
            <a:r>
              <a:rPr lang="cs-CZ" dirty="0"/>
              <a:t>Společenské</a:t>
            </a:r>
          </a:p>
          <a:p>
            <a:pPr marL="514350" indent="-514350">
              <a:buAutoNum type="arabicParenR"/>
            </a:pPr>
            <a:r>
              <a:rPr lang="cs-CZ" dirty="0"/>
              <a:t>a další….</a:t>
            </a:r>
          </a:p>
          <a:p>
            <a:pPr marL="514350" indent="-514350">
              <a:buAutoNum type="arabicParenR"/>
            </a:pPr>
            <a:endParaRPr lang="cs-CZ" dirty="0"/>
          </a:p>
          <a:p>
            <a:endParaRPr lang="cs-CZ" dirty="0"/>
          </a:p>
        </p:txBody>
      </p:sp>
      <p:pic>
        <p:nvPicPr>
          <p:cNvPr id="12" name="Obrázek 11" descr="Obsah obrázku text&#10;&#10;Popis byl vytvořen automaticky">
            <a:extLst>
              <a:ext uri="{FF2B5EF4-FFF2-40B4-BE49-F238E27FC236}">
                <a16:creationId xmlns:a16="http://schemas.microsoft.com/office/drawing/2014/main" id="{36EAA413-B4CA-4EA5-8E80-4FC9FAA1B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594" y="4359811"/>
            <a:ext cx="3374904" cy="2531178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66705599-FC6F-4A55-9A00-CE90CD5D6B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4406094"/>
            <a:ext cx="3166053" cy="237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1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20. století: do 1. sv. války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Kulturní a vědecké „námluvy“</a:t>
            </a:r>
          </a:p>
          <a:p>
            <a:endParaRPr lang="cs-CZ" dirty="0"/>
          </a:p>
          <a:p>
            <a:r>
              <a:rPr lang="cs-CZ" dirty="0"/>
              <a:t>Obdiv  severského  písemnictví, překlady</a:t>
            </a:r>
          </a:p>
          <a:p>
            <a:endParaRPr lang="cs-CZ" dirty="0"/>
          </a:p>
          <a:p>
            <a:r>
              <a:rPr lang="cs-CZ" dirty="0"/>
              <a:t>Objevování Severu čs. společností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Překlady </a:t>
            </a:r>
            <a:r>
              <a:rPr lang="cs-CZ" dirty="0" err="1"/>
              <a:t>sev</a:t>
            </a:r>
            <a:r>
              <a:rPr lang="cs-CZ" dirty="0"/>
              <a:t>. literatury</a:t>
            </a:r>
          </a:p>
          <a:p>
            <a:r>
              <a:rPr lang="nb-NO" dirty="0"/>
              <a:t>1905,</a:t>
            </a:r>
            <a:r>
              <a:rPr lang="cs-CZ" dirty="0"/>
              <a:t> </a:t>
            </a:r>
            <a:r>
              <a:rPr lang="cs-CZ" b="1" dirty="0"/>
              <a:t>E. </a:t>
            </a:r>
            <a:r>
              <a:rPr lang="cs-CZ" b="1" dirty="0" err="1"/>
              <a:t>Munch</a:t>
            </a:r>
            <a:r>
              <a:rPr lang="cs-CZ" b="1" dirty="0"/>
              <a:t> </a:t>
            </a:r>
            <a:r>
              <a:rPr lang="cs-CZ" dirty="0"/>
              <a:t>vystavuje v Praze</a:t>
            </a:r>
          </a:p>
          <a:p>
            <a:r>
              <a:rPr lang="nb-NO" dirty="0"/>
              <a:t>1907 </a:t>
            </a:r>
            <a:r>
              <a:rPr lang="cs-CZ" b="1" dirty="0"/>
              <a:t>B. </a:t>
            </a:r>
            <a:r>
              <a:rPr lang="cs-CZ" b="1" dirty="0" err="1"/>
              <a:t>Bj</a:t>
            </a:r>
            <a:r>
              <a:rPr lang="nb-NO" b="1" dirty="0"/>
              <a:t>ørnson </a:t>
            </a:r>
            <a:r>
              <a:rPr lang="nb-NO" dirty="0"/>
              <a:t>a jeho boj za Slov</a:t>
            </a:r>
            <a:r>
              <a:rPr lang="cs-CZ" dirty="0" err="1"/>
              <a:t>áky</a:t>
            </a:r>
            <a:endParaRPr lang="cs-CZ" dirty="0"/>
          </a:p>
          <a:p>
            <a:r>
              <a:rPr lang="cs-CZ" dirty="0"/>
              <a:t>prof. </a:t>
            </a:r>
            <a:r>
              <a:rPr lang="cs-CZ" b="1" dirty="0"/>
              <a:t>Arnošt Kraus </a:t>
            </a:r>
            <a:r>
              <a:rPr lang="cs-CZ" dirty="0"/>
              <a:t>etabluje na UK nordistiku jako obor  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2435606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701</Words>
  <Application>Microsoft Office PowerPoint</Application>
  <PresentationFormat>Předvádění na obrazovce (4:3)</PresentationFormat>
  <Paragraphs>187</Paragraphs>
  <Slides>23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26" baseType="lpstr">
      <vt:lpstr>Arial</vt:lpstr>
      <vt:lpstr>Calibri</vt:lpstr>
      <vt:lpstr>Motiv systému Office</vt:lpstr>
      <vt:lpstr>Česko-skandinávské vztahy  ve 20. století</vt:lpstr>
      <vt:lpstr>OSNOVA HODINY</vt:lpstr>
      <vt:lpstr> Nástin čs.-skand. vztahy a kontakty </vt:lpstr>
      <vt:lpstr>Kontakty a styky do konce 19. století</vt:lpstr>
      <vt:lpstr>Prezentace aplikace PowerPoint</vt:lpstr>
      <vt:lpstr>Prezentace aplikace PowerPoint</vt:lpstr>
      <vt:lpstr>Prezentace aplikace PowerPoint</vt:lpstr>
      <vt:lpstr>Jaké kontakty a styky probíhaly ve 20. století?</vt:lpstr>
      <vt:lpstr>20. století: do 1. sv. války</vt:lpstr>
      <vt:lpstr>Prezentace aplikace PowerPoint</vt:lpstr>
      <vt:lpstr>1918-1938: poznávání Severu</vt:lpstr>
      <vt:lpstr>Praha, 1932</vt:lpstr>
      <vt:lpstr>1938</vt:lpstr>
      <vt:lpstr>Prezentace aplikace PowerPoint</vt:lpstr>
      <vt:lpstr>2. sv. válka</vt:lpstr>
      <vt:lpstr>Skupiny příslušníků Československa ve Skandinávii za 2. sv. války</vt:lpstr>
      <vt:lpstr>Dánští židé v Terezíně</vt:lpstr>
      <vt:lpstr>Po válce: 1945 - 1948</vt:lpstr>
      <vt:lpstr>Čs. exil ve Skandinávii: 1948-1968 </vt:lpstr>
      <vt:lpstr>Čs. exil ve Skandinávii: 1968 -1989 </vt:lpstr>
      <vt:lpstr>Po 1989 intenzivní spolupráce  </vt:lpstr>
      <vt:lpstr>Pokračování organizační záležitosti</vt:lpstr>
      <vt:lpstr>Na příště: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Česko-skandinávské vztahy  ve 20. století</dc:title>
  <dc:creator>Vlková Hingarová, Vendula</dc:creator>
  <cp:lastModifiedBy>Vlková Hingarová, Vendula</cp:lastModifiedBy>
  <cp:revision>19</cp:revision>
  <dcterms:created xsi:type="dcterms:W3CDTF">2020-10-06T19:48:43Z</dcterms:created>
  <dcterms:modified xsi:type="dcterms:W3CDTF">2020-10-07T08:53:12Z</dcterms:modified>
</cp:coreProperties>
</file>