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1" r:id="rId4"/>
    <p:sldId id="263" r:id="rId5"/>
    <p:sldId id="280" r:id="rId6"/>
    <p:sldId id="266" r:id="rId7"/>
    <p:sldId id="265" r:id="rId8"/>
    <p:sldId id="269" r:id="rId9"/>
    <p:sldId id="258" r:id="rId10"/>
    <p:sldId id="260" r:id="rId11"/>
    <p:sldId id="281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4" autoAdjust="0"/>
    <p:restoredTop sz="91255" autoAdjust="0"/>
  </p:normalViewPr>
  <p:slideViewPr>
    <p:cSldViewPr>
      <p:cViewPr varScale="1">
        <p:scale>
          <a:sx n="67" d="100"/>
          <a:sy n="67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98570-9489-4118-A8DB-B945E173EFE5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975E2-98C4-49FC-B73C-B7357BE5C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2776F6-015A-4B73-A567-EEAAF1505802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2776F6-015A-4B73-A567-EEAAF1505802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2776F6-015A-4B73-A567-EEAAF1505802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2776F6-015A-4B73-A567-EEAAF1505802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2776F6-015A-4B73-A567-EEAAF1505802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2776F6-015A-4B73-A567-EEAAF1505802}" type="datetimeFigureOut">
              <a:rPr lang="en-US" smtClean="0"/>
              <a:pPr/>
              <a:t>11/28/2010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Panel Data</a:t>
            </a:r>
            <a:br>
              <a:rPr lang="en-US" dirty="0" smtClean="0"/>
            </a:br>
            <a:r>
              <a:rPr lang="en-US" dirty="0" smtClean="0"/>
              <a:t>Linear models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 </a:t>
            </a:r>
            <a:r>
              <a:rPr lang="en-US" dirty="0" err="1" smtClean="0"/>
              <a:t>Hrom</a:t>
            </a:r>
            <a:r>
              <a:rPr lang="cs-CZ" dirty="0" smtClean="0"/>
              <a:t>ádková, </a:t>
            </a:r>
            <a:r>
              <a:rPr lang="en-US" smtClean="0"/>
              <a:t>18.11.2010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81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Applied Econometrics JEM007, IES</a:t>
            </a:r>
            <a:endParaRPr lang="cs-CZ" dirty="0"/>
          </a:p>
          <a:p>
            <a:r>
              <a:rPr lang="cs-CZ" dirty="0" smtClean="0"/>
              <a:t>Lecture </a:t>
            </a:r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Panel data models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2700" dirty="0" smtClean="0"/>
              <a:t>D. Comparison FE x RC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Random coefficients: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(+)</a:t>
            </a:r>
            <a:r>
              <a:rPr lang="en-US" sz="2400" dirty="0" smtClean="0"/>
              <a:t> keeps all time invariant characteristics in the regression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(+) </a:t>
            </a:r>
            <a:r>
              <a:rPr lang="en-US" sz="2400" dirty="0" smtClean="0"/>
              <a:t>not loosing degrees of freedom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(-)</a:t>
            </a:r>
            <a:r>
              <a:rPr lang="en-US" sz="2400" dirty="0" smtClean="0"/>
              <a:t> very strict assumption on </a:t>
            </a:r>
            <a:r>
              <a:rPr lang="en-US" sz="2400" dirty="0" err="1" smtClean="0"/>
              <a:t>exogeneity</a:t>
            </a:r>
            <a:r>
              <a:rPr lang="en-US" sz="2400" dirty="0" smtClean="0"/>
              <a:t> of </a:t>
            </a:r>
            <a:r>
              <a:rPr lang="el-GR" sz="2400" dirty="0" smtClean="0">
                <a:latin typeface="Arial"/>
                <a:cs typeface="Arial"/>
              </a:rPr>
              <a:t>α</a:t>
            </a:r>
            <a:r>
              <a:rPr lang="en-US" sz="1800" dirty="0" err="1" smtClean="0">
                <a:latin typeface="Arial"/>
                <a:cs typeface="Arial"/>
              </a:rPr>
              <a:t>i</a:t>
            </a:r>
            <a:r>
              <a:rPr lang="en-US" sz="2400" dirty="0" smtClean="0">
                <a:latin typeface="Arial"/>
                <a:cs typeface="Arial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Arial"/>
                <a:cs typeface="Arial"/>
              </a:rPr>
              <a:t>Testing: Durbin-Wu-</a:t>
            </a:r>
            <a:r>
              <a:rPr lang="en-US" sz="2400" dirty="0" err="1" smtClean="0">
                <a:latin typeface="Arial"/>
                <a:cs typeface="Arial"/>
              </a:rPr>
              <a:t>Hausman</a:t>
            </a:r>
            <a:r>
              <a:rPr lang="en-US" sz="2400" dirty="0" smtClean="0">
                <a:latin typeface="Arial"/>
                <a:cs typeface="Arial"/>
              </a:rPr>
              <a:t> test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Arial"/>
                <a:cs typeface="Arial"/>
              </a:rPr>
              <a:t>H0: </a:t>
            </a:r>
            <a:r>
              <a:rPr lang="el-GR" sz="2400" dirty="0" smtClean="0">
                <a:latin typeface="Arial"/>
                <a:cs typeface="Arial"/>
              </a:rPr>
              <a:t>α</a:t>
            </a:r>
            <a:r>
              <a:rPr lang="en-US" sz="1800" dirty="0" err="1" smtClean="0">
                <a:latin typeface="Arial"/>
                <a:cs typeface="Arial"/>
              </a:rPr>
              <a:t>i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is independent of X, FE consistent, RC efficient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Arial"/>
                <a:cs typeface="Arial"/>
              </a:rPr>
              <a:t>HA: </a:t>
            </a:r>
            <a:r>
              <a:rPr lang="el-GR" sz="2400" dirty="0" smtClean="0">
                <a:latin typeface="Arial"/>
                <a:cs typeface="Arial"/>
              </a:rPr>
              <a:t>α</a:t>
            </a:r>
            <a:r>
              <a:rPr lang="en-US" sz="1800" dirty="0" err="1" smtClean="0">
                <a:latin typeface="Arial"/>
                <a:cs typeface="Arial"/>
              </a:rPr>
              <a:t>i</a:t>
            </a:r>
            <a:r>
              <a:rPr lang="en-US" sz="2400" dirty="0" smtClean="0">
                <a:latin typeface="Arial"/>
                <a:cs typeface="Arial"/>
              </a:rPr>
              <a:t> is </a:t>
            </a:r>
            <a:r>
              <a:rPr lang="en-US" sz="2400" dirty="0" smtClean="0">
                <a:latin typeface="Arial"/>
                <a:cs typeface="Arial"/>
              </a:rPr>
              <a:t>correlated with X, FE consistent, RC inconsistent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/>
                <a:cs typeface="Arial"/>
              </a:rPr>
              <a:t>Carefully: if </a:t>
            </a:r>
            <a:r>
              <a:rPr lang="el-GR" sz="2400" dirty="0" smtClean="0">
                <a:latin typeface="Arial"/>
                <a:cs typeface="Arial"/>
              </a:rPr>
              <a:t>α</a:t>
            </a:r>
            <a:r>
              <a:rPr lang="en-US" sz="1800" dirty="0" err="1" smtClean="0">
                <a:latin typeface="Arial"/>
                <a:cs typeface="Arial"/>
              </a:rPr>
              <a:t>i</a:t>
            </a:r>
            <a:r>
              <a:rPr lang="en-US" sz="2400" dirty="0" smtClean="0">
                <a:latin typeface="Arial"/>
                <a:cs typeface="Arial"/>
              </a:rPr>
              <a:t> and </a:t>
            </a:r>
            <a:r>
              <a:rPr lang="en-US" sz="2400" dirty="0" err="1" smtClean="0">
                <a:latin typeface="Arial"/>
                <a:cs typeface="Arial"/>
              </a:rPr>
              <a:t>ε</a:t>
            </a:r>
            <a:r>
              <a:rPr lang="en-US" sz="1800" dirty="0" err="1" smtClean="0">
                <a:latin typeface="Arial"/>
                <a:cs typeface="Arial"/>
              </a:rPr>
              <a:t>it</a:t>
            </a:r>
            <a:r>
              <a:rPr lang="en-US" sz="2400" dirty="0" smtClean="0">
                <a:latin typeface="Arial"/>
                <a:cs typeface="Arial"/>
              </a:rPr>
              <a:t> are not </a:t>
            </a:r>
            <a:r>
              <a:rPr lang="en-US" sz="2400" dirty="0" err="1" smtClean="0">
                <a:latin typeface="Arial"/>
                <a:cs typeface="Arial"/>
              </a:rPr>
              <a:t>iid</a:t>
            </a:r>
            <a:r>
              <a:rPr lang="en-US" sz="2400" dirty="0" smtClean="0">
                <a:latin typeface="Arial"/>
                <a:cs typeface="Arial"/>
              </a:rPr>
              <a:t> =&gt; RE is not fully efficient =&gt; </a:t>
            </a:r>
            <a:r>
              <a:rPr lang="en-US" sz="2400" dirty="0" err="1" smtClean="0">
                <a:latin typeface="Arial"/>
                <a:cs typeface="Arial"/>
              </a:rPr>
              <a:t>overrejection</a:t>
            </a:r>
            <a:r>
              <a:rPr lang="en-US" sz="2400" dirty="0" smtClean="0">
                <a:latin typeface="Arial"/>
                <a:cs typeface="Arial"/>
              </a:rPr>
              <a:t> of H0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>
                <a:latin typeface="Arial"/>
                <a:cs typeface="Arial"/>
              </a:rPr>
              <a:t>Need for panel robust </a:t>
            </a:r>
            <a:r>
              <a:rPr lang="en-US" sz="2100" dirty="0" err="1" smtClean="0">
                <a:latin typeface="Arial"/>
                <a:cs typeface="Arial"/>
              </a:rPr>
              <a:t>Hausman</a:t>
            </a:r>
            <a:r>
              <a:rPr lang="en-US" sz="2100" dirty="0" smtClean="0">
                <a:latin typeface="Arial"/>
                <a:cs typeface="Arial"/>
              </a:rPr>
              <a:t> statistics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Panel data models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2700" dirty="0" smtClean="0"/>
              <a:t>Robustness of statistical inference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2 problems:</a:t>
            </a:r>
          </a:p>
          <a:p>
            <a:pPr marL="457200" indent="-457200">
              <a:lnSpc>
                <a:spcPct val="90000"/>
              </a:lnSpc>
              <a:buAutoNum type="arabicParenBoth"/>
            </a:pPr>
            <a:r>
              <a:rPr lang="en-US" sz="2400" dirty="0" smtClean="0">
                <a:latin typeface="Arial"/>
                <a:cs typeface="Arial"/>
              </a:rPr>
              <a:t>Serial correlation = big problem!! (remember </a:t>
            </a:r>
            <a:r>
              <a:rPr lang="en-US" sz="2400" dirty="0" err="1" smtClean="0">
                <a:latin typeface="Arial"/>
                <a:cs typeface="Arial"/>
              </a:rPr>
              <a:t>Duflo</a:t>
            </a:r>
            <a:r>
              <a:rPr lang="en-US" sz="2400" dirty="0" smtClean="0">
                <a:latin typeface="Arial"/>
                <a:cs typeface="Arial"/>
              </a:rPr>
              <a:t>)</a:t>
            </a:r>
          </a:p>
          <a:p>
            <a:pPr marL="457200" indent="-457200">
              <a:lnSpc>
                <a:spcPct val="90000"/>
              </a:lnSpc>
              <a:buAutoNum type="arabicParenBoth"/>
            </a:pPr>
            <a:r>
              <a:rPr lang="en-US" sz="2400" dirty="0" err="1" smtClean="0">
                <a:latin typeface="Arial"/>
                <a:cs typeface="Arial"/>
              </a:rPr>
              <a:t>Heteroskedasticity</a:t>
            </a:r>
            <a:endParaRPr lang="en-US" sz="2400" dirty="0" smtClean="0"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</a:pPr>
            <a:r>
              <a:rPr lang="en-US" sz="2400" dirty="0" smtClean="0">
                <a:latin typeface="Arial"/>
                <a:cs typeface="Arial"/>
              </a:rPr>
              <a:t>To tackle both of them, you need panel robust sandwich estimator – </a:t>
            </a:r>
            <a:r>
              <a:rPr lang="en-US" sz="2400" dirty="0" err="1" smtClean="0">
                <a:latin typeface="Arial"/>
                <a:cs typeface="Arial"/>
              </a:rPr>
              <a:t>Arrelano</a:t>
            </a:r>
            <a:r>
              <a:rPr lang="en-US" sz="2400" dirty="0" smtClean="0">
                <a:latin typeface="Arial"/>
                <a:cs typeface="Arial"/>
              </a:rPr>
              <a:t>: this corresponds to clustering on individual level + adjusting for </a:t>
            </a:r>
            <a:r>
              <a:rPr lang="en-US" sz="2400" dirty="0" err="1" smtClean="0">
                <a:latin typeface="Arial"/>
                <a:cs typeface="Arial"/>
              </a:rPr>
              <a:t>heteroskedasticity</a:t>
            </a:r>
            <a:r>
              <a:rPr lang="en-US" sz="2400" dirty="0" smtClean="0">
                <a:latin typeface="Arial"/>
                <a:cs typeface="Arial"/>
              </a:rPr>
              <a:t> </a:t>
            </a:r>
          </a:p>
          <a:p>
            <a:pPr marL="457200" indent="-457200">
              <a:lnSpc>
                <a:spcPct val="90000"/>
              </a:lnSpc>
            </a:pPr>
            <a:r>
              <a:rPr lang="en-US" sz="2400" dirty="0" smtClean="0">
                <a:latin typeface="Arial"/>
                <a:cs typeface="Arial"/>
              </a:rPr>
              <a:t>Check the software – if you use “common” cluster option, </a:t>
            </a:r>
            <a:r>
              <a:rPr lang="en-US" sz="2400" dirty="0" err="1" smtClean="0">
                <a:latin typeface="Arial"/>
                <a:cs typeface="Arial"/>
              </a:rPr>
              <a:t>heteroskedasticity</a:t>
            </a:r>
            <a:r>
              <a:rPr lang="en-US" sz="2400" dirty="0" smtClean="0">
                <a:latin typeface="Arial"/>
                <a:cs typeface="Arial"/>
              </a:rPr>
              <a:t> will not be included</a:t>
            </a:r>
          </a:p>
          <a:p>
            <a:pPr marL="457200" indent="-457200">
              <a:lnSpc>
                <a:spcPct val="90000"/>
              </a:lnSpc>
            </a:pPr>
            <a:r>
              <a:rPr lang="en-US" sz="2400" dirty="0" smtClean="0">
                <a:latin typeface="Arial"/>
                <a:cs typeface="Arial"/>
              </a:rPr>
              <a:t>!!! Bootstrap with cluster(id) option – we assume that individuals are drawn from random population</a:t>
            </a:r>
            <a:endParaRPr lang="en-US" sz="2100" dirty="0" smtClean="0">
              <a:latin typeface="Arial"/>
              <a:cs typeface="Arial"/>
            </a:endParaRPr>
          </a:p>
          <a:p>
            <a:pPr>
              <a:lnSpc>
                <a:spcPct val="90000"/>
              </a:lnSpc>
              <a:buFontTx/>
              <a:buChar char="-"/>
            </a:pP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Panel data models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2700" dirty="0" smtClean="0"/>
              <a:t>Modeling issues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Test for pooling: </a:t>
            </a:r>
            <a:r>
              <a:rPr lang="en-US" dirty="0" smtClean="0"/>
              <a:t>slope parameters can be permitted to vary over time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Two-way effects models: </a:t>
            </a:r>
            <a:r>
              <a:rPr lang="en-US" dirty="0" smtClean="0"/>
              <a:t>allow for individual- and time- specific effects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assumed to be fixed – add time dummies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assumed to be random and in the error term – we now have correlation among individuals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Panel data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700" dirty="0" smtClean="0"/>
              <a:t>Introduction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Repeated observation of the same cross-section units </a:t>
            </a:r>
            <a:r>
              <a:rPr lang="en-US" sz="2800" dirty="0" smtClean="0"/>
              <a:t>over several time periods</a:t>
            </a:r>
          </a:p>
          <a:p>
            <a:pPr lvl="1"/>
            <a:r>
              <a:rPr lang="en-US" sz="2500" dirty="0" smtClean="0"/>
              <a:t>Individuals, firms, households,…</a:t>
            </a:r>
          </a:p>
          <a:p>
            <a:r>
              <a:rPr lang="en-US" sz="2800" dirty="0" smtClean="0"/>
              <a:t>Advantage over cross-section:</a:t>
            </a:r>
          </a:p>
          <a:p>
            <a:pPr lvl="1"/>
            <a:r>
              <a:rPr lang="en-US" sz="2500" dirty="0" smtClean="0"/>
              <a:t>Possibility to account for individual heterogeneity</a:t>
            </a:r>
          </a:p>
          <a:p>
            <a:pPr lvl="1"/>
            <a:r>
              <a:rPr lang="en-US" sz="2500" dirty="0" smtClean="0"/>
              <a:t>Allows description of time dynamics</a:t>
            </a:r>
          </a:p>
          <a:p>
            <a:pPr lvl="2"/>
            <a:r>
              <a:rPr lang="en-US" sz="2200" dirty="0" smtClean="0"/>
              <a:t>e</a:t>
            </a:r>
            <a:r>
              <a:rPr lang="en-US" sz="2200" dirty="0" smtClean="0"/>
              <a:t>.g. long and short term unemployment</a:t>
            </a:r>
          </a:p>
          <a:p>
            <a:pPr lvl="1"/>
            <a:r>
              <a:rPr lang="en-US" sz="2500" dirty="0" smtClean="0"/>
              <a:t>Large number of observations (N*T)</a:t>
            </a:r>
          </a:p>
          <a:p>
            <a:pPr lvl="1"/>
            <a:endParaRPr lang="en-US" sz="2500" dirty="0" smtClean="0"/>
          </a:p>
          <a:p>
            <a:pPr>
              <a:buNone/>
            </a:pP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Types of panel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Balanced: </a:t>
            </a:r>
            <a:r>
              <a:rPr lang="en-US" sz="2400" dirty="0" smtClean="0"/>
              <a:t>We observe each unit in every time period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Unbalanced: </a:t>
            </a:r>
            <a:r>
              <a:rPr lang="en-US" sz="2400" dirty="0" smtClean="0"/>
              <a:t>different units appear in different years</a:t>
            </a:r>
          </a:p>
          <a:p>
            <a:r>
              <a:rPr lang="en-US" sz="2400" dirty="0" smtClean="0"/>
              <a:t>Always depend on the reason why:</a:t>
            </a:r>
          </a:p>
          <a:p>
            <a:pPr lvl="1"/>
            <a:r>
              <a:rPr lang="en-US" sz="2100" dirty="0" smtClean="0"/>
              <a:t>Is there any underlying process? </a:t>
            </a:r>
          </a:p>
          <a:p>
            <a:pPr lvl="2"/>
            <a:r>
              <a:rPr lang="en-US" sz="1800" dirty="0" smtClean="0"/>
              <a:t>(e.g. we do not observe wage, because that person is no longer employed – not random)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Solutions:</a:t>
            </a:r>
          </a:p>
          <a:p>
            <a:pPr lvl="1"/>
            <a:r>
              <a:rPr lang="en-US" sz="2100" dirty="0" smtClean="0"/>
              <a:t>Should I create balanced panel? – NO, lower efficiency</a:t>
            </a:r>
          </a:p>
          <a:p>
            <a:pPr lvl="1"/>
            <a:r>
              <a:rPr lang="en-US" sz="2100" dirty="0" smtClean="0"/>
              <a:t>Imputation – e.g. if only some variables are missing</a:t>
            </a:r>
          </a:p>
          <a:p>
            <a:pPr lvl="1"/>
            <a:r>
              <a:rPr lang="en-US" sz="2100" dirty="0" smtClean="0"/>
              <a:t>In case of attrition bias -&gt; use of sample selection bias</a:t>
            </a:r>
            <a:endParaRPr lang="en-US" sz="21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Panel data models</a:t>
            </a:r>
            <a:br>
              <a:rPr lang="en-US" dirty="0" smtClean="0"/>
            </a:br>
            <a:r>
              <a:rPr lang="en-US" sz="2700" dirty="0" smtClean="0"/>
              <a:t>A.</a:t>
            </a:r>
            <a:r>
              <a:rPr lang="en-US" sz="2700" dirty="0" smtClean="0"/>
              <a:t> Pooled model I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c</a:t>
            </a:r>
            <a:r>
              <a:rPr lang="en-US" sz="2400" dirty="0" smtClean="0"/>
              <a:t>onstant coefficients over time</a:t>
            </a:r>
          </a:p>
          <a:p>
            <a:pPr lvl="1"/>
            <a:r>
              <a:rPr lang="en-US" sz="2400" dirty="0" smtClean="0"/>
              <a:t>n</a:t>
            </a:r>
            <a:r>
              <a:rPr lang="en-US" sz="2400" dirty="0" smtClean="0"/>
              <a:t>o individual effects, assuming error is </a:t>
            </a:r>
            <a:r>
              <a:rPr lang="en-US" sz="2400" dirty="0" err="1" smtClean="0"/>
              <a:t>i.i.d</a:t>
            </a:r>
            <a:r>
              <a:rPr lang="en-US" sz="2400" dirty="0" smtClean="0"/>
              <a:t>.</a:t>
            </a:r>
          </a:p>
          <a:p>
            <a:r>
              <a:rPr lang="en-US" sz="2700" dirty="0" smtClean="0">
                <a:solidFill>
                  <a:schemeClr val="accent2"/>
                </a:solidFill>
              </a:rPr>
              <a:t>Pooled estimator</a:t>
            </a:r>
          </a:p>
          <a:p>
            <a:pPr lvl="1"/>
            <a:r>
              <a:rPr lang="en-US" sz="2400" dirty="0" smtClean="0"/>
              <a:t>Stack all data together – like having N*T independent observations</a:t>
            </a:r>
            <a:r>
              <a:rPr lang="en-US" sz="2400" dirty="0" smtClean="0"/>
              <a:t> </a:t>
            </a:r>
            <a:r>
              <a:rPr lang="en-US" sz="2400" dirty="0" smtClean="0"/>
              <a:t>and run OLS</a:t>
            </a:r>
          </a:p>
          <a:p>
            <a:pPr lvl="1"/>
            <a:r>
              <a:rPr lang="en-US" sz="2400" dirty="0" smtClean="0"/>
              <a:t>Adjusting SE using panel robust estimators of SE</a:t>
            </a:r>
          </a:p>
          <a:p>
            <a:pPr lvl="2"/>
            <a:r>
              <a:rPr lang="en-US" sz="2100" dirty="0" smtClean="0"/>
              <a:t>I assume that observations are </a:t>
            </a:r>
            <a:r>
              <a:rPr lang="en-US" sz="2100" dirty="0" err="1" smtClean="0"/>
              <a:t>i.i.d</a:t>
            </a:r>
            <a:r>
              <a:rPr lang="en-US" sz="2100" dirty="0" smtClean="0"/>
              <a:t>., but they are not – need to adjust for inherently lower variation</a:t>
            </a:r>
          </a:p>
          <a:p>
            <a:pPr lvl="1"/>
            <a:endParaRPr lang="en-US" sz="24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218" name="Equation" r:id="rId3" imgW="11412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66800" y="1600200"/>
          <a:ext cx="2743200" cy="542611"/>
        </p:xfrm>
        <a:graphic>
          <a:graphicData uri="http://schemas.openxmlformats.org/presentationml/2006/ole">
            <p:oleObj spid="_x0000_s9219" name="Equation" r:id="rId4" imgW="1155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Panel data models</a:t>
            </a:r>
            <a:br>
              <a:rPr lang="en-US" dirty="0" smtClean="0"/>
            </a:br>
            <a:r>
              <a:rPr lang="en-US" sz="2700" dirty="0" smtClean="0"/>
              <a:t>A. Pooled model </a:t>
            </a:r>
            <a:r>
              <a:rPr lang="en-US" sz="2700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 smtClean="0">
                <a:solidFill>
                  <a:schemeClr val="accent2"/>
                </a:solidFill>
              </a:rPr>
              <a:t>Between estimator: </a:t>
            </a:r>
            <a:r>
              <a:rPr lang="en-US" sz="2700" dirty="0" smtClean="0"/>
              <a:t>using </a:t>
            </a:r>
            <a:r>
              <a:rPr lang="en-US" sz="2700" dirty="0" smtClean="0">
                <a:solidFill>
                  <a:schemeClr val="accent1"/>
                </a:solidFill>
              </a:rPr>
              <a:t>only cross-sectional </a:t>
            </a:r>
            <a:r>
              <a:rPr lang="en-US" sz="2700" dirty="0" smtClean="0"/>
              <a:t>variation</a:t>
            </a:r>
          </a:p>
          <a:p>
            <a:pPr>
              <a:buNone/>
            </a:pPr>
            <a:endParaRPr lang="en-US" sz="2700" dirty="0" smtClean="0"/>
          </a:p>
          <a:p>
            <a:pPr lvl="1"/>
            <a:r>
              <a:rPr lang="en-US" sz="2400" dirty="0" smtClean="0"/>
              <a:t>However, both pooled and between estimates are inconsistent if there exists some individual unobserved characteristics, that drive the results and is correlated with </a:t>
            </a:r>
            <a:r>
              <a:rPr lang="en-US" sz="2400" dirty="0" err="1" smtClean="0"/>
              <a:t>regressors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71800" y="2362200"/>
          <a:ext cx="2514600" cy="538843"/>
        </p:xfrm>
        <a:graphic>
          <a:graphicData uri="http://schemas.openxmlformats.org/presentationml/2006/ole">
            <p:oleObj spid="_x0000_s27650" name="Equation" r:id="rId3" imgW="10666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Panel data models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B. Fixed effects model I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>
              <a:lnSpc>
                <a:spcPct val="90000"/>
              </a:lnSpc>
              <a:buNone/>
            </a:pPr>
            <a:endParaRPr lang="en-US" sz="1100" dirty="0" smtClean="0"/>
          </a:p>
          <a:p>
            <a:pPr lvl="2">
              <a:lnSpc>
                <a:spcPct val="90000"/>
              </a:lnSpc>
              <a:buNone/>
            </a:pPr>
            <a:r>
              <a:rPr lang="en-US" sz="2400" dirty="0" smtClean="0"/>
              <a:t>                                   where       is </a:t>
            </a:r>
            <a:r>
              <a:rPr lang="en-US" sz="2400" dirty="0" err="1" smtClean="0"/>
              <a:t>i.i.d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l-GR" sz="2400" i="1" dirty="0" smtClean="0">
                <a:latin typeface="Arial"/>
                <a:cs typeface="Arial"/>
              </a:rPr>
              <a:t>α</a:t>
            </a:r>
            <a:r>
              <a:rPr lang="en-US" sz="1600" i="1" dirty="0" err="1" smtClean="0">
                <a:latin typeface="Arial"/>
                <a:cs typeface="Arial"/>
              </a:rPr>
              <a:t>i</a:t>
            </a:r>
            <a:r>
              <a:rPr lang="en-US" sz="2400" i="1" dirty="0" smtClean="0">
                <a:latin typeface="Arial"/>
                <a:cs typeface="Arial"/>
              </a:rPr>
              <a:t> </a:t>
            </a:r>
            <a:r>
              <a:rPr lang="en-US" sz="2400" dirty="0" smtClean="0"/>
              <a:t>i</a:t>
            </a:r>
            <a:r>
              <a:rPr lang="en-US" sz="2400" dirty="0" smtClean="0"/>
              <a:t>s individual-specific </a:t>
            </a:r>
            <a:r>
              <a:rPr lang="en-US" sz="2400" dirty="0" smtClean="0">
                <a:solidFill>
                  <a:schemeClr val="accent1"/>
                </a:solidFill>
              </a:rPr>
              <a:t>unobserved random </a:t>
            </a:r>
            <a:r>
              <a:rPr lang="en-US" sz="2400" dirty="0" smtClean="0"/>
              <a:t>variable, that affects outcome, and is potentially correlated with X’s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Such correlation =&gt; inconsistency of both pooled and between estimator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Within </a:t>
            </a:r>
            <a:r>
              <a:rPr lang="en-US" sz="2400" dirty="0" smtClean="0">
                <a:solidFill>
                  <a:schemeClr val="accent2"/>
                </a:solidFill>
              </a:rPr>
              <a:t>estimator: </a:t>
            </a:r>
            <a:r>
              <a:rPr lang="en-US" sz="2400" dirty="0" smtClean="0"/>
              <a:t>using only </a:t>
            </a:r>
            <a:r>
              <a:rPr lang="en-US" sz="2400" dirty="0" smtClean="0"/>
              <a:t>time variation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100" dirty="0" smtClean="0"/>
              <a:t>Time demeaning – getting rid of time invariant  </a:t>
            </a:r>
            <a:r>
              <a:rPr lang="en-US" sz="2100" dirty="0" err="1" smtClean="0"/>
              <a:t>unobservables</a:t>
            </a:r>
            <a:endParaRPr lang="en-US" sz="21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1676400"/>
          <a:ext cx="3048000" cy="583660"/>
        </p:xfrm>
        <a:graphic>
          <a:graphicData uri="http://schemas.openxmlformats.org/presentationml/2006/ole">
            <p:oleObj spid="_x0000_s29698" name="Equation" r:id="rId3" imgW="119376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181600" y="1676400"/>
          <a:ext cx="533400" cy="564777"/>
        </p:xfrm>
        <a:graphic>
          <a:graphicData uri="http://schemas.openxmlformats.org/presentationml/2006/ole">
            <p:oleObj spid="_x0000_s29699" name="Equation" r:id="rId4" imgW="177480" imgH="22860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1295400" y="4191000"/>
          <a:ext cx="4489450" cy="538163"/>
        </p:xfrm>
        <a:graphic>
          <a:graphicData uri="http://schemas.openxmlformats.org/presentationml/2006/ole">
            <p:oleObj spid="_x0000_s29701" name="Equation" r:id="rId5" imgW="1904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None/>
            </a:pPr>
            <a:endParaRPr lang="en-US" sz="2800" dirty="0" smtClean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Problems with FE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C</a:t>
            </a:r>
            <a:r>
              <a:rPr lang="en-US" sz="2400" dirty="0" smtClean="0"/>
              <a:t>annot identify effect of time-invariant </a:t>
            </a:r>
            <a:r>
              <a:rPr lang="en-US" sz="2400" dirty="0" err="1" smtClean="0"/>
              <a:t>regressors</a:t>
            </a:r>
            <a:r>
              <a:rPr lang="en-US" sz="2400" dirty="0" smtClean="0"/>
              <a:t> (e.g. effect of gender on wage)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Only take part of variation within the “group” = individual, i.e. uses variation around mean of dependent variables</a:t>
            </a:r>
          </a:p>
          <a:p>
            <a:pPr lvl="1">
              <a:lnSpc>
                <a:spcPct val="120000"/>
              </a:lnSpc>
            </a:pPr>
            <a:r>
              <a:rPr lang="en-US" sz="2100" dirty="0" smtClean="0"/>
              <a:t>Check how much variation is “between” </a:t>
            </a:r>
            <a:r>
              <a:rPr lang="en-US" sz="2100" dirty="0" err="1" smtClean="0"/>
              <a:t>vs.”within</a:t>
            </a:r>
            <a:r>
              <a:rPr lang="en-US" sz="2100" dirty="0" smtClean="0"/>
              <a:t>”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Reduces variation in X’s =&gt; lower precision of estimation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Losing degrees of freedom</a:t>
            </a:r>
            <a:endParaRPr lang="en-US" sz="2100" dirty="0" smtClean="0"/>
          </a:p>
          <a:p>
            <a:pPr lvl="1">
              <a:lnSpc>
                <a:spcPct val="120000"/>
              </a:lnSpc>
            </a:pPr>
            <a:endParaRPr lang="en-US" sz="1800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914400" y="1676400"/>
          <a:ext cx="4489450" cy="538163"/>
        </p:xfrm>
        <a:graphic>
          <a:graphicData uri="http://schemas.openxmlformats.org/presentationml/2006/ole">
            <p:oleObj spid="_x0000_s30723" name="Equation" r:id="rId3" imgW="1904760" imgH="228600" progId="Equation.3">
              <p:embed/>
            </p:oleObj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Panel data models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B. Fixed effects model II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Panel data models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700" dirty="0" smtClean="0"/>
              <a:t>B. Fixed effects model </a:t>
            </a:r>
            <a:r>
              <a:rPr lang="en-US" sz="2700" dirty="0" smtClean="0"/>
              <a:t>III</a:t>
            </a:r>
            <a:endParaRPr lang="en-US" sz="2700" dirty="0"/>
          </a:p>
        </p:txBody>
      </p:sp>
      <p:sp>
        <p:nvSpPr>
          <p:cNvPr id="20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Estimates from time demeaning correspond to estimates from OLS regression of </a:t>
            </a:r>
            <a:r>
              <a:rPr lang="en-US" sz="2600" dirty="0" err="1" smtClean="0"/>
              <a:t>y</a:t>
            </a:r>
            <a:r>
              <a:rPr lang="en-US" sz="1800" dirty="0" err="1" smtClean="0"/>
              <a:t>it</a:t>
            </a:r>
            <a:r>
              <a:rPr lang="en-US" sz="2600" dirty="0" smtClean="0"/>
              <a:t> on </a:t>
            </a:r>
            <a:r>
              <a:rPr lang="en-US" sz="2600" dirty="0" err="1" smtClean="0"/>
              <a:t>x</a:t>
            </a:r>
            <a:r>
              <a:rPr lang="en-US" sz="1800" dirty="0" err="1" smtClean="0"/>
              <a:t>it</a:t>
            </a:r>
            <a:r>
              <a:rPr lang="en-US" sz="2600" dirty="0" smtClean="0"/>
              <a:t> and set of N individual dummies</a:t>
            </a:r>
            <a:endParaRPr lang="en-GB" sz="1800" dirty="0" smtClean="0">
              <a:solidFill>
                <a:schemeClr val="accent2"/>
              </a:solidFill>
            </a:endParaRPr>
          </a:p>
          <a:p>
            <a:pPr lvl="1"/>
            <a:r>
              <a:rPr lang="en-GB" sz="2300" dirty="0" smtClean="0"/>
              <a:t>Explicitly estimating      , but inconsistent (low T)</a:t>
            </a:r>
          </a:p>
          <a:p>
            <a:pPr lvl="1"/>
            <a:r>
              <a:rPr lang="en-GB" sz="2300" dirty="0" smtClean="0"/>
              <a:t>Choice of reference individual -&gt; issue of  interpretation</a:t>
            </a:r>
          </a:p>
          <a:p>
            <a:r>
              <a:rPr lang="en-GB" sz="2600" dirty="0" smtClean="0"/>
              <a:t>First differencing</a:t>
            </a:r>
          </a:p>
          <a:p>
            <a:endParaRPr lang="en-GB" sz="2600" dirty="0" smtClean="0"/>
          </a:p>
          <a:p>
            <a:pPr lvl="1"/>
            <a:r>
              <a:rPr lang="en-US" sz="2300" dirty="0" smtClean="0"/>
              <a:t>Consistent estimates, different from FE</a:t>
            </a:r>
          </a:p>
          <a:p>
            <a:pPr lvl="1"/>
            <a:r>
              <a:rPr lang="en-US" sz="2300" dirty="0" smtClean="0"/>
              <a:t>Preferred in case of strong autocorrelation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962400" y="2819400"/>
          <a:ext cx="414338" cy="533400"/>
        </p:xfrm>
        <a:graphic>
          <a:graphicData uri="http://schemas.openxmlformats.org/presentationml/2006/ole">
            <p:oleObj spid="_x0000_s31746" name="Equation" r:id="rId3" imgW="177480" imgH="22860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990600" y="4114800"/>
          <a:ext cx="5507038" cy="568325"/>
        </p:xfrm>
        <a:graphic>
          <a:graphicData uri="http://schemas.openxmlformats.org/presentationml/2006/ole">
            <p:oleObj spid="_x0000_s31747" name="Equation" r:id="rId4" imgW="2336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Panel data models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2700" dirty="0" smtClean="0"/>
              <a:t>C. Random coefficient (intercept) model I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Assumptions: </a:t>
            </a:r>
            <a:r>
              <a:rPr lang="el-GR" sz="2400" dirty="0" smtClean="0">
                <a:latin typeface="Arial"/>
                <a:cs typeface="Arial"/>
              </a:rPr>
              <a:t>α</a:t>
            </a:r>
            <a:r>
              <a:rPr lang="en-US" sz="1800" dirty="0" err="1" smtClean="0">
                <a:latin typeface="Arial"/>
                <a:cs typeface="Arial"/>
              </a:rPr>
              <a:t>i</a:t>
            </a:r>
            <a:r>
              <a:rPr lang="en-US" sz="2400" dirty="0" smtClean="0">
                <a:latin typeface="Arial"/>
                <a:cs typeface="Arial"/>
              </a:rPr>
              <a:t> and </a:t>
            </a:r>
            <a:r>
              <a:rPr lang="en-US" sz="2400" dirty="0" err="1" smtClean="0">
                <a:latin typeface="Arial"/>
                <a:cs typeface="Arial"/>
              </a:rPr>
              <a:t>x</a:t>
            </a:r>
            <a:r>
              <a:rPr lang="en-US" sz="1800" dirty="0" err="1" smtClean="0">
                <a:latin typeface="Arial"/>
                <a:cs typeface="Arial"/>
              </a:rPr>
              <a:t>it</a:t>
            </a:r>
            <a:r>
              <a:rPr lang="en-US" sz="2400" dirty="0" smtClean="0">
                <a:latin typeface="Arial"/>
                <a:cs typeface="Arial"/>
              </a:rPr>
              <a:t> are uncorrelated (can be in error)</a:t>
            </a:r>
            <a:r>
              <a:rPr lang="en-GB" sz="2400" dirty="0" smtClean="0"/>
              <a:t> </a:t>
            </a:r>
          </a:p>
          <a:p>
            <a:pPr lvl="1"/>
            <a:r>
              <a:rPr lang="en-GB" sz="2100" dirty="0" smtClean="0"/>
              <a:t> </a:t>
            </a:r>
            <a:endParaRPr lang="en-GB" sz="2100" dirty="0" smtClean="0"/>
          </a:p>
          <a:p>
            <a:pPr lvl="1"/>
            <a:r>
              <a:rPr lang="en-GB" sz="2100" dirty="0" smtClean="0"/>
              <a:t>Correlation of error term over time is constant</a:t>
            </a:r>
          </a:p>
          <a:p>
            <a:r>
              <a:rPr lang="en-GB" sz="2400" dirty="0" smtClean="0"/>
              <a:t>Estimator – </a:t>
            </a:r>
            <a:r>
              <a:rPr lang="en-GB" sz="2400" dirty="0" smtClean="0">
                <a:solidFill>
                  <a:schemeClr val="accent2"/>
                </a:solidFill>
              </a:rPr>
              <a:t>feasible GLS</a:t>
            </a:r>
            <a:r>
              <a:rPr lang="en-GB" sz="2400" dirty="0" smtClean="0"/>
              <a:t>:</a:t>
            </a:r>
          </a:p>
          <a:p>
            <a:pPr lvl="1"/>
            <a:r>
              <a:rPr lang="el-GR" sz="2100" dirty="0" smtClean="0">
                <a:latin typeface="Arial"/>
                <a:cs typeface="Arial"/>
              </a:rPr>
              <a:t>σ</a:t>
            </a:r>
            <a:r>
              <a:rPr lang="el-GR" sz="1600" dirty="0" smtClean="0">
                <a:latin typeface="Arial"/>
                <a:cs typeface="Arial"/>
              </a:rPr>
              <a:t>ε</a:t>
            </a:r>
            <a:r>
              <a:rPr lang="en-US" sz="2100" dirty="0" smtClean="0">
                <a:latin typeface="Arial"/>
                <a:cs typeface="Arial"/>
              </a:rPr>
              <a:t> from “within” estimation, </a:t>
            </a:r>
            <a:r>
              <a:rPr lang="el-GR" sz="2100" dirty="0" smtClean="0">
                <a:latin typeface="Arial"/>
                <a:cs typeface="Arial"/>
              </a:rPr>
              <a:t>σ</a:t>
            </a:r>
            <a:r>
              <a:rPr lang="el-GR" sz="1600" dirty="0" smtClean="0">
                <a:latin typeface="Arial"/>
                <a:cs typeface="Arial"/>
              </a:rPr>
              <a:t>α</a:t>
            </a:r>
            <a:r>
              <a:rPr lang="en-US" sz="2100" dirty="0" smtClean="0">
                <a:latin typeface="Arial"/>
                <a:cs typeface="Arial"/>
              </a:rPr>
              <a:t> from “between” estimation</a:t>
            </a:r>
            <a:endParaRPr lang="en-GB" sz="21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1524000"/>
          <a:ext cx="4572000" cy="508000"/>
        </p:xfrm>
        <a:graphic>
          <a:graphicData uri="http://schemas.openxmlformats.org/presentationml/2006/ole">
            <p:oleObj spid="_x0000_s32770" name="Equation" r:id="rId3" imgW="205740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1600" y="2514600"/>
          <a:ext cx="2895600" cy="478404"/>
        </p:xfrm>
        <a:graphic>
          <a:graphicData uri="http://schemas.openxmlformats.org/presentationml/2006/ole">
            <p:oleObj spid="_x0000_s32771" name="Equation" r:id="rId4" imgW="1460160" imgH="241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400" y="4191000"/>
          <a:ext cx="4953000" cy="1898650"/>
        </p:xfrm>
        <a:graphic>
          <a:graphicData uri="http://schemas.openxmlformats.org/presentationml/2006/ole">
            <p:oleObj spid="_x0000_s32772" name="Equation" r:id="rId5" imgW="2286000" imgH="876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9261</TotalTime>
  <Words>680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Median</vt:lpstr>
      <vt:lpstr>Equation</vt:lpstr>
      <vt:lpstr>Microsoft Equation 3.0</vt:lpstr>
      <vt:lpstr>Panel Data Linear models </vt:lpstr>
      <vt:lpstr>Panel data Introduction</vt:lpstr>
      <vt:lpstr>Types of panel  </vt:lpstr>
      <vt:lpstr>Panel data models A. Pooled model I</vt:lpstr>
      <vt:lpstr>Panel data models A. Pooled model II</vt:lpstr>
      <vt:lpstr>Panel data models B. Fixed effects model I</vt:lpstr>
      <vt:lpstr>Panel data models B. Fixed effects model II</vt:lpstr>
      <vt:lpstr>Panel data models B. Fixed effects model III</vt:lpstr>
      <vt:lpstr>Panel data models C. Random coefficient (intercept) model I</vt:lpstr>
      <vt:lpstr>Panel data models D. Comparison FE x RC </vt:lpstr>
      <vt:lpstr>Panel data models Robustness of statistical inference </vt:lpstr>
      <vt:lpstr>Panel data models Modeling issues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 </dc:creator>
  <cp:lastModifiedBy> </cp:lastModifiedBy>
  <cp:revision>42</cp:revision>
  <dcterms:created xsi:type="dcterms:W3CDTF">2010-09-29T18:06:52Z</dcterms:created>
  <dcterms:modified xsi:type="dcterms:W3CDTF">2010-11-30T22:19:16Z</dcterms:modified>
</cp:coreProperties>
</file>