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9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37"/>
  </p:normalViewPr>
  <p:slideViewPr>
    <p:cSldViewPr snapToGrid="0" snapToObjects="1">
      <p:cViewPr varScale="1">
        <p:scale>
          <a:sx n="103" d="100"/>
          <a:sy n="103" d="100"/>
        </p:scale>
        <p:origin x="1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97260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581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610464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028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848467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707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23856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8375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56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0348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3842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1143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8144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3350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67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227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9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_PLACHTA%202013.xls" TargetMode="External"/><Relationship Id="rId2" Type="http://schemas.openxmlformats.org/officeDocument/2006/relationships/hyperlink" Target="WEB)%20Odb.sh.,%20&#353;koly%20kur,%20sout&#283;&#382;e,%20voj.zk.,%20st&#225;&#382;e.x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xP&#345;ehled%20pl&#225;novan&#233;ho%20odvelen&#237;.xls" TargetMode="External"/><Relationship Id="rId4" Type="http://schemas.openxmlformats.org/officeDocument/2006/relationships/hyperlink" Target="Kurzy%20TP%201-4.Q.xl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Organiza&#269;n&#237;%20rozkaz%202009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22">
            <a:extLst>
              <a:ext uri="{FF2B5EF4-FFF2-40B4-BE49-F238E27FC236}">
                <a16:creationId xmlns:a16="http://schemas.microsoft.com/office/drawing/2014/main" id="{4CE9304C-7D47-49AD-9260-6DBF0A5B9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-393"/>
            <a:ext cx="12188952" cy="68587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 descr="Obsah obrázku oceánské dno&#10;&#10;Popis byl vytvořen automaticky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9898062" cy="2262781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B3A70"/>
                </a:solidFill>
              </a:rPr>
              <a:t>Teorie a didaktika TV v AČR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FF0000"/>
                </a:solidFill>
              </a:rPr>
              <a:t>Plánovací proces ve Služební </a:t>
            </a:r>
            <a:r>
              <a:rPr lang="cs-CZ" sz="2400">
                <a:solidFill>
                  <a:srgbClr val="FF0000"/>
                </a:solidFill>
              </a:rPr>
              <a:t>tělesné výchově (2)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cs-CZ" dirty="0"/>
          </a:p>
        </p:txBody>
      </p:sp>
      <p:sp>
        <p:nvSpPr>
          <p:cNvPr id="67" name="Rectangle 24">
            <a:extLst>
              <a:ext uri="{FF2B5EF4-FFF2-40B4-BE49-F238E27FC236}">
                <a16:creationId xmlns:a16="http://schemas.microsoft.com/office/drawing/2014/main" id="{9DEDD006-D91C-4989-B39C-EEEA43F86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8" name="Freeform 33">
            <a:extLst>
              <a:ext uri="{FF2B5EF4-FFF2-40B4-BE49-F238E27FC236}">
                <a16:creationId xmlns:a16="http://schemas.microsoft.com/office/drawing/2014/main" id="{35EF7FFE-55CC-444E-A630-F40A5C9C5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1759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Sportovní den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B3DE453-7A55-8A44-AD86-FEE601F9F2B4}"/>
              </a:ext>
            </a:extLst>
          </p:cNvPr>
          <p:cNvSpPr/>
          <p:nvPr/>
        </p:nvSpPr>
        <p:spPr>
          <a:xfrm>
            <a:off x="1097280" y="1567543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NVMO č.</a:t>
            </a:r>
          </a:p>
          <a:p>
            <a:pPr algn="ctr"/>
            <a:r>
              <a:rPr lang="cs-CZ" dirty="0"/>
              <a:t>12/2011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ABAC81-78BA-864B-81D0-1F5FEBAB81D8}"/>
              </a:ext>
            </a:extLst>
          </p:cNvPr>
          <p:cNvSpPr/>
          <p:nvPr/>
        </p:nvSpPr>
        <p:spPr>
          <a:xfrm>
            <a:off x="1097279" y="3178628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Plán nadřízeného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9D860A8-63DF-DB40-AA4B-9842904FBCE0}"/>
              </a:ext>
            </a:extLst>
          </p:cNvPr>
          <p:cNvSpPr/>
          <p:nvPr/>
        </p:nvSpPr>
        <p:spPr>
          <a:xfrm>
            <a:off x="1097279" y="4789714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Plán vlastní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2919446-0F73-394B-9ADB-F1ECF4CBF0B7}"/>
              </a:ext>
            </a:extLst>
          </p:cNvPr>
          <p:cNvSpPr/>
          <p:nvPr/>
        </p:nvSpPr>
        <p:spPr>
          <a:xfrm>
            <a:off x="4058194" y="4789714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Org</a:t>
            </a:r>
            <a:r>
              <a:rPr lang="cs-CZ" dirty="0"/>
              <a:t>. rozkaz velitele č. 1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74E60498-B945-D140-878D-421B1B17416E}"/>
              </a:ext>
            </a:extLst>
          </p:cNvPr>
          <p:cNvSpPr/>
          <p:nvPr/>
        </p:nvSpPr>
        <p:spPr>
          <a:xfrm>
            <a:off x="4058194" y="3178628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Upřesnění na </a:t>
            </a:r>
            <a:r>
              <a:rPr lang="cs-CZ" dirty="0" err="1"/>
              <a:t>Q</a:t>
            </a:r>
            <a:r>
              <a:rPr lang="cs-CZ" dirty="0"/>
              <a:t>, UPČ na měsíc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78254203-BAF9-A748-B026-8804FBE6C350}"/>
              </a:ext>
            </a:extLst>
          </p:cNvPr>
          <p:cNvSpPr/>
          <p:nvPr/>
        </p:nvSpPr>
        <p:spPr>
          <a:xfrm>
            <a:off x="4058193" y="1567543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Organizační nařízení (UVZ, odvelení…)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77C2D039-8013-7747-ACA9-3943FAA2AC27}"/>
              </a:ext>
            </a:extLst>
          </p:cNvPr>
          <p:cNvSpPr/>
          <p:nvPr/>
        </p:nvSpPr>
        <p:spPr>
          <a:xfrm>
            <a:off x="7019106" y="1567543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PP, BO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9ED1DFE-4AF7-644D-B296-4CA1EFFF2E06}"/>
              </a:ext>
            </a:extLst>
          </p:cNvPr>
          <p:cNvSpPr/>
          <p:nvPr/>
        </p:nvSpPr>
        <p:spPr>
          <a:xfrm>
            <a:off x="7019105" y="3178628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ČláneK</a:t>
            </a:r>
            <a:r>
              <a:rPr lang="cs-CZ" dirty="0"/>
              <a:t> do RVÚ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DDA21F0F-2A46-7647-A209-707B294EF8F0}"/>
              </a:ext>
            </a:extLst>
          </p:cNvPr>
          <p:cNvSpPr/>
          <p:nvPr/>
        </p:nvSpPr>
        <p:spPr>
          <a:xfrm>
            <a:off x="7019104" y="4789714"/>
            <a:ext cx="1754777" cy="100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Rozvrh zaměstnání jednotek</a:t>
            </a:r>
          </a:p>
        </p:txBody>
      </p:sp>
      <p:sp>
        <p:nvSpPr>
          <p:cNvPr id="19" name="Šipka dolů 18">
            <a:extLst>
              <a:ext uri="{FF2B5EF4-FFF2-40B4-BE49-F238E27FC236}">
                <a16:creationId xmlns:a16="http://schemas.microsoft.com/office/drawing/2014/main" id="{A6118D67-C29C-4B44-9251-F752794FBC61}"/>
              </a:ext>
            </a:extLst>
          </p:cNvPr>
          <p:cNvSpPr/>
          <p:nvPr/>
        </p:nvSpPr>
        <p:spPr>
          <a:xfrm>
            <a:off x="1790672" y="2569029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dolů 20">
            <a:extLst>
              <a:ext uri="{FF2B5EF4-FFF2-40B4-BE49-F238E27FC236}">
                <a16:creationId xmlns:a16="http://schemas.microsoft.com/office/drawing/2014/main" id="{F28296DA-FF72-B941-A478-DA17CDF14FD3}"/>
              </a:ext>
            </a:extLst>
          </p:cNvPr>
          <p:cNvSpPr/>
          <p:nvPr/>
        </p:nvSpPr>
        <p:spPr>
          <a:xfrm>
            <a:off x="1790671" y="4180114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Šipka dolů 21">
            <a:extLst>
              <a:ext uri="{FF2B5EF4-FFF2-40B4-BE49-F238E27FC236}">
                <a16:creationId xmlns:a16="http://schemas.microsoft.com/office/drawing/2014/main" id="{22A6F852-DE72-5E47-A286-70BEF28C723D}"/>
              </a:ext>
            </a:extLst>
          </p:cNvPr>
          <p:cNvSpPr/>
          <p:nvPr/>
        </p:nvSpPr>
        <p:spPr>
          <a:xfrm rot="10800000">
            <a:off x="4751586" y="2569028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lů 23">
            <a:extLst>
              <a:ext uri="{FF2B5EF4-FFF2-40B4-BE49-F238E27FC236}">
                <a16:creationId xmlns:a16="http://schemas.microsoft.com/office/drawing/2014/main" id="{7FBA858D-B2BC-4748-A9F5-A9A7B400F5DB}"/>
              </a:ext>
            </a:extLst>
          </p:cNvPr>
          <p:cNvSpPr/>
          <p:nvPr/>
        </p:nvSpPr>
        <p:spPr>
          <a:xfrm>
            <a:off x="7712497" y="2543633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lů 24">
            <a:extLst>
              <a:ext uri="{FF2B5EF4-FFF2-40B4-BE49-F238E27FC236}">
                <a16:creationId xmlns:a16="http://schemas.microsoft.com/office/drawing/2014/main" id="{4D494579-D114-B542-9B21-3255E4A6F4C6}"/>
              </a:ext>
            </a:extLst>
          </p:cNvPr>
          <p:cNvSpPr/>
          <p:nvPr/>
        </p:nvSpPr>
        <p:spPr>
          <a:xfrm>
            <a:off x="7715786" y="4205510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 dolů 25">
            <a:extLst>
              <a:ext uri="{FF2B5EF4-FFF2-40B4-BE49-F238E27FC236}">
                <a16:creationId xmlns:a16="http://schemas.microsoft.com/office/drawing/2014/main" id="{210C5EE6-BF4D-D249-ADFF-0616AA7ABCA8}"/>
              </a:ext>
            </a:extLst>
          </p:cNvPr>
          <p:cNvSpPr/>
          <p:nvPr/>
        </p:nvSpPr>
        <p:spPr>
          <a:xfrm rot="10800000">
            <a:off x="4751586" y="4180113"/>
            <a:ext cx="367989" cy="60959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 dolů 27">
            <a:extLst>
              <a:ext uri="{FF2B5EF4-FFF2-40B4-BE49-F238E27FC236}">
                <a16:creationId xmlns:a16="http://schemas.microsoft.com/office/drawing/2014/main" id="{DB4D6DCA-5C7E-BB43-A473-8CA6C63231EB}"/>
              </a:ext>
            </a:extLst>
          </p:cNvPr>
          <p:cNvSpPr/>
          <p:nvPr/>
        </p:nvSpPr>
        <p:spPr>
          <a:xfrm rot="16200000">
            <a:off x="3216549" y="4687389"/>
            <a:ext cx="477148" cy="120613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Šipka dolů 28">
            <a:extLst>
              <a:ext uri="{FF2B5EF4-FFF2-40B4-BE49-F238E27FC236}">
                <a16:creationId xmlns:a16="http://schemas.microsoft.com/office/drawing/2014/main" id="{8601E5B7-907C-054F-8406-C6877AAD1927}"/>
              </a:ext>
            </a:extLst>
          </p:cNvPr>
          <p:cNvSpPr/>
          <p:nvPr/>
        </p:nvSpPr>
        <p:spPr>
          <a:xfrm rot="16200000">
            <a:off x="6177464" y="1465219"/>
            <a:ext cx="477148" cy="120613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4168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Plánovací proces ve Služební tělesné výchově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b="1" dirty="0"/>
              <a:t>Kontrolní otázky: </a:t>
            </a:r>
          </a:p>
          <a:p>
            <a:pPr lvl="1"/>
            <a:r>
              <a:rPr lang="cs-CZ" dirty="0"/>
              <a:t>Jaké máme úrovně plánů?</a:t>
            </a:r>
          </a:p>
          <a:p>
            <a:pPr lvl="1"/>
            <a:r>
              <a:rPr lang="cs-CZ" dirty="0"/>
              <a:t>Do kdy plánují brigády a základny a na jakém základě mohou začít plánovat?</a:t>
            </a:r>
          </a:p>
          <a:p>
            <a:pPr lvl="1"/>
            <a:r>
              <a:rPr lang="cs-CZ" dirty="0"/>
              <a:t>Jakými dokumenty se musíme řídit při plánování na stupni prapor?</a:t>
            </a:r>
          </a:p>
          <a:p>
            <a:pPr lvl="1"/>
            <a:r>
              <a:rPr lang="cs-CZ" dirty="0"/>
              <a:t>Jaké máme výcvikové a plánovací dokumenty?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77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Plánovací proces ve Služební tělesné výchově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Cíl: </a:t>
            </a:r>
            <a:r>
              <a:rPr lang="cs-CZ" dirty="0"/>
              <a:t>seznámit studenty s plánovacím procesem TV</a:t>
            </a:r>
          </a:p>
          <a:p>
            <a:r>
              <a:rPr lang="cs-CZ" b="1" dirty="0"/>
              <a:t>Průběh: </a:t>
            </a:r>
            <a:r>
              <a:rPr lang="cs-CZ" dirty="0"/>
              <a:t>zopakovat dlouhodobého a krátkodobého úrovně plánování, časové osy plánovacího procesu, věstníku; </a:t>
            </a:r>
            <a:br>
              <a:rPr lang="cs-CZ" dirty="0"/>
            </a:br>
            <a:r>
              <a:rPr lang="cs-CZ" dirty="0"/>
              <a:t>vysvětlit plánovací dokumentaci, konkrétní příklad plánování.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Úrovně plánu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Dlouhodobý horizont</a:t>
            </a:r>
          </a:p>
          <a:p>
            <a:pPr>
              <a:buNone/>
            </a:pPr>
            <a:r>
              <a:rPr lang="cs-CZ" dirty="0"/>
              <a:t>1)	Dlouhodobá obranná strategie ČR</a:t>
            </a:r>
          </a:p>
          <a:p>
            <a:pPr>
              <a:buNone/>
            </a:pPr>
            <a:r>
              <a:rPr lang="cs-CZ" dirty="0"/>
              <a:t>2)	Dlouhodobá vize resortu MO</a:t>
            </a:r>
          </a:p>
          <a:p>
            <a:pPr>
              <a:buNone/>
            </a:pPr>
            <a:r>
              <a:rPr lang="cs-CZ" dirty="0"/>
              <a:t>3)	Koncepce služební TV v AČR</a:t>
            </a:r>
          </a:p>
          <a:p>
            <a:pPr>
              <a:buNone/>
            </a:pPr>
            <a:r>
              <a:rPr lang="cs-CZ" dirty="0"/>
              <a:t>4)	Dlouhodobé cílové plánování</a:t>
            </a:r>
          </a:p>
          <a:p>
            <a:pPr>
              <a:buNone/>
            </a:pPr>
            <a:r>
              <a:rPr lang="cs-CZ" b="1" dirty="0"/>
              <a:t>Krátkodobý horizont</a:t>
            </a:r>
          </a:p>
          <a:p>
            <a:pPr>
              <a:buNone/>
            </a:pPr>
            <a:r>
              <a:rPr lang="cs-CZ" dirty="0"/>
              <a:t>1)	Roční plán MO (Plán služební TV na rok) + Věstník</a:t>
            </a:r>
          </a:p>
          <a:p>
            <a:pPr>
              <a:buNone/>
            </a:pPr>
            <a:r>
              <a:rPr lang="cs-CZ" dirty="0"/>
              <a:t>2)	Roční plán podřízeného OTV</a:t>
            </a:r>
          </a:p>
          <a:p>
            <a:pPr>
              <a:buNone/>
            </a:pPr>
            <a:r>
              <a:rPr lang="cs-CZ" dirty="0"/>
              <a:t>3)	Roční plán brigády/základny</a:t>
            </a:r>
          </a:p>
          <a:p>
            <a:pPr>
              <a:buNone/>
            </a:pPr>
            <a:r>
              <a:rPr lang="cs-CZ" dirty="0"/>
              <a:t>4)	Roční plán útvaru (rok, </a:t>
            </a:r>
            <a:r>
              <a:rPr lang="cs-CZ" dirty="0" err="1"/>
              <a:t>Q</a:t>
            </a:r>
            <a:r>
              <a:rPr lang="cs-CZ" dirty="0"/>
              <a:t>, UPČ, rozvrhy zaměstnání)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240" y="579808"/>
            <a:ext cx="9433021" cy="1280890"/>
          </a:xfrm>
        </p:spPr>
        <p:txBody>
          <a:bodyPr/>
          <a:lstStyle/>
          <a:p>
            <a:r>
              <a:rPr lang="cs-CZ" dirty="0"/>
              <a:t>Časová osa plánovacího procesu Sl. TV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0452753-FBEF-2945-A626-F95CF6449AEA}"/>
              </a:ext>
            </a:extLst>
          </p:cNvPr>
          <p:cNvSpPr/>
          <p:nvPr/>
        </p:nvSpPr>
        <p:spPr>
          <a:xfrm>
            <a:off x="408483" y="1564781"/>
            <a:ext cx="3962400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SRPS MO </a:t>
            </a:r>
          </a:p>
          <a:p>
            <a:pPr algn="ctr"/>
            <a:r>
              <a:rPr lang="cs-CZ" sz="1400" dirty="0"/>
              <a:t>(SEKCE ROZVOJE A PLÁNOVÁNÍ SIL MO)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115172F-C7C3-D443-8D15-8485AAAAFF1C}"/>
              </a:ext>
            </a:extLst>
          </p:cNvPr>
          <p:cNvSpPr/>
          <p:nvPr/>
        </p:nvSpPr>
        <p:spPr>
          <a:xfrm>
            <a:off x="2389683" y="2777860"/>
            <a:ext cx="3962400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OPERAČNÍ TAKTICKÁ VELITELSTVÍ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A9B8AE9-FBD6-F94B-AE92-35639979339B}"/>
              </a:ext>
            </a:extLst>
          </p:cNvPr>
          <p:cNvSpPr/>
          <p:nvPr/>
        </p:nvSpPr>
        <p:spPr>
          <a:xfrm>
            <a:off x="4235080" y="3990939"/>
            <a:ext cx="3962400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BRIGÁDY, ZÁKLADNY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DB11D81-B4F0-1940-BF63-796C46AF3BD6}"/>
              </a:ext>
            </a:extLst>
          </p:cNvPr>
          <p:cNvSpPr/>
          <p:nvPr/>
        </p:nvSpPr>
        <p:spPr>
          <a:xfrm>
            <a:off x="5437683" y="5204018"/>
            <a:ext cx="3962400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PRAPORY</a:t>
            </a:r>
          </a:p>
        </p:txBody>
      </p:sp>
      <p:sp>
        <p:nvSpPr>
          <p:cNvPr id="14" name="Šipka vpravo 13">
            <a:extLst>
              <a:ext uri="{FF2B5EF4-FFF2-40B4-BE49-F238E27FC236}">
                <a16:creationId xmlns:a16="http://schemas.microsoft.com/office/drawing/2014/main" id="{185B625F-A7E6-F442-B228-92752212BE9B}"/>
              </a:ext>
            </a:extLst>
          </p:cNvPr>
          <p:cNvSpPr/>
          <p:nvPr/>
        </p:nvSpPr>
        <p:spPr>
          <a:xfrm>
            <a:off x="4550228" y="1760724"/>
            <a:ext cx="544286" cy="391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vpravo 14">
            <a:extLst>
              <a:ext uri="{FF2B5EF4-FFF2-40B4-BE49-F238E27FC236}">
                <a16:creationId xmlns:a16="http://schemas.microsoft.com/office/drawing/2014/main" id="{C3718461-7F66-0C4C-B0D8-9C1F0FB48B3D}"/>
              </a:ext>
            </a:extLst>
          </p:cNvPr>
          <p:cNvSpPr/>
          <p:nvPr/>
        </p:nvSpPr>
        <p:spPr>
          <a:xfrm>
            <a:off x="6553199" y="2973803"/>
            <a:ext cx="544286" cy="391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vpravo 15">
            <a:extLst>
              <a:ext uri="{FF2B5EF4-FFF2-40B4-BE49-F238E27FC236}">
                <a16:creationId xmlns:a16="http://schemas.microsoft.com/office/drawing/2014/main" id="{01C52CAE-31E2-8E4E-8262-A72322B2E21B}"/>
              </a:ext>
            </a:extLst>
          </p:cNvPr>
          <p:cNvSpPr/>
          <p:nvPr/>
        </p:nvSpPr>
        <p:spPr>
          <a:xfrm>
            <a:off x="8333283" y="4186882"/>
            <a:ext cx="544286" cy="391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Šipka vpravo 16">
            <a:extLst>
              <a:ext uri="{FF2B5EF4-FFF2-40B4-BE49-F238E27FC236}">
                <a16:creationId xmlns:a16="http://schemas.microsoft.com/office/drawing/2014/main" id="{6A83B787-4712-284C-A23F-93E1E0AB59AC}"/>
              </a:ext>
            </a:extLst>
          </p:cNvPr>
          <p:cNvSpPr/>
          <p:nvPr/>
        </p:nvSpPr>
        <p:spPr>
          <a:xfrm>
            <a:off x="9577841" y="5399961"/>
            <a:ext cx="544286" cy="391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7BEE6D7B-B989-F84E-BC1D-50ECDA46A0E2}"/>
              </a:ext>
            </a:extLst>
          </p:cNvPr>
          <p:cNvSpPr/>
          <p:nvPr/>
        </p:nvSpPr>
        <p:spPr>
          <a:xfrm>
            <a:off x="5268685" y="1694811"/>
            <a:ext cx="2400030" cy="5378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do září;</a:t>
            </a: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do června Věstník</a:t>
            </a: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51FD6AD9-B17E-9046-9CAA-C4A8ED6FC0B8}"/>
              </a:ext>
            </a:extLst>
          </p:cNvPr>
          <p:cNvSpPr/>
          <p:nvPr/>
        </p:nvSpPr>
        <p:spPr>
          <a:xfrm>
            <a:off x="7298601" y="2846258"/>
            <a:ext cx="1578968" cy="5378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do října</a:t>
            </a:r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DFF6ECEF-E4A9-9B4B-BB65-B39C7A849C3E}"/>
              </a:ext>
            </a:extLst>
          </p:cNvPr>
          <p:cNvSpPr/>
          <p:nvPr/>
        </p:nvSpPr>
        <p:spPr>
          <a:xfrm>
            <a:off x="9060500" y="4113904"/>
            <a:ext cx="1578968" cy="5378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do listopadu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556E030C-2B7C-6B49-9BFB-AA916B10FFFE}"/>
              </a:ext>
            </a:extLst>
          </p:cNvPr>
          <p:cNvSpPr/>
          <p:nvPr/>
        </p:nvSpPr>
        <p:spPr>
          <a:xfrm>
            <a:off x="10299885" y="5326983"/>
            <a:ext cx="1578968" cy="5378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do prosince</a:t>
            </a:r>
          </a:p>
        </p:txBody>
      </p:sp>
      <p:sp>
        <p:nvSpPr>
          <p:cNvPr id="24" name="Šipka dolů 23">
            <a:extLst>
              <a:ext uri="{FF2B5EF4-FFF2-40B4-BE49-F238E27FC236}">
                <a16:creationId xmlns:a16="http://schemas.microsoft.com/office/drawing/2014/main" id="{00893FDA-6C61-0345-BE9E-34FB256740DB}"/>
              </a:ext>
            </a:extLst>
          </p:cNvPr>
          <p:cNvSpPr/>
          <p:nvPr/>
        </p:nvSpPr>
        <p:spPr>
          <a:xfrm>
            <a:off x="3243943" y="2348553"/>
            <a:ext cx="500743" cy="42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lů 24">
            <a:extLst>
              <a:ext uri="{FF2B5EF4-FFF2-40B4-BE49-F238E27FC236}">
                <a16:creationId xmlns:a16="http://schemas.microsoft.com/office/drawing/2014/main" id="{E18CD12E-B971-1240-B2EC-B1D33EEC7B84}"/>
              </a:ext>
            </a:extLst>
          </p:cNvPr>
          <p:cNvSpPr/>
          <p:nvPr/>
        </p:nvSpPr>
        <p:spPr>
          <a:xfrm>
            <a:off x="4844142" y="3561632"/>
            <a:ext cx="500743" cy="42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 dolů 25">
            <a:extLst>
              <a:ext uri="{FF2B5EF4-FFF2-40B4-BE49-F238E27FC236}">
                <a16:creationId xmlns:a16="http://schemas.microsoft.com/office/drawing/2014/main" id="{F5446DBC-8A35-C243-9FE2-789912C2E83E}"/>
              </a:ext>
            </a:extLst>
          </p:cNvPr>
          <p:cNvSpPr/>
          <p:nvPr/>
        </p:nvSpPr>
        <p:spPr>
          <a:xfrm>
            <a:off x="6283643" y="4774711"/>
            <a:ext cx="500743" cy="42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Plánování po úrovních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SRPS MO</a:t>
            </a:r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koncepční orgán  (dlouhodobé vize, celoarmádní působnost)</a:t>
            </a:r>
          </a:p>
          <a:p>
            <a:pPr marL="360363" indent="-360363">
              <a:buNone/>
            </a:pPr>
            <a:r>
              <a:rPr lang="cs-CZ" b="1" dirty="0"/>
              <a:t>Taktická velitelství</a:t>
            </a:r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praktické uvedení koncepcí do praxe</a:t>
            </a:r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filtrace plánů dle druhů vojsk</a:t>
            </a:r>
          </a:p>
          <a:p>
            <a:pPr marL="360363" indent="-360363">
              <a:buNone/>
            </a:pPr>
            <a:r>
              <a:rPr lang="cs-CZ" b="1" dirty="0"/>
              <a:t>Brigáda, základna, pluk</a:t>
            </a:r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další filtrace, odborné řízení podřízených praporů</a:t>
            </a:r>
          </a:p>
          <a:p>
            <a:pPr marL="360363" indent="-360363">
              <a:buNone/>
            </a:pPr>
            <a:r>
              <a:rPr lang="cs-CZ" b="1" dirty="0"/>
              <a:t>Útvar</a:t>
            </a:r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plán útvaru, do jednotek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85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Textová část plánu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marL="722313" indent="-722313">
              <a:buAutoNum type="arabicParenR"/>
            </a:pPr>
            <a:r>
              <a:rPr lang="cs-CZ" dirty="0"/>
              <a:t>základní pokyny k činnosti v oblasti služební TV</a:t>
            </a:r>
          </a:p>
          <a:p>
            <a:pPr marL="722313" indent="-722313">
              <a:buAutoNum type="arabicParenR"/>
            </a:pPr>
            <a:endParaRPr lang="cs-CZ" dirty="0"/>
          </a:p>
          <a:p>
            <a:pPr marL="722313" indent="-722313">
              <a:buAutoNum type="arabicParenR" startAt="2"/>
            </a:pPr>
            <a:r>
              <a:rPr lang="cs-CZ" dirty="0"/>
              <a:t>obecné ujasnění hlavních cílů, úkolů a opatření pro následující rok u složky</a:t>
            </a:r>
          </a:p>
          <a:p>
            <a:pPr marL="722313" indent="-722313">
              <a:buAutoNum type="arabicParenR" startAt="2"/>
            </a:pPr>
            <a:endParaRPr lang="cs-CZ" dirty="0"/>
          </a:p>
          <a:p>
            <a:pPr marL="722313" indent="-722313">
              <a:buAutoNum type="arabicParenR" startAt="3"/>
            </a:pPr>
            <a:r>
              <a:rPr lang="cs-CZ" dirty="0"/>
              <a:t>řídit se textovou částí nadřízených</a:t>
            </a:r>
          </a:p>
          <a:p>
            <a:pPr marL="722313" indent="-722313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276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Věstník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nezávislý plánovací dokument jdoucí paralelně s ročním plánem MO, věnuje se pouze vzdělávacím aktivitám na další rok</a:t>
            </a:r>
          </a:p>
          <a:p>
            <a:pPr marL="0" indent="0">
              <a:buNone/>
            </a:pPr>
            <a:endParaRPr lang="cs-CZ" dirty="0"/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přispívají do něj vzdělávací instituce a střediska s celoarmádní působností (</a:t>
            </a:r>
            <a:r>
              <a:rPr lang="cs-CZ" dirty="0" err="1"/>
              <a:t>VeV</a:t>
            </a:r>
            <a:r>
              <a:rPr lang="cs-CZ" dirty="0"/>
              <a:t>-VA, UO, VO FTVS,…)</a:t>
            </a:r>
          </a:p>
          <a:p>
            <a:pPr marL="360363" indent="-360363">
              <a:buFont typeface="Wingdings" pitchFamily="2" charset="2"/>
              <a:buChar char="§"/>
            </a:pPr>
            <a:endParaRPr lang="cs-CZ" dirty="0"/>
          </a:p>
          <a:p>
            <a:pPr marL="360363" indent="-360363">
              <a:buFont typeface="Wingdings" pitchFamily="2" charset="2"/>
              <a:buChar char="§"/>
            </a:pPr>
            <a:r>
              <a:rPr lang="cs-CZ" dirty="0"/>
              <a:t>vydáván ke konci září předchozího roku</a:t>
            </a:r>
          </a:p>
          <a:p>
            <a:pPr marL="360363" indent="-360363">
              <a:buFont typeface="Wingdings" pitchFamily="2" charset="2"/>
              <a:buChar char="§"/>
            </a:pPr>
            <a:endParaRPr lang="cs-CZ" dirty="0"/>
          </a:p>
          <a:p>
            <a:pPr marL="360363" indent="-360363">
              <a:buFont typeface="Wingdings" pitchFamily="2" charset="2"/>
              <a:buChar char="§"/>
            </a:pPr>
            <a:r>
              <a:rPr lang="cs-CZ" dirty="0" err="1"/>
              <a:t>dekonflikce</a:t>
            </a:r>
            <a:r>
              <a:rPr lang="cs-CZ" dirty="0"/>
              <a:t> X kooperace</a:t>
            </a:r>
          </a:p>
          <a:p>
            <a:pPr marL="360363" indent="-360363">
              <a:buFont typeface="Wingdings" pitchFamily="2" charset="2"/>
              <a:buChar char="§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64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Další plánovací dokumentace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cs-CZ" dirty="0">
                <a:hlinkClick r:id="rId2" action="ppaction://hlinkfile"/>
              </a:rPr>
              <a:t>plán útvaru na výcvikový rok </a:t>
            </a:r>
            <a:r>
              <a:rPr lang="cs-CZ" dirty="0"/>
              <a:t>(</a:t>
            </a:r>
            <a:r>
              <a:rPr lang="cs-CZ" dirty="0">
                <a:hlinkClick r:id="rId3" action="ppaction://hlinkfile"/>
              </a:rPr>
              <a:t>plachta TV</a:t>
            </a:r>
            <a:r>
              <a:rPr lang="cs-CZ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nákupu tělovýchovného materiálu a služeb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reprodukce a rozvoje UVZ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přidělení UVZ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metodické přípravy velitelů</a:t>
            </a:r>
          </a:p>
          <a:p>
            <a:pPr>
              <a:buFont typeface="Wingdings" pitchFamily="2" charset="2"/>
              <a:buChar char="§"/>
            </a:pPr>
            <a:r>
              <a:rPr lang="cs-CZ" dirty="0">
                <a:hlinkClick r:id="rId4" action="ppaction://hlinkfile"/>
              </a:rPr>
              <a:t>plán přípravy instruktorů STP</a:t>
            </a:r>
            <a:endParaRPr lang="cs-CZ" dirty="0"/>
          </a:p>
          <a:p>
            <a:pPr>
              <a:buFont typeface="Wingdings" pitchFamily="2" charset="2"/>
              <a:buChar char="§"/>
            </a:pPr>
            <a:r>
              <a:rPr lang="cs-CZ" dirty="0">
                <a:hlinkClick r:id="rId5" action="ppaction://hlinkfile"/>
              </a:rPr>
              <a:t>plán odvelení</a:t>
            </a:r>
            <a:endParaRPr lang="cs-CZ" dirty="0"/>
          </a:p>
          <a:p>
            <a:pPr>
              <a:buFont typeface="Wingdings" pitchFamily="2" charset="2"/>
              <a:buChar char="§"/>
            </a:pPr>
            <a:r>
              <a:rPr lang="cs-CZ" dirty="0"/>
              <a:t>plán finančního zabezpečení tělesné výchovy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provedení přezkoušení vojáků z povolání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provádění kontrol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sportovních přeborů a soutěží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volnočasových aktivit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67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Výcviková a plánovací dokumentace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dirty="0">
                <a:hlinkClick r:id="rId2" action="ppaction://hlinkfile"/>
              </a:rPr>
              <a:t>Organizační rozkaz </a:t>
            </a:r>
            <a:r>
              <a:rPr lang="cs-CZ" dirty="0"/>
              <a:t>velitele útvaru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organizační nařízení akce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plán (směrnice) přípravy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písemná příprava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třídní kniha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rozvrh zaměstnání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zápis o provedené kontrole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412639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70445f39f347e0b3c261364a5f110315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1b3b94ba5c5fa0a1ef36aca64a20b860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8C1A83-51BB-4D9A-AD69-A316A631DC25}"/>
</file>

<file path=customXml/itemProps2.xml><?xml version="1.0" encoding="utf-8"?>
<ds:datastoreItem xmlns:ds="http://schemas.openxmlformats.org/officeDocument/2006/customXml" ds:itemID="{ED8A0E62-BA18-4DCB-BB35-A7A9AE5E22CE}"/>
</file>

<file path=customXml/itemProps3.xml><?xml version="1.0" encoding="utf-8"?>
<ds:datastoreItem xmlns:ds="http://schemas.openxmlformats.org/officeDocument/2006/customXml" ds:itemID="{B06AF780-DC27-40B0-91AF-12C156D6918F}"/>
</file>

<file path=docProps/app.xml><?xml version="1.0" encoding="utf-8"?>
<Properties xmlns="http://schemas.openxmlformats.org/officeDocument/2006/extended-properties" xmlns:vt="http://schemas.openxmlformats.org/officeDocument/2006/docPropsVTypes">
  <Template>{C18EB673-1F6F-FC4A-B4A0-D595CD8DF516}tf10001069</Template>
  <TotalTime>28967</TotalTime>
  <Words>460</Words>
  <Application>Microsoft Macintosh PowerPoint</Application>
  <PresentationFormat>Širokoúhlá obrazovka</PresentationFormat>
  <Paragraphs>89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Stébla</vt:lpstr>
      <vt:lpstr>Teorie a didaktika TV v AČR</vt:lpstr>
      <vt:lpstr>Plánovací proces ve Služební tělesné výchově </vt:lpstr>
      <vt:lpstr>Úrovně plánu</vt:lpstr>
      <vt:lpstr>Časová osa plánovacího procesu Sl. TV</vt:lpstr>
      <vt:lpstr>Plánování po úrovních</vt:lpstr>
      <vt:lpstr>Textová část plánu</vt:lpstr>
      <vt:lpstr>Věstník</vt:lpstr>
      <vt:lpstr>Další plánovací dokumentace</vt:lpstr>
      <vt:lpstr>Výcviková a plánovací dokumentace</vt:lpstr>
      <vt:lpstr>Sportovní den</vt:lpstr>
      <vt:lpstr>Plánovací proces ve Služební tělesné výchově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8</cp:revision>
  <dcterms:created xsi:type="dcterms:W3CDTF">2021-12-01T12:47:50Z</dcterms:created>
  <dcterms:modified xsi:type="dcterms:W3CDTF">2021-12-29T12:31:21Z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