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8" r:id="rId4"/>
    <p:sldId id="257" r:id="rId5"/>
    <p:sldId id="258" r:id="rId6"/>
    <p:sldId id="269" r:id="rId7"/>
    <p:sldId id="262" r:id="rId8"/>
    <p:sldId id="270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6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18.53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13675 16,'0'0,"0"0,0 0,0 0,0 0,0 0,0 0,0 0,0 0,0 0,0 0,0 0,-3-2,-3-2,-2 1,-6 1,-2 0,-3 1,-4 0,-2 1,-2 0,-1 0,-1 0,0 0,1 3,-1 2,1 2,-1 1,1 2,-1 1,1 2,0 3,0 4,0 3,-1 3,1 1,0 1,0 4,2 0,4 0,-1 0,3-2,-1 0,-1-1,0-1,0 1,-2-1,-1 0,-2 3,0 0,-1 0,-1 0,1-1,-1 2,1 0,-3 0,-3-1,-3-4,1-3,-2-4,1-3,2-1,3-2,1 0,1-1,2 0,-3 1,0-1,-2 1,-1 1,2-1,0 0,2-2,1-1,0-3,-2-2,0-2,0-3,-2 3,0-1,1 0,1-1,0-1,4 0,2-1,-1 0,1 0,-1 0,-1 0,0 0,-1 0,0 0,-1 0,1 0,0 0,-3 0,-3 0,-1 0,-1 0,-2 0,1 0,1 0,3 0,2 0,-1 0,0 0,-2 0,1 0,0-3,-1 0,1 0,-2 0,-1 1,-3-1,-4-1,-4-1,-3-3,-4-2,1 0,2 0,3 1,1 2,1 1,-3-2,-2 1,-2-2,-4 0,-5-2,-1 1,1 0,1-1,-1 2,0-1,2 0,-2 1,-1 2,-3 3,-2 1,-2 2,0 1,-3-3,-1-2,0-1,1 1,3-2,-2-1,1-2,-2-2,-4-1,-3-1,1 0,-2-1,0 1,-4-1,-2 1,-3 2,-2 1,-1 0,2-1,1 0,-3 1,-2 1,-2 1,-2 0,0 0,0 1,4 1,5 3,3 1,1 2,4 1,4 0,3 0,7 1,6-1,5 0,7 1,3-1,3 0,2 0,1 0,0 0,-3 0,-1 0,1 0,-1 0,-1 0,-3 0,0 0,-2 0,2 0,-2 0,2 0,1 0,0 2,-2 2,-2-1,-5 2,-1-1,-1 3,0 2,1 1,0 2,3 2,4 0,0 3,-2 3,-2 1,-2 1,0 3,0 0,-1 5,1 3,0 4,3 1,1-2,2 0,2-1,3-1,2 0,1 1,-2 6,-2 4,-1 7,0 7,2 5,1 2,2-2,-1-1,4-4,1-6,3-3,-1-4,0 0,-2 2,2 2,-1 3,0-1,-2 1,-1 0,2-1,3-2,2-2,3-5,-1-3,0-2,-2-4,1-3,0-1,0-1,-1-1,2-1,1 1,-2 0,1 0,-2 0,-2 0,-2 0,-3 1,0-1,-1 0,-1 1,3-1,0 0,1 1,-2-3,3-1,0-3,2 1,2 1,2-2,1-1,0-3,-1-1,-1-2,-3 0,-2-2,-2 1,-2 0,0 0,0 0,-1 0,0 0,3 0,1 0,-1-2,0-1,0 0,-2 1,1-2,-4-3,0 1,-1-2,-1-2,-3-1,-2-1,-2-2,1 1,2 1,3 0,2 3,2 1,1-2,1 0,3-2,0-1,2 0,3-1,3 0,1 0,3-1,2 1,3 0,2 0,3 0,4 0,4 0,4 0,0 0,1 0,1 0,-1 0,-3 0,-2 0,-2 0,-1 0,-2 0,0 0,-1 0,0 0,1 0,0 0,-1 0,1 0,0 0,-3 0,0 2,-2 1,-1 0,1-1,1 0,2-1,1-1,0 1,3-1,3 0,4-1,2 1,2 0,1 0,0 0,1 0,-1 0,1 0,-1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23.41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42.0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42.65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43.12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10T16:55:43.29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434B01-D181-410F-9152-7F0CAFF4A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DF2706-9417-44B1-A994-D67E39E1F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E85BAA-0966-40E9-B906-3A1038635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40507C-D749-4DC8-940A-7145E7B77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E84512-7EB5-458C-8CD8-6231CC32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3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3AC6F2-4944-4105-8846-0E287565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E410400-A65F-46FC-B9F7-9F54FE26A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C77F61-5976-45FE-9EE1-C203D28F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854703-A8E3-4D25-BA0A-53402FEF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6AE17C-F6A1-453B-AD37-A3334A39E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96E6A2C-2154-40FF-9D7B-5564A3CCA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716976-0E5B-4C8C-81D4-57D82A098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4346A5-5B81-47A2-A851-784253D3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39E26-3F4A-4858-B7A7-9E81AFBF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54A5A8-19B8-44CE-8E5C-2B8BD2A1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1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656F2-B746-41C9-BA57-A2F9CAD8D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0F303-AC6D-47AB-AECD-A2978C431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708639-82EF-435F-B1E1-8AEA6115D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F0D141-81B2-49C8-AB1D-A01865C87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3B9CB5-A0DB-4F6E-B963-B8400AA5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88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A49176-5583-4F49-B4F6-5EECD7C9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0778D7-EF16-4CAC-A70E-72381EC28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7C4E09-773C-4F46-B334-C2C345DD9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0AB77A-7963-49FE-A6C3-A43B9A6C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128A95-71A1-4DAE-852F-68DBFE99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1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ECA2D4-A6B4-4C59-919E-19BB526B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DFF2F2-88EF-4DA1-A578-72BF5D1DB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D96E6A5-B174-4946-97B8-5C8E7BE89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412553-EA74-49FD-8699-163FE5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B9E5E2B-B645-4767-B212-865B58285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0A220A-42D1-448E-A3ED-87CF258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32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5CD95-95DD-4B8D-80F5-BED2D9FD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C92059-DCCA-47A9-843A-09525945F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3AF20F-CDCB-47B1-8780-6F2972726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D796D48-F958-4BBA-8031-1409C1F16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0114AA-C83E-4AD0-8A90-2C9F6BF09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77CF95A-3176-41F1-BC32-34F304D02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34CA1DB-D74D-40EE-A449-01BDB8229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618456-F211-4797-A333-C1E33171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9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BFD82-0C00-4C44-A1EB-E9748E26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58D101-B412-4B58-88FD-9941AB4F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5F06B77-4400-42C0-908A-B870AD826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6F7148-CA04-4B2F-B16F-81A28948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79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0F8A9B5-448B-4CB4-B7AD-A9E948D5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AE1107F-B1C0-48E6-B310-7B684E53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20A885-7AF7-4CD2-B068-4EB47BA91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84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26F69E-3873-43DA-9F12-DF985B52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B1332C-1FC0-4EF0-BBCE-8295265A6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36DDE35-4E91-4965-924A-BB886A17B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1A7B9A-1116-465B-8626-BDEA9DA7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291EA4-370B-4B60-BA83-6DCBEC8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5D54E1-FE8A-46E8-830C-F3AEC6A8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28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112449-C7B2-4C78-B869-96D8A203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E9100A-91A3-4033-BDEA-78C21B586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A5BAB0-03D4-4F2D-ADCD-6CA0A378E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46C1879-445B-4A38-9424-4BB0A321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51B4C0-E5C2-45A7-A39C-97CDB89F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2D846ED-0B60-4C60-8B2D-266C54C7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286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7D13260-FF00-4BD4-9819-93B7977B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661018-78DB-4CE7-ACFB-B47D00BF2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FDB83-18DE-407D-9139-50F0E9267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7D9D-9EDC-4E01-802D-73752449FA09}" type="datetimeFigureOut">
              <a:rPr lang="cs-CZ" smtClean="0"/>
              <a:t>10.12.2020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BB9C54-376B-4B60-906B-B14CD72D7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AFA6E-7BA5-4AD8-98E0-E569D7A6B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B51B2-EF0A-4A24-9E5F-A624C78AB3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48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customXml" Target="../ink/ink5.xml"/><Relationship Id="rId3" Type="http://schemas.openxmlformats.org/officeDocument/2006/relationships/image" Target="../media/image7.jpeg"/><Relationship Id="rId7" Type="http://schemas.openxmlformats.org/officeDocument/2006/relationships/customXml" Target="../ink/ink2.xml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customXml" Target="../ink/ink3.xml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movahora.cz/vystava" TargetMode="External"/><Relationship Id="rId7" Type="http://schemas.openxmlformats.org/officeDocument/2006/relationships/hyperlink" Target="https://www.respekt.cz/tydenik/2017/12/duchove-a-dluhy" TargetMode="External"/><Relationship Id="rId2" Type="http://schemas.openxmlformats.org/officeDocument/2006/relationships/hyperlink" Target="http://www.iniproject.org/en/prostor/archive/2020/magdalena-s-laund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gnesia-litera.cz/kniha/brnox/" TargetMode="External"/><Relationship Id="rId5" Type="http://schemas.openxmlformats.org/officeDocument/2006/relationships/hyperlink" Target="https://ct24.ceskatelevize.cz/1251598-veznice-misto-pro-umeni" TargetMode="External"/><Relationship Id="rId4" Type="http://schemas.openxmlformats.org/officeDocument/2006/relationships/hyperlink" Target="https://www.cz-museums.cz/gloria-musaealis/eventDetail/34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EE982-341D-43C9-853B-A2AA50D3F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"/>
            <a:ext cx="9144000" cy="1081723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Univers Condensed Light" panose="020B0306020202040204" pitchFamily="34" charset="0"/>
              </a:rPr>
              <a:t>Umění sdělovat a komunikovat</a:t>
            </a:r>
          </a:p>
        </p:txBody>
      </p:sp>
      <p:pic>
        <p:nvPicPr>
          <p:cNvPr id="5" name="Obrázek 4" descr="Obsah obrázku osoba, jeskyně&#10;&#10;Popis byl vytvořen automaticky">
            <a:extLst>
              <a:ext uri="{FF2B5EF4-FFF2-40B4-BE49-F238E27FC236}">
                <a16:creationId xmlns:a16="http://schemas.microsoft.com/office/drawing/2014/main" id="{057DC94E-7DE4-4ACE-A170-C983B1069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95" y="1518916"/>
            <a:ext cx="3688565" cy="4880709"/>
          </a:xfrm>
          <a:prstGeom prst="rect">
            <a:avLst/>
          </a:prstGeom>
        </p:spPr>
      </p:pic>
      <p:pic>
        <p:nvPicPr>
          <p:cNvPr id="7" name="Obrázek 6" descr="Obsah obrázku text, kalhotové&#10;&#10;Popis byl vytvořen automaticky">
            <a:extLst>
              <a:ext uri="{FF2B5EF4-FFF2-40B4-BE49-F238E27FC236}">
                <a16:creationId xmlns:a16="http://schemas.microsoft.com/office/drawing/2014/main" id="{B153CF58-AE20-4BB6-B01D-0E304021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11" y="1518916"/>
            <a:ext cx="3381677" cy="488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952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2D903-7F4A-486D-B643-3671BBAC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43057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2">
                    <a:lumMod val="25000"/>
                  </a:schemeClr>
                </a:solidFill>
                <a:latin typeface="Univers Condensed Light" panose="020B0306020202040204" pitchFamily="34" charset="0"/>
              </a:rPr>
              <a:t>Učivo: Ověřování komunikačních účinků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477612-E8C1-403A-807A-FC52D6A5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200" y="1802449"/>
            <a:ext cx="9616440" cy="4181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Obsahem </a:t>
            </a:r>
            <a:r>
              <a:rPr lang="cs-CZ" sz="2400" i="1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Ověřování komunikačních účinků </a:t>
            </a:r>
            <a:r>
              <a:rPr lang="cs-CZ" sz="24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jsou činnosti, které žákovi umožňují utváření obsahu vizuálně obrazných vyjádření v procesu komunikace a hledání nových i neobvyklých možností pro uplatnění výsledků vlastní tvorby, děl výtvarného umění i děl dalších obrazových médií.</a:t>
            </a:r>
          </a:p>
          <a:p>
            <a:pPr marL="0" indent="0">
              <a:buNone/>
            </a:pPr>
            <a:endParaRPr lang="cs-CZ" sz="3000" dirty="0">
              <a:solidFill>
                <a:srgbClr val="FF0000"/>
              </a:solidFill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2000" b="1" dirty="0">
                <a:latin typeface="Univers Condensed Light" panose="020B0306020202040204" pitchFamily="34" charset="0"/>
              </a:rPr>
              <a:t>osobní postoj v komunikaci – </a:t>
            </a:r>
            <a:r>
              <a:rPr lang="cs-CZ" sz="2000" dirty="0">
                <a:latin typeface="Univers Condensed Light" panose="020B0306020202040204" pitchFamily="34" charset="0"/>
              </a:rPr>
              <a:t>jeho utváření a zdůvodňování; odlišné interpretace vizuálně obrazných vyjádření (samostatně vytvořených a přejatých) v rámci skupin, v nichž se žák pohybuje; jejich porovnávání s vlastní interpretací </a:t>
            </a:r>
          </a:p>
          <a:p>
            <a:pPr marL="0" indent="0">
              <a:buNone/>
            </a:pPr>
            <a:r>
              <a:rPr lang="cs-CZ" sz="2000" b="1" dirty="0">
                <a:latin typeface="Univers Condensed Light" panose="020B0306020202040204" pitchFamily="34" charset="0"/>
              </a:rPr>
              <a:t>komunikační obsah vizuálně obrazných vyjádření </a:t>
            </a:r>
            <a:r>
              <a:rPr lang="cs-CZ" sz="2000" dirty="0">
                <a:latin typeface="Univers Condensed Light" panose="020B0306020202040204" pitchFamily="34" charset="0"/>
              </a:rPr>
              <a:t>– v komunikaci se spolužáky, rodinnými příslušníky a v rámci skupin, v nichž se žák pohybuje (ve škole i mimo školu); vysvětlování výsledků tvorby podle svých schopností a zaměření </a:t>
            </a:r>
          </a:p>
          <a:p>
            <a:pPr marL="0" indent="0">
              <a:buNone/>
            </a:pPr>
            <a:r>
              <a:rPr lang="cs-CZ" sz="2000" b="1" dirty="0">
                <a:latin typeface="Univers Condensed Light" panose="020B0306020202040204" pitchFamily="34" charset="0"/>
              </a:rPr>
              <a:t>proměny komunikačního obsahu </a:t>
            </a:r>
            <a:r>
              <a:rPr lang="cs-CZ" sz="2000" dirty="0">
                <a:latin typeface="Univers Condensed Light" panose="020B0306020202040204" pitchFamily="34" charset="0"/>
              </a:rPr>
              <a:t>– záměry tvorby a proměny obsahu vlastních vizuálně obrazných vyjádření i děl výtvarného umění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107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3">
            <a:extLst>
              <a:ext uri="{FF2B5EF4-FFF2-40B4-BE49-F238E27FC236}">
                <a16:creationId xmlns:a16="http://schemas.microsoft.com/office/drawing/2014/main" id="{D8834B3E-80C5-45EF-AFDA-C03F164C044C}"/>
              </a:ext>
            </a:extLst>
          </p:cNvPr>
          <p:cNvSpPr/>
          <p:nvPr/>
        </p:nvSpPr>
        <p:spPr>
          <a:xfrm>
            <a:off x="4796863" y="501319"/>
            <a:ext cx="2617509" cy="9885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4AE562E5-0BEF-4CEB-80B6-FFF3A4846CF5}"/>
              </a:ext>
            </a:extLst>
          </p:cNvPr>
          <p:cNvSpPr/>
          <p:nvPr/>
        </p:nvSpPr>
        <p:spPr>
          <a:xfrm>
            <a:off x="4740236" y="1745849"/>
            <a:ext cx="2752627" cy="158139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98CD5BF-F4A3-42B7-BC74-EBC8767D1E72}"/>
              </a:ext>
            </a:extLst>
          </p:cNvPr>
          <p:cNvSpPr/>
          <p:nvPr/>
        </p:nvSpPr>
        <p:spPr>
          <a:xfrm>
            <a:off x="1459696" y="1395961"/>
            <a:ext cx="2752627" cy="162525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EA6A87F3-00BE-410A-A77A-3252BDB3A9B1}"/>
              </a:ext>
            </a:extLst>
          </p:cNvPr>
          <p:cNvSpPr/>
          <p:nvPr/>
        </p:nvSpPr>
        <p:spPr>
          <a:xfrm>
            <a:off x="7906731" y="1463859"/>
            <a:ext cx="2752627" cy="15248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46E19616-8891-4C2F-BE22-6ED52F8FC26E}"/>
              </a:ext>
            </a:extLst>
          </p:cNvPr>
          <p:cNvSpPr/>
          <p:nvPr/>
        </p:nvSpPr>
        <p:spPr>
          <a:xfrm>
            <a:off x="1515358" y="3548084"/>
            <a:ext cx="9144000" cy="628156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12">
            <a:extLst>
              <a:ext uri="{FF2B5EF4-FFF2-40B4-BE49-F238E27FC236}">
                <a16:creationId xmlns:a16="http://schemas.microsoft.com/office/drawing/2014/main" id="{9CE79FE3-AAE0-49EB-B986-2402DB9B5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358" y="4421156"/>
            <a:ext cx="9144000" cy="617597"/>
          </a:xfrm>
          <a:prstGeom prst="roundRect">
            <a:avLst/>
          </a:prstGeom>
          <a:solidFill>
            <a:srgbClr val="FF999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Tvorba</a:t>
            </a:r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B266B361-41AA-496F-A293-B81B66BA07EB}"/>
              </a:ext>
            </a:extLst>
          </p:cNvPr>
          <p:cNvSpPr/>
          <p:nvPr/>
        </p:nvSpPr>
        <p:spPr>
          <a:xfrm>
            <a:off x="1515358" y="5255623"/>
            <a:ext cx="9144000" cy="6924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20849F5D-4F87-4F07-A485-FCC39C7266A0}"/>
              </a:ext>
            </a:extLst>
          </p:cNvPr>
          <p:cNvCxnSpPr/>
          <p:nvPr/>
        </p:nvCxnSpPr>
        <p:spPr>
          <a:xfrm flipH="1">
            <a:off x="1614063" y="2961978"/>
            <a:ext cx="546755" cy="62716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F3D6374-C562-4108-A517-57D0D2B464BF}"/>
              </a:ext>
            </a:extLst>
          </p:cNvPr>
          <p:cNvCxnSpPr>
            <a:cxnSpLocks/>
          </p:cNvCxnSpPr>
          <p:nvPr/>
        </p:nvCxnSpPr>
        <p:spPr>
          <a:xfrm flipH="1">
            <a:off x="1564321" y="2985145"/>
            <a:ext cx="844096" cy="1472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4F3D2C85-4DA9-497C-AB23-F666DCC9521E}"/>
              </a:ext>
            </a:extLst>
          </p:cNvPr>
          <p:cNvCxnSpPr>
            <a:cxnSpLocks/>
          </p:cNvCxnSpPr>
          <p:nvPr/>
        </p:nvCxnSpPr>
        <p:spPr>
          <a:xfrm flipH="1">
            <a:off x="1553767" y="3044382"/>
            <a:ext cx="1098904" cy="225226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E6043B4E-A80D-4930-89E1-C199BBBBF7A0}"/>
              </a:ext>
            </a:extLst>
          </p:cNvPr>
          <p:cNvCxnSpPr>
            <a:cxnSpLocks/>
          </p:cNvCxnSpPr>
          <p:nvPr/>
        </p:nvCxnSpPr>
        <p:spPr>
          <a:xfrm flipH="1">
            <a:off x="4062326" y="2943232"/>
            <a:ext cx="935431" cy="15686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5ED709C3-86BB-4401-847E-69B55ED08730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3809210" y="1221235"/>
            <a:ext cx="1129000" cy="41273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029F780A-51FC-4CF5-BAA7-72EFD72A1FB0}"/>
              </a:ext>
            </a:extLst>
          </p:cNvPr>
          <p:cNvCxnSpPr>
            <a:cxnSpLocks/>
          </p:cNvCxnSpPr>
          <p:nvPr/>
        </p:nvCxnSpPr>
        <p:spPr>
          <a:xfrm flipH="1">
            <a:off x="5087039" y="3204598"/>
            <a:ext cx="260547" cy="5843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26270F28-ABA9-4C0D-AB41-87C4AE36E827}"/>
              </a:ext>
            </a:extLst>
          </p:cNvPr>
          <p:cNvCxnSpPr>
            <a:cxnSpLocks/>
          </p:cNvCxnSpPr>
          <p:nvPr/>
        </p:nvCxnSpPr>
        <p:spPr>
          <a:xfrm flipH="1">
            <a:off x="8510860" y="2891820"/>
            <a:ext cx="196265" cy="95547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C929AA5D-3436-4D1E-AB20-83168E2725B2}"/>
              </a:ext>
            </a:extLst>
          </p:cNvPr>
          <p:cNvCxnSpPr>
            <a:cxnSpLocks/>
          </p:cNvCxnSpPr>
          <p:nvPr/>
        </p:nvCxnSpPr>
        <p:spPr>
          <a:xfrm flipH="1">
            <a:off x="8670579" y="2988687"/>
            <a:ext cx="325887" cy="18443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82A1672F-18C6-44FF-B02C-09822519C93F}"/>
              </a:ext>
            </a:extLst>
          </p:cNvPr>
          <p:cNvCxnSpPr>
            <a:cxnSpLocks/>
          </p:cNvCxnSpPr>
          <p:nvPr/>
        </p:nvCxnSpPr>
        <p:spPr>
          <a:xfrm flipH="1">
            <a:off x="8996466" y="2906410"/>
            <a:ext cx="253238" cy="24822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0E1B0E02-A8B4-4DA2-B599-FFDEBAC27A97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4062325" y="3095650"/>
            <a:ext cx="1081024" cy="213723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4514A228-4661-4C78-B2C8-B3AEC0461424}"/>
              </a:ext>
            </a:extLst>
          </p:cNvPr>
          <p:cNvCxnSpPr>
            <a:cxnSpLocks/>
          </p:cNvCxnSpPr>
          <p:nvPr/>
        </p:nvCxnSpPr>
        <p:spPr>
          <a:xfrm flipH="1">
            <a:off x="6114486" y="1463859"/>
            <a:ext cx="19236" cy="2919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BEA83D82-82A9-42A9-8CE4-7CB0A1DE9840}"/>
              </a:ext>
            </a:extLst>
          </p:cNvPr>
          <p:cNvCxnSpPr>
            <a:cxnSpLocks/>
          </p:cNvCxnSpPr>
          <p:nvPr/>
        </p:nvCxnSpPr>
        <p:spPr>
          <a:xfrm>
            <a:off x="7309998" y="1219468"/>
            <a:ext cx="950484" cy="50489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60F4FF4E-08B4-4E5D-B2E6-41AA824AEB62}"/>
              </a:ext>
            </a:extLst>
          </p:cNvPr>
          <p:cNvSpPr txBox="1"/>
          <p:nvPr/>
        </p:nvSpPr>
        <p:spPr>
          <a:xfrm>
            <a:off x="4938209" y="3641352"/>
            <a:ext cx="2898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Receptivní činnosti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61C1A818-3ED3-4EFD-913A-C31F91D42BDE}"/>
              </a:ext>
            </a:extLst>
          </p:cNvPr>
          <p:cNvSpPr txBox="1"/>
          <p:nvPr/>
        </p:nvSpPr>
        <p:spPr>
          <a:xfrm>
            <a:off x="3040144" y="535966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dirty="0">
                <a:solidFill>
                  <a:srgbClr val="00B050"/>
                </a:solidFill>
              </a:rPr>
              <a:t>Reflektivní činnosti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B002F781-0DEC-41B1-9EDC-C571FF070A70}"/>
              </a:ext>
            </a:extLst>
          </p:cNvPr>
          <p:cNvSpPr txBox="1"/>
          <p:nvPr/>
        </p:nvSpPr>
        <p:spPr>
          <a:xfrm>
            <a:off x="5443993" y="781570"/>
            <a:ext cx="132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Oblast učiva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43314241-C704-43A9-840A-4F7D3EC1B438}"/>
              </a:ext>
            </a:extLst>
          </p:cNvPr>
          <p:cNvSpPr txBox="1"/>
          <p:nvPr/>
        </p:nvSpPr>
        <p:spPr>
          <a:xfrm>
            <a:off x="836497" y="1680230"/>
            <a:ext cx="39603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Rozvíjení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smyslové citlivosti</a:t>
            </a:r>
          </a:p>
        </p:txBody>
      </p:sp>
      <p:sp>
        <p:nvSpPr>
          <p:cNvPr id="64" name="TextovéPole 63">
            <a:extLst>
              <a:ext uri="{FF2B5EF4-FFF2-40B4-BE49-F238E27FC236}">
                <a16:creationId xmlns:a16="http://schemas.microsoft.com/office/drawing/2014/main" id="{22D82AD3-5FDC-4269-A166-02427E2CD5AE}"/>
              </a:ext>
            </a:extLst>
          </p:cNvPr>
          <p:cNvSpPr txBox="1"/>
          <p:nvPr/>
        </p:nvSpPr>
        <p:spPr>
          <a:xfrm>
            <a:off x="4860857" y="2065979"/>
            <a:ext cx="2534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Uplatňování subjektivity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C07EB651-3E18-429C-8ED5-7356AACCC8AC}"/>
              </a:ext>
            </a:extLst>
          </p:cNvPr>
          <p:cNvSpPr txBox="1"/>
          <p:nvPr/>
        </p:nvSpPr>
        <p:spPr>
          <a:xfrm>
            <a:off x="7797435" y="1668774"/>
            <a:ext cx="299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Ověřování komunikačních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účinků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E22C4A8-DEED-4CCC-BC1D-83FDAE66AB6C}"/>
              </a:ext>
            </a:extLst>
          </p:cNvPr>
          <p:cNvSpPr txBox="1"/>
          <p:nvPr/>
        </p:nvSpPr>
        <p:spPr>
          <a:xfrm>
            <a:off x="3040144" y="6164971"/>
            <a:ext cx="82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Univers Condensed Light" panose="020B0306020202040204" pitchFamily="34" charset="0"/>
              </a:rPr>
              <a:t>Ověření komunikačních účinků - klíčový princip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0690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19ACBD-C0C7-480F-AB4F-882D27A7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5924" y="123825"/>
            <a:ext cx="3368040" cy="70343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Dívat 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Pozorovat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Prohlížet si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Všímat si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Zkoumat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Analyzovat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Zaznamenávat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latin typeface="Univers Condensed Light" panose="020B0306020202040204" pitchFamily="34" charset="0"/>
              </a:rPr>
              <a:t>Ukazovat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200" b="1" dirty="0">
              <a:latin typeface="Univers Condensed Light" panose="020B0306020202040204" pitchFamily="34" charset="0"/>
            </a:endParaRP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T</a:t>
            </a:r>
            <a:r>
              <a:rPr lang="cs-CZ" sz="6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vořit</a:t>
            </a: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N</a:t>
            </a:r>
            <a:r>
              <a:rPr lang="cs-CZ" sz="6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avrhnout</a:t>
            </a: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P</a:t>
            </a:r>
            <a:r>
              <a:rPr lang="cs-CZ" sz="6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ředstavit si</a:t>
            </a: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E</a:t>
            </a:r>
            <a:r>
              <a:rPr lang="cs-CZ" sz="6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xperimentovat</a:t>
            </a: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00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R</a:t>
            </a:r>
            <a:r>
              <a:rPr lang="cs-CZ" sz="6200" i="0" u="none" strike="noStrike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  <a:cs typeface="Calibri" panose="020F0502020204030204" pitchFamily="34" charset="0"/>
              </a:rPr>
              <a:t>ealizovat</a:t>
            </a: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endParaRPr lang="cs-CZ" sz="6200" dirty="0">
              <a:solidFill>
                <a:srgbClr val="000000"/>
              </a:solidFill>
              <a:latin typeface="Univers Condensed Light" panose="020B0306020202040204" pitchFamily="34" charset="0"/>
              <a:cs typeface="Calibri" panose="020F0502020204030204" pitchFamily="34" charset="0"/>
            </a:endParaRPr>
          </a:p>
          <a:p>
            <a:pPr marL="0" indent="0" algn="l" fontAlgn="t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  <a:cs typeface="Calibri" panose="020F0502020204030204" pitchFamily="34" charset="0"/>
              </a:rPr>
              <a:t>Komunikovat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Rozpoznávat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Vcítit 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Interpretovat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Ukazovat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2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Vysvětlovat</a:t>
            </a:r>
          </a:p>
          <a:p>
            <a:pPr marL="0" indent="0" algn="l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cs-CZ" sz="3200" dirty="0">
              <a:latin typeface="Univers Condensed Light" panose="020B0306020202040204" pitchFamily="34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94C185A-598F-4F71-A379-BB5BA5159ECD}"/>
              </a:ext>
            </a:extLst>
          </p:cNvPr>
          <p:cNvSpPr txBox="1"/>
          <p:nvPr/>
        </p:nvSpPr>
        <p:spPr>
          <a:xfrm>
            <a:off x="8249355" y="123825"/>
            <a:ext cx="21209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Univers Condensed Light" panose="020B0306020202040204" pitchFamily="34" charset="0"/>
              </a:rPr>
              <a:t>Ukazovat</a:t>
            </a:r>
          </a:p>
          <a:p>
            <a:r>
              <a:rPr lang="cs-CZ" sz="2000" dirty="0">
                <a:latin typeface="Univers Condensed Light" panose="020B0306020202040204" pitchFamily="34" charset="0"/>
              </a:rPr>
              <a:t>Zkoumat</a:t>
            </a:r>
          </a:p>
          <a:p>
            <a:r>
              <a:rPr lang="cs-CZ" sz="2000" dirty="0">
                <a:latin typeface="Univers Condensed Light" panose="020B0306020202040204" pitchFamily="34" charset="0"/>
              </a:rPr>
              <a:t>Analyzovat</a:t>
            </a:r>
          </a:p>
          <a:p>
            <a:r>
              <a:rPr lang="cs-CZ" sz="2000" dirty="0">
                <a:latin typeface="Univers Condensed Light" panose="020B0306020202040204" pitchFamily="34" charset="0"/>
              </a:rPr>
              <a:t>Popisovat</a:t>
            </a:r>
          </a:p>
          <a:p>
            <a:r>
              <a:rPr lang="cs-CZ" sz="2000" dirty="0">
                <a:latin typeface="Univers Condensed Light" panose="020B0306020202040204" pitchFamily="34" charset="0"/>
              </a:rPr>
              <a:t>Vysvětlovat</a:t>
            </a:r>
          </a:p>
          <a:p>
            <a:r>
              <a:rPr lang="cs-CZ" sz="2000" dirty="0">
                <a:latin typeface="Univers Condensed Light" panose="020B0306020202040204" pitchFamily="34" charset="0"/>
              </a:rPr>
              <a:t>Porovnávat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Komunikovat</a:t>
            </a:r>
          </a:p>
          <a:p>
            <a:endParaRPr lang="cs-CZ" sz="2000" dirty="0">
              <a:latin typeface="Univers Condensed Light" panose="020B0306020202040204" pitchFamily="34" charset="0"/>
            </a:endParaRPr>
          </a:p>
          <a:p>
            <a:r>
              <a:rPr lang="cs-CZ" sz="2000" dirty="0">
                <a:latin typeface="Univers Condensed Light" panose="020B0306020202040204" pitchFamily="34" charset="0"/>
              </a:rPr>
              <a:t>Dívat se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Rozpoznávat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Komunikovat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Vcítit se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Interpretovat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Ukazovat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Vysvětlovat</a:t>
            </a:r>
          </a:p>
          <a:p>
            <a:r>
              <a:rPr lang="cs-CZ" sz="2000" dirty="0">
                <a:solidFill>
                  <a:srgbClr val="FF0000"/>
                </a:solidFill>
                <a:latin typeface="Univers Condensed Light" panose="020B0306020202040204" pitchFamily="34" charset="0"/>
              </a:rPr>
              <a:t>Navrhovat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25D507C-8B6D-435B-97F2-8D8767A25DFB}"/>
              </a:ext>
            </a:extLst>
          </p:cNvPr>
          <p:cNvSpPr txBox="1"/>
          <p:nvPr/>
        </p:nvSpPr>
        <p:spPr>
          <a:xfrm>
            <a:off x="5298275" y="242975"/>
            <a:ext cx="1277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Univers Condensed Light" panose="020B0306020202040204" pitchFamily="34" charset="0"/>
              </a:rPr>
              <a:t>Recepce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F6A1B03-742E-4176-84DC-182049E77F96}"/>
              </a:ext>
            </a:extLst>
          </p:cNvPr>
          <p:cNvSpPr txBox="1"/>
          <p:nvPr/>
        </p:nvSpPr>
        <p:spPr>
          <a:xfrm>
            <a:off x="5253537" y="2223009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>
                <a:latin typeface="Univers Condensed Light" panose="020B0306020202040204" pitchFamily="34" charset="0"/>
              </a:rPr>
              <a:t>Produkce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C4E808D-F1F7-47D3-B9B8-B2E4EFAC4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282" y="845424"/>
            <a:ext cx="1549445" cy="1160200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1352DFE0-DC7D-4615-80BC-713119F4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346" y="2826781"/>
            <a:ext cx="1549381" cy="137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28AEBA39-94AE-4081-8581-98305B83D374}"/>
              </a:ext>
            </a:extLst>
          </p:cNvPr>
          <p:cNvSpPr/>
          <p:nvPr/>
        </p:nvSpPr>
        <p:spPr>
          <a:xfrm>
            <a:off x="458287" y="2844225"/>
            <a:ext cx="12276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Univers Condensed Light" panose="020B0306020202040204" pitchFamily="34" charset="0"/>
              </a:rPr>
              <a:t>Žák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44700012-FE9C-4CD4-BC4A-0CD96A209742}"/>
              </a:ext>
            </a:extLst>
          </p:cNvPr>
          <p:cNvSpPr/>
          <p:nvPr/>
        </p:nvSpPr>
        <p:spPr>
          <a:xfrm>
            <a:off x="10506076" y="2844225"/>
            <a:ext cx="105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chemeClr val="bg1">
                    <a:lumMod val="65000"/>
                  </a:schemeClr>
                </a:solidFill>
                <a:latin typeface="Univers Condensed Light" panose="020B0306020202040204" pitchFamily="34" charset="0"/>
              </a:rPr>
              <a:t>Učitel</a:t>
            </a:r>
          </a:p>
        </p:txBody>
      </p:sp>
      <p:pic>
        <p:nvPicPr>
          <p:cNvPr id="15" name="Obrázek 14" descr="Obsah obrázku červená, socha&#10;&#10;Popis byl vytvořen automaticky">
            <a:extLst>
              <a:ext uri="{FF2B5EF4-FFF2-40B4-BE49-F238E27FC236}">
                <a16:creationId xmlns:a16="http://schemas.microsoft.com/office/drawing/2014/main" id="{6E6EC3EE-D882-49B3-BBED-519EF66419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90" y="5140955"/>
            <a:ext cx="1549445" cy="1120294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33B6CBC2-901E-4CAB-884D-5523A2013A22}"/>
              </a:ext>
            </a:extLst>
          </p:cNvPr>
          <p:cNvSpPr txBox="1"/>
          <p:nvPr/>
        </p:nvSpPr>
        <p:spPr>
          <a:xfrm>
            <a:off x="5053964" y="4498585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dirty="0">
                <a:latin typeface="Univers Condensed Light" panose="020B0306020202040204" pitchFamily="34" charset="0"/>
              </a:rPr>
              <a:t>Komunikace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431B9496-D452-458B-AA17-3DA5DF484078}"/>
                  </a:ext>
                </a:extLst>
              </p14:cNvPr>
              <p14:cNvContentPartPr/>
              <p14:nvPr/>
            </p14:nvContentPartPr>
            <p14:xfrm>
              <a:off x="3139635" y="4160280"/>
              <a:ext cx="4923000" cy="1255320"/>
            </p14:xfrm>
          </p:contentPart>
        </mc:Choice>
        <mc:Fallback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431B9496-D452-458B-AA17-3DA5DF48407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1995" y="4052640"/>
                <a:ext cx="4958640" cy="14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DC94B98E-7F23-4692-BB34-3774FD8E4EEC}"/>
                  </a:ext>
                </a:extLst>
              </p14:cNvPr>
              <p14:cNvContentPartPr/>
              <p14:nvPr/>
            </p14:nvContentPartPr>
            <p14:xfrm>
              <a:off x="-915045" y="5619360"/>
              <a:ext cx="360" cy="360"/>
            </p14:xfrm>
          </p:contentPart>
        </mc:Choice>
        <mc:Fallback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DC94B98E-7F23-4692-BB34-3774FD8E4E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932685" y="5511360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F8FAFD2-1342-4A60-B7B5-E856047F3F31}"/>
              </a:ext>
            </a:extLst>
          </p:cNvPr>
          <p:cNvGrpSpPr/>
          <p:nvPr/>
        </p:nvGrpSpPr>
        <p:grpSpPr>
          <a:xfrm>
            <a:off x="8372235" y="2714160"/>
            <a:ext cx="10080" cy="95400"/>
            <a:chOff x="8372235" y="2714160"/>
            <a:chExt cx="10080" cy="9540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">
              <p14:nvContentPartPr>
                <p14:cNvPr id="19" name="Rukopis 18">
                  <a:extLst>
                    <a:ext uri="{FF2B5EF4-FFF2-40B4-BE49-F238E27FC236}">
                      <a16:creationId xmlns:a16="http://schemas.microsoft.com/office/drawing/2014/main" id="{3C1DB476-6F89-48F7-96CA-D29ECD5FE6CC}"/>
                    </a:ext>
                  </a:extLst>
                </p14:cNvPr>
                <p14:cNvContentPartPr/>
                <p14:nvPr/>
              </p14:nvContentPartPr>
              <p14:xfrm>
                <a:off x="8372235" y="2714160"/>
                <a:ext cx="360" cy="360"/>
              </p14:xfrm>
            </p:contentPart>
          </mc:Choice>
          <mc:Fallback>
            <p:pic>
              <p:nvPicPr>
                <p:cNvPr id="19" name="Rukopis 18">
                  <a:extLst>
                    <a:ext uri="{FF2B5EF4-FFF2-40B4-BE49-F238E27FC236}">
                      <a16:creationId xmlns:a16="http://schemas.microsoft.com/office/drawing/2014/main" id="{3C1DB476-6F89-48F7-96CA-D29ECD5FE6C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54235" y="260652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08F33321-EFF0-4BCD-BB85-B8C823BF311D}"/>
                    </a:ext>
                  </a:extLst>
                </p14:cNvPr>
                <p14:cNvContentPartPr/>
                <p14:nvPr/>
              </p14:nvContentPartPr>
              <p14:xfrm>
                <a:off x="8381955" y="2809200"/>
                <a:ext cx="360" cy="360"/>
              </p14:xfrm>
            </p:contentPart>
          </mc:Choice>
          <mc:Fallback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08F33321-EFF0-4BCD-BB85-B8C823BF31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63955" y="270156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EC2E959-1494-41EA-BC14-0FC229F28B79}"/>
              </a:ext>
            </a:extLst>
          </p:cNvPr>
          <p:cNvGrpSpPr/>
          <p:nvPr/>
        </p:nvGrpSpPr>
        <p:grpSpPr>
          <a:xfrm>
            <a:off x="8629275" y="2723880"/>
            <a:ext cx="360" cy="360"/>
            <a:chOff x="8629275" y="2723880"/>
            <a:chExt cx="360" cy="36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A78ED938-A8E3-4E3D-B5B7-6A8B7A212E56}"/>
                    </a:ext>
                  </a:extLst>
                </p14:cNvPr>
                <p14:cNvContentPartPr/>
                <p14:nvPr/>
              </p14:nvContentPartPr>
              <p14:xfrm>
                <a:off x="8629275" y="2723880"/>
                <a:ext cx="360" cy="360"/>
              </p14:xfrm>
            </p:contentPart>
          </mc:Choice>
          <mc:Fallback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A78ED938-A8E3-4E3D-B5B7-6A8B7A212E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1275" y="261588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783FB65D-38BF-4012-9AAD-E87F4AD57435}"/>
                    </a:ext>
                  </a:extLst>
                </p14:cNvPr>
                <p14:cNvContentPartPr/>
                <p14:nvPr/>
              </p14:nvContentPartPr>
              <p14:xfrm>
                <a:off x="8629275" y="2723880"/>
                <a:ext cx="360" cy="360"/>
              </p14:xfrm>
            </p:contentPart>
          </mc:Choice>
          <mc:Fallback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783FB65D-38BF-4012-9AAD-E87F4AD574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1275" y="2615880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26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289C44B-3FD8-490B-900D-801175BAE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90" y="1194248"/>
            <a:ext cx="5638420" cy="551644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341775-7404-4A92-A95E-838CF5569676}"/>
              </a:ext>
            </a:extLst>
          </p:cNvPr>
          <p:cNvSpPr txBox="1"/>
          <p:nvPr/>
        </p:nvSpPr>
        <p:spPr>
          <a:xfrm flipH="1">
            <a:off x="3781425" y="316231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>
                <a:latin typeface="Univers Condensed Light" panose="020B0306020202040204" pitchFamily="34" charset="0"/>
              </a:rPr>
              <a:t>Komunikace a reflexe </a:t>
            </a:r>
          </a:p>
        </p:txBody>
      </p:sp>
    </p:spTree>
    <p:extLst>
      <p:ext uri="{BB962C8B-B14F-4D97-AF65-F5344CB8AC3E}">
        <p14:creationId xmlns:p14="http://schemas.microsoft.com/office/powerpoint/2010/main" val="286505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3B98387-35DF-472B-8885-E393D32C8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50" y="0"/>
            <a:ext cx="8634227" cy="13255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Univers Condensed Light" panose="020B0306020202040204" pitchFamily="34" charset="0"/>
              </a:rPr>
              <a:t>Komunikace, spolupráce a kreativita</a:t>
            </a:r>
            <a:endParaRPr lang="cs-CZ" sz="3600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E5FE8AD-08D9-4A0C-977A-12B3D2DBCF1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6831" y="1285068"/>
            <a:ext cx="7443490" cy="2229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    </a:t>
            </a:r>
            <a:r>
              <a:rPr lang="cs-CZ" sz="18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Atributy kreativity (</a:t>
            </a:r>
            <a:r>
              <a:rPr lang="en-US" sz="18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Lucas, Claxton a Spencer</a:t>
            </a:r>
            <a:r>
              <a:rPr lang="cs-CZ" sz="18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en-US" sz="18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2013) </a:t>
            </a:r>
            <a:endParaRPr lang="cs-CZ" sz="1800" dirty="0">
              <a:effectLst/>
              <a:latin typeface="Univers Condensed Light" panose="020B0306020202040204" pitchFamily="34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zvídavost </a:t>
            </a:r>
            <a:r>
              <a:rPr lang="cs-CZ" sz="1800" dirty="0">
                <a:latin typeface="Univers Condensed Light" panose="020B0306020202040204" pitchFamily="34" charset="0"/>
              </a:rPr>
              <a:t>(údiv a tázání, objevování a zkoumání),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vytrvalost</a:t>
            </a:r>
            <a:r>
              <a:rPr lang="cs-CZ" sz="1800" dirty="0">
                <a:latin typeface="Univers Condensed Light" panose="020B0306020202040204" pitchFamily="34" charset="0"/>
              </a:rPr>
              <a:t> (zvládání nejistoty a potíží, </a:t>
            </a:r>
            <a:r>
              <a:rPr lang="cs-CZ" sz="18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odvaha být odlišný</a:t>
            </a:r>
            <a:r>
              <a:rPr lang="cs-CZ" sz="1800" dirty="0">
                <a:latin typeface="Univers Condensed Light" panose="020B0306020202040204" pitchFamily="34" charset="0"/>
              </a:rPr>
              <a:t>)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představivost</a:t>
            </a:r>
            <a:r>
              <a:rPr lang="cs-CZ" sz="1800" dirty="0">
                <a:latin typeface="Univers Condensed Light" panose="020B0306020202040204" pitchFamily="34" charset="0"/>
              </a:rPr>
              <a:t> (zvažování možností, propojování informací, využívání intuice),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latin typeface="Univers Condensed Light" panose="020B0306020202040204" pitchFamily="34" charset="0"/>
              </a:rPr>
              <a:t>disciplinovanost</a:t>
            </a:r>
            <a:r>
              <a:rPr lang="cs-CZ" sz="1800" dirty="0">
                <a:latin typeface="Univers Condensed Light" panose="020B0306020202040204" pitchFamily="34" charset="0"/>
              </a:rPr>
              <a:t> (zlepšování se, rozvíjení techniky, </a:t>
            </a:r>
            <a:r>
              <a:rPr lang="cs-CZ" sz="18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kritická reflexe</a:t>
            </a:r>
            <a:r>
              <a:rPr lang="cs-CZ" sz="1800" dirty="0">
                <a:latin typeface="Univers Condensed Light" panose="020B0306020202040204" pitchFamily="34" charset="0"/>
              </a:rPr>
              <a:t>),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800" b="1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spolupráce</a:t>
            </a:r>
            <a:r>
              <a:rPr lang="cs-CZ" sz="1800" dirty="0">
                <a:highlight>
                  <a:srgbClr val="C0C0C0"/>
                </a:highlight>
                <a:latin typeface="Univers Condensed Light" panose="020B0306020202040204" pitchFamily="34" charset="0"/>
              </a:rPr>
              <a:t> (schopnost dávat a přijímat zpětnou vazbu, sdílení „výstupů“).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5DC4FB9-673B-47C1-BEC5-B1E2CA836AC8}"/>
              </a:ext>
            </a:extLst>
          </p:cNvPr>
          <p:cNvSpPr/>
          <p:nvPr/>
        </p:nvSpPr>
        <p:spPr>
          <a:xfrm>
            <a:off x="451250" y="4167664"/>
            <a:ext cx="6438530" cy="184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s-CZ" sz="1600" dirty="0">
                <a:effectLst/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Kazuistika Lojza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Sdílný a spolupracující spolužák. Je ochotný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sdíle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své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představ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y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přijmout jiný nápad, vyjednat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spoluprá</a:t>
            </a:r>
            <a:r>
              <a:rPr lang="cs-CZ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ci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. V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 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kooperativní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skupině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je motorem, motivuje své spolužáky. 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Při spolupráci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poskyt</a:t>
            </a:r>
            <a:r>
              <a:rPr lang="cs-CZ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uje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druhým platnou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zpětnou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vazbu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, kterou umí přijmout a zvážit jí. J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 </a:t>
            </a:r>
            <a:r>
              <a:rPr lang="en-US" sz="1600" dirty="0" err="1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ochotný</a:t>
            </a:r>
            <a:r>
              <a:rPr lang="en-US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 </a:t>
            </a:r>
            <a:r>
              <a:rPr lang="cs-CZ" sz="1600" dirty="0">
                <a:latin typeface="Univers Condensed Light" panose="020B0306020202040204" pitchFamily="34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pracovat na společném artefaktu, přestože někdy raději pracuje sám.</a:t>
            </a:r>
          </a:p>
        </p:txBody>
      </p:sp>
      <p:pic>
        <p:nvPicPr>
          <p:cNvPr id="9" name="Obrázek 8" descr="Obsah obrázku interiér, osoba, muž, kočka&#10;&#10;Popis byl vytvořen automaticky">
            <a:extLst>
              <a:ext uri="{FF2B5EF4-FFF2-40B4-BE49-F238E27FC236}">
                <a16:creationId xmlns:a16="http://schemas.microsoft.com/office/drawing/2014/main" id="{809D78F7-0C86-45A6-92E0-5D303A518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0404" y="1143233"/>
            <a:ext cx="6857999" cy="457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4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, skupina, lidé&#10;&#10;Popis byl vytvořen automaticky">
            <a:extLst>
              <a:ext uri="{FF2B5EF4-FFF2-40B4-BE49-F238E27FC236}">
                <a16:creationId xmlns:a16="http://schemas.microsoft.com/office/drawing/2014/main" id="{013CE3E2-B1A6-4988-9948-10A08ED9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r="1834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15353E-BAE9-4699-824D-748E13B0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pPr fontAlgn="base"/>
            <a:r>
              <a:rPr lang="cs-CZ" sz="3100">
                <a:solidFill>
                  <a:srgbClr val="000000"/>
                </a:solidFill>
                <a:latin typeface="Univers Condensed Light" panose="020B0306020202040204" pitchFamily="34" charset="0"/>
              </a:rPr>
              <a:t>Diskurzívní pojetí Vv zdůrazňuje </a:t>
            </a:r>
            <a:br>
              <a:rPr lang="cs-CZ" sz="3100">
                <a:solidFill>
                  <a:srgbClr val="000000"/>
                </a:solidFill>
                <a:latin typeface="Univers Condensed Light" panose="020B0306020202040204" pitchFamily="34" charset="0"/>
              </a:rPr>
            </a:br>
            <a:r>
              <a:rPr lang="cs-CZ" sz="3100">
                <a:solidFill>
                  <a:srgbClr val="000000"/>
                </a:solidFill>
                <a:latin typeface="Univers Condensed Light" panose="020B0306020202040204" pitchFamily="34" charset="0"/>
              </a:rPr>
              <a:t>komunikační složku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CFB35-19AE-417A-B2EA-48CE2EAD9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4706803" cy="4738257"/>
          </a:xfrm>
        </p:spPr>
        <p:txBody>
          <a:bodyPr anchor="ctr">
            <a:normAutofit/>
          </a:bodyPr>
          <a:lstStyle/>
          <a:p>
            <a:pPr fontAlgn="base"/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Pracuje se s veškerými výpověďmi, které vznikly v procesu a s průběžnou aktualizací jejich významů. </a:t>
            </a:r>
          </a:p>
          <a:p>
            <a:pPr fontAlgn="base"/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Vyučující bere v úvahu žákovské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prekoncepty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 a pracuje s nimi, aniž by je třídil na správné a nesprávné odpovědi. Otevírá tak prostor 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diskursivnímu pojetí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 předmětu. </a:t>
            </a:r>
          </a:p>
          <a:p>
            <a:pPr fontAlgn="base"/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Tvorba významu </a:t>
            </a:r>
            <a:r>
              <a:rPr lang="cs-CZ" sz="160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vizuálních figur je pro </a:t>
            </a:r>
            <a:r>
              <a:rPr lang="cs-CZ" sz="1600" dirty="0" err="1">
                <a:solidFill>
                  <a:srgbClr val="000000"/>
                </a:solidFill>
                <a:latin typeface="Univers Condensed Light" panose="020B0306020202040204" pitchFamily="34" charset="0"/>
              </a:rPr>
              <a:t>Vv</a:t>
            </a:r>
            <a:r>
              <a:rPr lang="cs-CZ" sz="160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 klíčová. Pro diskurzívní pojetí je charakteristická </a:t>
            </a:r>
            <a:r>
              <a:rPr lang="cs-CZ" sz="1600" b="1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metoda reflektivního dialogu </a:t>
            </a:r>
            <a:r>
              <a:rPr lang="cs-CZ" sz="1600" dirty="0">
                <a:solidFill>
                  <a:srgbClr val="000000"/>
                </a:solidFill>
                <a:latin typeface="Univers Condensed Light" panose="020B0306020202040204" pitchFamily="34" charset="0"/>
              </a:rPr>
              <a:t>a komunikace o obsazích tvorby.</a:t>
            </a:r>
          </a:p>
          <a:p>
            <a:pPr fontAlgn="base"/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Divák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i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tvůrce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jsou považováni za autonomní aktéry tvůrčího procesu (v úrovni vnímání i tvorby). </a:t>
            </a:r>
          </a:p>
          <a:p>
            <a:pPr fontAlgn="base"/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Vyučující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iniciuje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 a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řídí výuku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, a to jak výběrem témat a námětů, tak i uchopením a vedením interakce s žáky, udržováním souvislostí, kladením otázek apod. Proto za tento proces, jeho průběh a účinnost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přebírá zodpovědnost</a:t>
            </a:r>
            <a:r>
              <a:rPr lang="cs-CZ" sz="1600" b="0" i="0" dirty="0">
                <a:solidFill>
                  <a:srgbClr val="000000"/>
                </a:solidFill>
                <a:effectLst/>
                <a:latin typeface="Univers Condensed Light" panose="020B0306020202040204" pitchFamily="34" charset="0"/>
              </a:rPr>
              <a:t>. </a:t>
            </a:r>
          </a:p>
          <a:p>
            <a:pPr marL="0" indent="0" rtl="0" fontAlgn="base">
              <a:buNone/>
            </a:pPr>
            <a:endParaRPr lang="cs-CZ" sz="1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cs-CZ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4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2CF010-3E63-444C-A3D0-4518605F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904" y="133564"/>
            <a:ext cx="8723616" cy="6858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cs-CZ" sz="3100" dirty="0"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3100" dirty="0">
                <a:latin typeface="Univers Condensed Light" panose="020B0306020202040204" pitchFamily="34" charset="0"/>
              </a:rPr>
              <a:t>Napište, jak chápete inkluzi…</a:t>
            </a:r>
          </a:p>
          <a:p>
            <a:pPr marL="0" indent="0">
              <a:buNone/>
            </a:pPr>
            <a:br>
              <a:rPr lang="cs-CZ" sz="3100" dirty="0">
                <a:latin typeface="Univers Condensed Light" panose="020B0306020202040204" pitchFamily="34" charset="0"/>
              </a:rPr>
            </a:br>
            <a:r>
              <a:rPr lang="cs-CZ" sz="3100" dirty="0">
                <a:latin typeface="Univers Condensed Light" panose="020B0306020202040204" pitchFamily="34" charset="0"/>
              </a:rPr>
              <a:t>Popište svoje zkušenosti s inkluzívním vzděláváním ve škole…</a:t>
            </a:r>
            <a:br>
              <a:rPr lang="cs-CZ" sz="3100" dirty="0">
                <a:latin typeface="Univers Condensed Light" panose="020B0306020202040204" pitchFamily="34" charset="0"/>
              </a:rPr>
            </a:br>
            <a:br>
              <a:rPr lang="cs-CZ" sz="4000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sz="3200" dirty="0">
                <a:latin typeface="Univers Condensed Light" panose="020B0306020202040204" pitchFamily="34" charset="0"/>
              </a:rPr>
              <a:t>Naplánujte výtvarnou činnost tak, aby umění bylo</a:t>
            </a:r>
          </a:p>
          <a:p>
            <a:pPr marL="0" indent="0">
              <a:buNone/>
            </a:pPr>
            <a:b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  <a:t>… prostředkem komunikace, porozumění a výchovy k toleranci </a:t>
            </a:r>
            <a:b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  <a:t>… prostředkem poznání vlastní i jiné kultury</a:t>
            </a:r>
            <a:b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</a:br>
            <a:r>
              <a:rPr lang="cs-CZ" sz="4000" dirty="0">
                <a:solidFill>
                  <a:srgbClr val="C00000"/>
                </a:solidFill>
                <a:latin typeface="Univers Condensed Light" panose="020B0306020202040204" pitchFamily="34" charset="0"/>
              </a:rPr>
              <a:t>… cestou ke spokojenosti</a:t>
            </a:r>
          </a:p>
          <a:p>
            <a:pPr marL="0" indent="0">
              <a:buNone/>
            </a:pPr>
            <a:endParaRPr lang="cs-CZ" sz="3200" dirty="0">
              <a:solidFill>
                <a:schemeClr val="bg2">
                  <a:lumMod val="50000"/>
                </a:schemeClr>
              </a:solidFill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rgbClr val="C00000"/>
                </a:solidFill>
                <a:latin typeface="Univers Condensed Light" panose="020B0306020202040204" pitchFamily="34" charset="0"/>
              </a:rPr>
              <a:t>pro konkrétního žáka/žákyni s jinými vzdělávacími potřebami. </a:t>
            </a:r>
          </a:p>
          <a:p>
            <a:pPr marL="0" indent="0">
              <a:buNone/>
            </a:pPr>
            <a:r>
              <a:rPr lang="cs-CZ" sz="3200" dirty="0">
                <a:solidFill>
                  <a:srgbClr val="C00000"/>
                </a:solidFill>
                <a:latin typeface="Univers Condensed Light" panose="020B0306020202040204" pitchFamily="34" charset="0"/>
              </a:rPr>
              <a:t>Vezměte v úvahu své zkušenosti se znevýhodněním, vyloučením…</a:t>
            </a:r>
            <a:br>
              <a:rPr lang="cs-CZ" sz="3200" dirty="0">
                <a:solidFill>
                  <a:srgbClr val="C00000"/>
                </a:solidFill>
                <a:latin typeface="Univers Condensed Light" panose="020B0306020202040204" pitchFamily="34" charset="0"/>
              </a:rPr>
            </a:br>
            <a:br>
              <a:rPr lang="cs-CZ" sz="3200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endParaRPr lang="cs-CZ" sz="3200" dirty="0">
              <a:solidFill>
                <a:schemeClr val="bg2">
                  <a:lumMod val="50000"/>
                </a:schemeClr>
              </a:solidFill>
              <a:latin typeface="Univers Condensed Light" panose="020B0306020202040204" pitchFamily="34" charset="0"/>
            </a:endParaRPr>
          </a:p>
          <a:p>
            <a:pPr marL="0" indent="0">
              <a:buNone/>
            </a:pPr>
            <a:r>
              <a:rPr lang="cs-CZ" sz="3200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  <a:t>I</a:t>
            </a:r>
            <a:r>
              <a:rPr lang="cs-CZ" sz="3200" dirty="0">
                <a:latin typeface="Univers Condensed Light" panose="020B0306020202040204" pitchFamily="34" charset="0"/>
              </a:rPr>
              <a:t>nkluzivně zaměřené umělecké projekty k prostudování</a:t>
            </a:r>
            <a:br>
              <a:rPr lang="cs-CZ" sz="3200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i="1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www.iniproject.org/en/prostor/archive/2020/magdalena-s-laundry</a:t>
            </a:r>
            <a:br>
              <a:rPr lang="cs-CZ" i="1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i="1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  <a:t>www.jamming.cz</a:t>
            </a:r>
            <a:br>
              <a:rPr lang="cs-CZ" i="1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https://www.dymovahora.cz/vystava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https://www.cz-museums.cz/gloria-musaealis/eventDetail/3413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https://ct24.ceskatelevize.cz/1251598-veznice-misto-pro-umeni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https://www.magnesia-litera.cz/kniha/brnox/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https://www.respekt.cz/tydenik/2017/12/duchove-a-dluhy</a:t>
            </a:r>
            <a:br>
              <a:rPr lang="cs-CZ" dirty="0">
                <a:solidFill>
                  <a:schemeClr val="bg2">
                    <a:lumMod val="50000"/>
                  </a:schemeClr>
                </a:solidFill>
                <a:latin typeface="Univers Condensed Light" panose="020B0306020202040204" pitchFamily="34" charset="0"/>
              </a:rPr>
            </a:b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963CDC-D9CA-40CE-94F5-FF0590D2BDFA}"/>
              </a:ext>
            </a:extLst>
          </p:cNvPr>
          <p:cNvSpPr txBox="1"/>
          <p:nvPr/>
        </p:nvSpPr>
        <p:spPr>
          <a:xfrm>
            <a:off x="415493" y="950785"/>
            <a:ext cx="3587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latin typeface="Univers Condensed Light" panose="020B0306020202040204" pitchFamily="34" charset="0"/>
              </a:rPr>
              <a:t>Komunikace </a:t>
            </a:r>
          </a:p>
          <a:p>
            <a:r>
              <a:rPr lang="cs-CZ" sz="3200" dirty="0">
                <a:latin typeface="Univers Condensed Light" panose="020B0306020202040204" pitchFamily="34" charset="0"/>
              </a:rPr>
              <a:t>jako prostředek inkluze</a:t>
            </a:r>
          </a:p>
        </p:txBody>
      </p:sp>
    </p:spTree>
    <p:extLst>
      <p:ext uri="{BB962C8B-B14F-4D97-AF65-F5344CB8AC3E}">
        <p14:creationId xmlns:p14="http://schemas.microsoft.com/office/powerpoint/2010/main" val="18812864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645</Words>
  <Application>Microsoft Office PowerPoint</Application>
  <PresentationFormat>Širokoúhlá obrazovka</PresentationFormat>
  <Paragraphs>86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Univers Condensed Light</vt:lpstr>
      <vt:lpstr>Motiv Office</vt:lpstr>
      <vt:lpstr>Umění sdělovat a komunikovat</vt:lpstr>
      <vt:lpstr>Učivo: Ověřování komunikačních účinků</vt:lpstr>
      <vt:lpstr>Prezentace aplikace PowerPoint</vt:lpstr>
      <vt:lpstr>Prezentace aplikace PowerPoint</vt:lpstr>
      <vt:lpstr>Prezentace aplikace PowerPoint</vt:lpstr>
      <vt:lpstr>Komunikace, spolupráce a kreativita</vt:lpstr>
      <vt:lpstr>Diskurzívní pojetí Vv zdůrazňuje  komunikační složku 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sdělovat a komunikovat</dc:title>
  <dc:creator>Magdalena Novotná</dc:creator>
  <cp:lastModifiedBy>Magdalena Novotná</cp:lastModifiedBy>
  <cp:revision>10</cp:revision>
  <dcterms:created xsi:type="dcterms:W3CDTF">2020-12-10T17:07:55Z</dcterms:created>
  <dcterms:modified xsi:type="dcterms:W3CDTF">2020-12-10T18:08:02Z</dcterms:modified>
</cp:coreProperties>
</file>