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6" r:id="rId5"/>
    <p:sldId id="265" r:id="rId6"/>
    <p:sldId id="272" r:id="rId7"/>
    <p:sldId id="267" r:id="rId8"/>
    <p:sldId id="257" r:id="rId9"/>
    <p:sldId id="258" r:id="rId10"/>
    <p:sldId id="259" r:id="rId11"/>
    <p:sldId id="268" r:id="rId12"/>
    <p:sldId id="260" r:id="rId13"/>
    <p:sldId id="270" r:id="rId14"/>
    <p:sldId id="271"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B68C6A-007E-00DF-9CB6-CEDCCDF18AA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B48A8AE-7CCE-3FAD-B2E4-DD08FAA3F2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8B3A706-6815-6003-122A-267B65FBAEC0}"/>
              </a:ext>
            </a:extLst>
          </p:cNvPr>
          <p:cNvSpPr>
            <a:spLocks noGrp="1"/>
          </p:cNvSpPr>
          <p:nvPr>
            <p:ph type="dt" sz="half" idx="10"/>
          </p:nvPr>
        </p:nvSpPr>
        <p:spPr/>
        <p:txBody>
          <a:bodyPr/>
          <a:lstStyle/>
          <a:p>
            <a:fld id="{1BE50B58-F84A-4729-8B6A-217BF648CBEF}" type="datetimeFigureOut">
              <a:rPr lang="cs-CZ" smtClean="0"/>
              <a:t>23.02.2024</a:t>
            </a:fld>
            <a:endParaRPr lang="cs-CZ"/>
          </a:p>
        </p:txBody>
      </p:sp>
      <p:sp>
        <p:nvSpPr>
          <p:cNvPr id="5" name="Zástupný symbol pro zápatí 4">
            <a:extLst>
              <a:ext uri="{FF2B5EF4-FFF2-40B4-BE49-F238E27FC236}">
                <a16:creationId xmlns:a16="http://schemas.microsoft.com/office/drawing/2014/main" id="{1430F9FB-502E-893D-1B5C-C98DD9F64C4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D953390-EB0E-CF06-5750-601BD05C7AA1}"/>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3287839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7141CA-F6E4-7893-5EDB-CC5A5696A8D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90F7FBF-56A7-93EC-CB5D-F0961D17992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CB7E379-E4BC-75CB-0276-94F276F1D065}"/>
              </a:ext>
            </a:extLst>
          </p:cNvPr>
          <p:cNvSpPr>
            <a:spLocks noGrp="1"/>
          </p:cNvSpPr>
          <p:nvPr>
            <p:ph type="dt" sz="half" idx="10"/>
          </p:nvPr>
        </p:nvSpPr>
        <p:spPr/>
        <p:txBody>
          <a:bodyPr/>
          <a:lstStyle/>
          <a:p>
            <a:fld id="{1BE50B58-F84A-4729-8B6A-217BF648CBEF}" type="datetimeFigureOut">
              <a:rPr lang="cs-CZ" smtClean="0"/>
              <a:t>23.02.2024</a:t>
            </a:fld>
            <a:endParaRPr lang="cs-CZ"/>
          </a:p>
        </p:txBody>
      </p:sp>
      <p:sp>
        <p:nvSpPr>
          <p:cNvPr id="5" name="Zástupný symbol pro zápatí 4">
            <a:extLst>
              <a:ext uri="{FF2B5EF4-FFF2-40B4-BE49-F238E27FC236}">
                <a16:creationId xmlns:a16="http://schemas.microsoft.com/office/drawing/2014/main" id="{82EB2EED-E7D5-877F-B2D3-EEFAC1A1B7E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518B12A-C961-F7D2-EE94-27BB18601C5A}"/>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349275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F25666F-F2E8-662B-322E-9512D9C53FD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3CA4EE5-7EA2-A0F2-CB39-5DF11264D94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6CEEA9F-E8EE-B6DB-F691-EEA38F14E9B2}"/>
              </a:ext>
            </a:extLst>
          </p:cNvPr>
          <p:cNvSpPr>
            <a:spLocks noGrp="1"/>
          </p:cNvSpPr>
          <p:nvPr>
            <p:ph type="dt" sz="half" idx="10"/>
          </p:nvPr>
        </p:nvSpPr>
        <p:spPr/>
        <p:txBody>
          <a:bodyPr/>
          <a:lstStyle/>
          <a:p>
            <a:fld id="{1BE50B58-F84A-4729-8B6A-217BF648CBEF}" type="datetimeFigureOut">
              <a:rPr lang="cs-CZ" smtClean="0"/>
              <a:t>23.02.2024</a:t>
            </a:fld>
            <a:endParaRPr lang="cs-CZ"/>
          </a:p>
        </p:txBody>
      </p:sp>
      <p:sp>
        <p:nvSpPr>
          <p:cNvPr id="5" name="Zástupný symbol pro zápatí 4">
            <a:extLst>
              <a:ext uri="{FF2B5EF4-FFF2-40B4-BE49-F238E27FC236}">
                <a16:creationId xmlns:a16="http://schemas.microsoft.com/office/drawing/2014/main" id="{DDA856E6-DBB8-D5DC-710B-F6BCDD847BE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9359FBE-DC81-6479-55F3-BA86F5C916BB}"/>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330678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62E1FD-F211-E1AB-1250-AAE3A226B35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39D1A7B-7620-DA14-86EE-01EEE6E3279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D5D1E50-FB0F-31E0-DD71-C6A3032C893C}"/>
              </a:ext>
            </a:extLst>
          </p:cNvPr>
          <p:cNvSpPr>
            <a:spLocks noGrp="1"/>
          </p:cNvSpPr>
          <p:nvPr>
            <p:ph type="dt" sz="half" idx="10"/>
          </p:nvPr>
        </p:nvSpPr>
        <p:spPr/>
        <p:txBody>
          <a:bodyPr/>
          <a:lstStyle/>
          <a:p>
            <a:fld id="{1BE50B58-F84A-4729-8B6A-217BF648CBEF}" type="datetimeFigureOut">
              <a:rPr lang="cs-CZ" smtClean="0"/>
              <a:t>23.02.2024</a:t>
            </a:fld>
            <a:endParaRPr lang="cs-CZ"/>
          </a:p>
        </p:txBody>
      </p:sp>
      <p:sp>
        <p:nvSpPr>
          <p:cNvPr id="5" name="Zástupný symbol pro zápatí 4">
            <a:extLst>
              <a:ext uri="{FF2B5EF4-FFF2-40B4-BE49-F238E27FC236}">
                <a16:creationId xmlns:a16="http://schemas.microsoft.com/office/drawing/2014/main" id="{A1FFFD8E-A417-3A33-E58D-8A0CBEC5B1C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E4A09F1-467D-102A-F691-DFD7DB2ECA13}"/>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963204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4B63EC-9A99-3ABD-EEC4-F2BFD5F7E00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098BDDF3-0161-0BC6-20B5-FE6F2D3CB6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0A42470-00D9-3E55-E15C-9BA0F6F3555E}"/>
              </a:ext>
            </a:extLst>
          </p:cNvPr>
          <p:cNvSpPr>
            <a:spLocks noGrp="1"/>
          </p:cNvSpPr>
          <p:nvPr>
            <p:ph type="dt" sz="half" idx="10"/>
          </p:nvPr>
        </p:nvSpPr>
        <p:spPr/>
        <p:txBody>
          <a:bodyPr/>
          <a:lstStyle/>
          <a:p>
            <a:fld id="{1BE50B58-F84A-4729-8B6A-217BF648CBEF}" type="datetimeFigureOut">
              <a:rPr lang="cs-CZ" smtClean="0"/>
              <a:t>23.02.2024</a:t>
            </a:fld>
            <a:endParaRPr lang="cs-CZ"/>
          </a:p>
        </p:txBody>
      </p:sp>
      <p:sp>
        <p:nvSpPr>
          <p:cNvPr id="5" name="Zástupný symbol pro zápatí 4">
            <a:extLst>
              <a:ext uri="{FF2B5EF4-FFF2-40B4-BE49-F238E27FC236}">
                <a16:creationId xmlns:a16="http://schemas.microsoft.com/office/drawing/2014/main" id="{681EA300-002E-FFF5-FBEB-0CF444904B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CCB8BA0-E57C-9233-49DD-1E74EB9D8946}"/>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2062511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0FDD60-D795-4C19-578B-8EE27B77416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7B29FAC-0CE6-BF50-A1F1-3262D077675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066EF123-93BB-9879-A146-5EFA25F75F2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FB57CBF-15B6-0796-F821-C7D3E5CD5763}"/>
              </a:ext>
            </a:extLst>
          </p:cNvPr>
          <p:cNvSpPr>
            <a:spLocks noGrp="1"/>
          </p:cNvSpPr>
          <p:nvPr>
            <p:ph type="dt" sz="half" idx="10"/>
          </p:nvPr>
        </p:nvSpPr>
        <p:spPr/>
        <p:txBody>
          <a:bodyPr/>
          <a:lstStyle/>
          <a:p>
            <a:fld id="{1BE50B58-F84A-4729-8B6A-217BF648CBEF}" type="datetimeFigureOut">
              <a:rPr lang="cs-CZ" smtClean="0"/>
              <a:t>23.02.2024</a:t>
            </a:fld>
            <a:endParaRPr lang="cs-CZ"/>
          </a:p>
        </p:txBody>
      </p:sp>
      <p:sp>
        <p:nvSpPr>
          <p:cNvPr id="6" name="Zástupný symbol pro zápatí 5">
            <a:extLst>
              <a:ext uri="{FF2B5EF4-FFF2-40B4-BE49-F238E27FC236}">
                <a16:creationId xmlns:a16="http://schemas.microsoft.com/office/drawing/2014/main" id="{C04CCF12-BE64-5A62-8FBC-234A13C6B6D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8D5CB19-3E8E-794F-BDB4-DF46018DB41D}"/>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344087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25B20-2A38-FEB9-7FF9-E62411413CB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6C4E913F-5391-D8A9-F494-F1A61E09D0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D91FEA4-1647-2FB6-D14A-4D3BBA732A4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1802BD9E-6287-EC95-9812-49DF1C0312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77A0222-0BDA-4FE9-DF55-F044F64768DD}"/>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D883FFC-3C3F-FF20-E0EE-BDC2307BE920}"/>
              </a:ext>
            </a:extLst>
          </p:cNvPr>
          <p:cNvSpPr>
            <a:spLocks noGrp="1"/>
          </p:cNvSpPr>
          <p:nvPr>
            <p:ph type="dt" sz="half" idx="10"/>
          </p:nvPr>
        </p:nvSpPr>
        <p:spPr/>
        <p:txBody>
          <a:bodyPr/>
          <a:lstStyle/>
          <a:p>
            <a:fld id="{1BE50B58-F84A-4729-8B6A-217BF648CBEF}" type="datetimeFigureOut">
              <a:rPr lang="cs-CZ" smtClean="0"/>
              <a:t>23.02.2024</a:t>
            </a:fld>
            <a:endParaRPr lang="cs-CZ"/>
          </a:p>
        </p:txBody>
      </p:sp>
      <p:sp>
        <p:nvSpPr>
          <p:cNvPr id="8" name="Zástupný symbol pro zápatí 7">
            <a:extLst>
              <a:ext uri="{FF2B5EF4-FFF2-40B4-BE49-F238E27FC236}">
                <a16:creationId xmlns:a16="http://schemas.microsoft.com/office/drawing/2014/main" id="{537CDA3D-2EF9-B3C1-F154-075636DB2AA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5CD251D-C221-0B0B-3648-857F80E0AC3F}"/>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798088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FF9D23-23CE-3DC7-E3C4-FE2B025AE34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6F510AE-9D22-9E85-5B61-C5B1C1E82182}"/>
              </a:ext>
            </a:extLst>
          </p:cNvPr>
          <p:cNvSpPr>
            <a:spLocks noGrp="1"/>
          </p:cNvSpPr>
          <p:nvPr>
            <p:ph type="dt" sz="half" idx="10"/>
          </p:nvPr>
        </p:nvSpPr>
        <p:spPr/>
        <p:txBody>
          <a:bodyPr/>
          <a:lstStyle/>
          <a:p>
            <a:fld id="{1BE50B58-F84A-4729-8B6A-217BF648CBEF}" type="datetimeFigureOut">
              <a:rPr lang="cs-CZ" smtClean="0"/>
              <a:t>23.02.2024</a:t>
            </a:fld>
            <a:endParaRPr lang="cs-CZ"/>
          </a:p>
        </p:txBody>
      </p:sp>
      <p:sp>
        <p:nvSpPr>
          <p:cNvPr id="4" name="Zástupný symbol pro zápatí 3">
            <a:extLst>
              <a:ext uri="{FF2B5EF4-FFF2-40B4-BE49-F238E27FC236}">
                <a16:creationId xmlns:a16="http://schemas.microsoft.com/office/drawing/2014/main" id="{102E321A-9340-7832-8E12-6E21E2364F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903D2EE-88C7-82C3-1DD1-D12BE6DA5698}"/>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2286886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969ED9D-FD65-A655-E816-C9553AC1077B}"/>
              </a:ext>
            </a:extLst>
          </p:cNvPr>
          <p:cNvSpPr>
            <a:spLocks noGrp="1"/>
          </p:cNvSpPr>
          <p:nvPr>
            <p:ph type="dt" sz="half" idx="10"/>
          </p:nvPr>
        </p:nvSpPr>
        <p:spPr/>
        <p:txBody>
          <a:bodyPr/>
          <a:lstStyle/>
          <a:p>
            <a:fld id="{1BE50B58-F84A-4729-8B6A-217BF648CBEF}" type="datetimeFigureOut">
              <a:rPr lang="cs-CZ" smtClean="0"/>
              <a:t>23.02.2024</a:t>
            </a:fld>
            <a:endParaRPr lang="cs-CZ"/>
          </a:p>
        </p:txBody>
      </p:sp>
      <p:sp>
        <p:nvSpPr>
          <p:cNvPr id="3" name="Zástupný symbol pro zápatí 2">
            <a:extLst>
              <a:ext uri="{FF2B5EF4-FFF2-40B4-BE49-F238E27FC236}">
                <a16:creationId xmlns:a16="http://schemas.microsoft.com/office/drawing/2014/main" id="{D1CB7B8B-1124-FD83-ED67-6F46C280564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3FD684C-FF46-9D45-14F4-B7992BBA123E}"/>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1168591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AEDA55-8268-7E89-5C22-2F360F11F63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86263EC-95C6-35A8-121B-2BC7426B37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5D219FB-CF8A-1639-8EC4-7B8CA2F5AC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8A944A9-C4A3-4B8A-3B9E-A3CF95469A48}"/>
              </a:ext>
            </a:extLst>
          </p:cNvPr>
          <p:cNvSpPr>
            <a:spLocks noGrp="1"/>
          </p:cNvSpPr>
          <p:nvPr>
            <p:ph type="dt" sz="half" idx="10"/>
          </p:nvPr>
        </p:nvSpPr>
        <p:spPr/>
        <p:txBody>
          <a:bodyPr/>
          <a:lstStyle/>
          <a:p>
            <a:fld id="{1BE50B58-F84A-4729-8B6A-217BF648CBEF}" type="datetimeFigureOut">
              <a:rPr lang="cs-CZ" smtClean="0"/>
              <a:t>23.02.2024</a:t>
            </a:fld>
            <a:endParaRPr lang="cs-CZ"/>
          </a:p>
        </p:txBody>
      </p:sp>
      <p:sp>
        <p:nvSpPr>
          <p:cNvPr id="6" name="Zástupný symbol pro zápatí 5">
            <a:extLst>
              <a:ext uri="{FF2B5EF4-FFF2-40B4-BE49-F238E27FC236}">
                <a16:creationId xmlns:a16="http://schemas.microsoft.com/office/drawing/2014/main" id="{C110BDEB-426C-0963-025F-4FFA98B96D3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4B3D257-79B7-92DF-032B-72C3BB49F7BC}"/>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596293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B3DB45-B549-F982-3B80-135951EEBE0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363AD84B-DF74-A052-8549-B78789D5EF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5E1033B-EF0C-F2D6-A282-57659DA539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B81AC0B-8992-CE4D-3DCD-6EB3D538BAFA}"/>
              </a:ext>
            </a:extLst>
          </p:cNvPr>
          <p:cNvSpPr>
            <a:spLocks noGrp="1"/>
          </p:cNvSpPr>
          <p:nvPr>
            <p:ph type="dt" sz="half" idx="10"/>
          </p:nvPr>
        </p:nvSpPr>
        <p:spPr/>
        <p:txBody>
          <a:bodyPr/>
          <a:lstStyle/>
          <a:p>
            <a:fld id="{1BE50B58-F84A-4729-8B6A-217BF648CBEF}" type="datetimeFigureOut">
              <a:rPr lang="cs-CZ" smtClean="0"/>
              <a:t>23.02.2024</a:t>
            </a:fld>
            <a:endParaRPr lang="cs-CZ"/>
          </a:p>
        </p:txBody>
      </p:sp>
      <p:sp>
        <p:nvSpPr>
          <p:cNvPr id="6" name="Zástupný symbol pro zápatí 5">
            <a:extLst>
              <a:ext uri="{FF2B5EF4-FFF2-40B4-BE49-F238E27FC236}">
                <a16:creationId xmlns:a16="http://schemas.microsoft.com/office/drawing/2014/main" id="{0129D912-53EE-5F58-3694-C1BDE8EBD1C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0CE1105-FB98-2C0E-F34A-A5039918DA5B}"/>
              </a:ext>
            </a:extLst>
          </p:cNvPr>
          <p:cNvSpPr>
            <a:spLocks noGrp="1"/>
          </p:cNvSpPr>
          <p:nvPr>
            <p:ph type="sldNum" sz="quarter" idx="12"/>
          </p:nvPr>
        </p:nvSpPr>
        <p:spPr/>
        <p:txBody>
          <a:bodyPr/>
          <a:lstStyle/>
          <a:p>
            <a:fld id="{FCEA89F0-7D03-4123-94AA-F9D447181D14}" type="slidenum">
              <a:rPr lang="cs-CZ" smtClean="0"/>
              <a:t>‹#›</a:t>
            </a:fld>
            <a:endParaRPr lang="cs-CZ"/>
          </a:p>
        </p:txBody>
      </p:sp>
    </p:spTree>
    <p:extLst>
      <p:ext uri="{BB962C8B-B14F-4D97-AF65-F5344CB8AC3E}">
        <p14:creationId xmlns:p14="http://schemas.microsoft.com/office/powerpoint/2010/main" val="945425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5613751-1C72-8C74-9310-D8FD567BC9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D8EB46B-B688-A6AA-58C9-AA9CF32B05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55019E6-48DC-6584-A00D-D8AAB267C8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50B58-F84A-4729-8B6A-217BF648CBEF}" type="datetimeFigureOut">
              <a:rPr lang="cs-CZ" smtClean="0"/>
              <a:t>23.02.2024</a:t>
            </a:fld>
            <a:endParaRPr lang="cs-CZ"/>
          </a:p>
        </p:txBody>
      </p:sp>
      <p:sp>
        <p:nvSpPr>
          <p:cNvPr id="5" name="Zástupný symbol pro zápatí 4">
            <a:extLst>
              <a:ext uri="{FF2B5EF4-FFF2-40B4-BE49-F238E27FC236}">
                <a16:creationId xmlns:a16="http://schemas.microsoft.com/office/drawing/2014/main" id="{B00ECB69-F872-D087-9118-37C434EEE6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F12871E-2880-189F-C4B0-54784B14A4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A89F0-7D03-4123-94AA-F9D447181D14}" type="slidenum">
              <a:rPr lang="cs-CZ" smtClean="0"/>
              <a:t>‹#›</a:t>
            </a:fld>
            <a:endParaRPr lang="cs-CZ"/>
          </a:p>
        </p:txBody>
      </p:sp>
    </p:spTree>
    <p:extLst>
      <p:ext uri="{BB962C8B-B14F-4D97-AF65-F5344CB8AC3E}">
        <p14:creationId xmlns:p14="http://schemas.microsoft.com/office/powerpoint/2010/main" val="954879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fsv.cuni.cz/en/study/guides-and-manuals/bibliographic-citation-guid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C3F458-5A98-1A50-D11F-826E517FA52D}"/>
              </a:ext>
            </a:extLst>
          </p:cNvPr>
          <p:cNvSpPr>
            <a:spLocks noGrp="1"/>
          </p:cNvSpPr>
          <p:nvPr>
            <p:ph type="ctrTitle"/>
          </p:nvPr>
        </p:nvSpPr>
        <p:spPr/>
        <p:txBody>
          <a:bodyPr/>
          <a:lstStyle/>
          <a:p>
            <a:r>
              <a:rPr lang="cs-CZ" dirty="0" err="1"/>
              <a:t>Diploma</a:t>
            </a:r>
            <a:r>
              <a:rPr lang="cs-CZ" dirty="0"/>
              <a:t> </a:t>
            </a:r>
            <a:r>
              <a:rPr lang="cs-CZ" dirty="0" err="1"/>
              <a:t>seminar</a:t>
            </a:r>
            <a:r>
              <a:rPr lang="cs-CZ" dirty="0"/>
              <a:t> I</a:t>
            </a:r>
          </a:p>
        </p:txBody>
      </p:sp>
      <p:sp>
        <p:nvSpPr>
          <p:cNvPr id="3" name="Podnadpis 2">
            <a:extLst>
              <a:ext uri="{FF2B5EF4-FFF2-40B4-BE49-F238E27FC236}">
                <a16:creationId xmlns:a16="http://schemas.microsoft.com/office/drawing/2014/main" id="{760CFA28-00A5-7172-4B10-283FAAC8B803}"/>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528310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3E1B4D-2CB2-BFBA-A007-B46B66BF915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EA717B8-A91F-D3DA-CDCE-E28FE34E2D44}"/>
              </a:ext>
            </a:extLst>
          </p:cNvPr>
          <p:cNvSpPr>
            <a:spLocks noGrp="1"/>
          </p:cNvSpPr>
          <p:nvPr>
            <p:ph idx="1"/>
          </p:nvPr>
        </p:nvSpPr>
        <p:spPr/>
        <p:txBody>
          <a:bodyPr>
            <a:normAutofit fontScale="85000" lnSpcReduction="20000"/>
          </a:bodyPr>
          <a:lstStyle/>
          <a:p>
            <a:pPr algn="just">
              <a:lnSpc>
                <a:spcPct val="107000"/>
              </a:lnSpc>
              <a:spcAft>
                <a:spcPts val="800"/>
              </a:spcAft>
            </a:pPr>
            <a:r>
              <a:rPr lang="en-GB" kern="100" dirty="0">
                <a:effectLst/>
                <a:latin typeface="Times New Roman" panose="02020603050405020304" pitchFamily="18" charset="0"/>
                <a:ea typeface="Calibri" panose="020F0502020204030204" pitchFamily="34" charset="0"/>
                <a:cs typeface="Times New Roman" panose="02020603050405020304" pitchFamily="18" charset="0"/>
              </a:rPr>
              <a:t>4. An academic (scientific) text brings expert knowledge </a:t>
            </a:r>
            <a:r>
              <a:rPr lang="cs-CZ" kern="100" dirty="0">
                <a:effectLst/>
                <a:latin typeface="Times New Roman" panose="02020603050405020304" pitchFamily="18" charset="0"/>
                <a:ea typeface="Calibri" panose="020F0502020204030204" pitchFamily="34" charset="0"/>
                <a:cs typeface="Times New Roman" panose="02020603050405020304" pitchFamily="18" charset="0"/>
              </a:rPr>
              <a:t>to</a:t>
            </a:r>
            <a:r>
              <a:rPr lang="en-GB" kern="100" dirty="0">
                <a:effectLst/>
                <a:latin typeface="Times New Roman" panose="02020603050405020304" pitchFamily="18" charset="0"/>
                <a:ea typeface="Calibri" panose="020F0502020204030204" pitchFamily="34" charset="0"/>
                <a:cs typeface="Times New Roman" panose="02020603050405020304" pitchFamily="18" charset="0"/>
              </a:rPr>
              <a:t> the field you are commenting on. It is not a newspaper article that skims the surface. Therefore, the scope and content of the text are closely related. Choosing a topic that allows for deep introspection appropriate to the scope of the thesis is part of successfully completing a thesis assignment.</a:t>
            </a:r>
            <a:endParaRPr lang="cs-CZ"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endParaRPr lang="cs-CZ" sz="1800" b="0" i="0" u="none" strike="noStrike" baseline="0" dirty="0">
              <a:solidFill>
                <a:srgbClr val="000000"/>
              </a:solidFill>
              <a:latin typeface="Times New Roman" panose="02020603050405020304" pitchFamily="18" charset="0"/>
            </a:endParaRPr>
          </a:p>
          <a:p>
            <a:r>
              <a:rPr lang="en-US" kern="100" dirty="0">
                <a:latin typeface="Times New Roman" panose="02020603050405020304" pitchFamily="18" charset="0"/>
                <a:ea typeface="Calibri" panose="020F0502020204030204" pitchFamily="34" charset="0"/>
                <a:cs typeface="Times New Roman" panose="02020603050405020304" pitchFamily="18" charset="0"/>
              </a:rPr>
              <a:t>The minimum scope of diploma theses is 60 standard pages (108,000 characters and spaces) excluding the abstract, appendices, and the list of literature. If the diploma thesis is written in English, the minimum scope is 50 standard pages (90,000 characters and spaces) excluding the abstract, appendices, and the list of literature. The thesis must have the front page design prescribed by the Faculty and contain </a:t>
            </a:r>
            <a:r>
              <a:rPr lang="cs-CZ" kern="100" dirty="0">
                <a:latin typeface="Times New Roman" panose="02020603050405020304" pitchFamily="18" charset="0"/>
                <a:ea typeface="Calibri" panose="020F0502020204030204" pitchFamily="34" charset="0"/>
                <a:cs typeface="Times New Roman" panose="02020603050405020304" pitchFamily="18" charset="0"/>
              </a:rPr>
              <a:t>a </a:t>
            </a:r>
            <a:r>
              <a:rPr lang="en-US" kern="100" dirty="0">
                <a:latin typeface="Times New Roman" panose="02020603050405020304" pitchFamily="18" charset="0"/>
                <a:ea typeface="Calibri" panose="020F0502020204030204" pitchFamily="34" charset="0"/>
                <a:cs typeface="Times New Roman" panose="02020603050405020304" pitchFamily="18" charset="0"/>
              </a:rPr>
              <a:t>signed statement of the author confirming that the text is original, stating its scope and that all sources and literature used were listed. The details are provided in the Dean’s measure. </a:t>
            </a:r>
          </a:p>
          <a:p>
            <a:endParaRPr lang="cs-CZ" dirty="0"/>
          </a:p>
        </p:txBody>
      </p:sp>
    </p:spTree>
    <p:extLst>
      <p:ext uri="{BB962C8B-B14F-4D97-AF65-F5344CB8AC3E}">
        <p14:creationId xmlns:p14="http://schemas.microsoft.com/office/powerpoint/2010/main" val="3554277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A218A8-2517-F69B-B82C-A78F3676E51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5A72AF49-4780-3493-2BCA-7F629954D9BF}"/>
              </a:ext>
            </a:extLst>
          </p:cNvPr>
          <p:cNvSpPr>
            <a:spLocks noGrp="1"/>
          </p:cNvSpPr>
          <p:nvPr>
            <p:ph idx="1"/>
          </p:nvPr>
        </p:nvSpPr>
        <p:spPr/>
        <p:txBody>
          <a:bodyPr/>
          <a:lstStyle/>
          <a:p>
            <a:pPr marL="0" indent="0">
              <a:buNone/>
            </a:pPr>
            <a:endParaRPr lang="cs-CZ"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cs-CZ" kern="1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cs-CZ" kern="100" dirty="0">
                <a:effectLst/>
                <a:latin typeface="Times New Roman" panose="02020603050405020304" pitchFamily="18" charset="0"/>
                <a:ea typeface="Calibri" panose="020F0502020204030204" pitchFamily="34" charset="0"/>
                <a:cs typeface="Times New Roman" panose="02020603050405020304" pitchFamily="18" charset="0"/>
              </a:rPr>
              <a:t>5. </a:t>
            </a:r>
            <a:r>
              <a:rPr lang="en-GB" kern="100" dirty="0">
                <a:effectLst/>
                <a:latin typeface="Times New Roman" panose="02020603050405020304" pitchFamily="18" charset="0"/>
                <a:ea typeface="Calibri" panose="020F0502020204030204" pitchFamily="34" charset="0"/>
                <a:cs typeface="Times New Roman" panose="02020603050405020304" pitchFamily="18" charset="0"/>
              </a:rPr>
              <a:t>The thesis is limited by methodology. Consider also what can be manageable methodologically and what method you will use. Here you are also determined by the field you are studying.</a:t>
            </a:r>
            <a:endParaRPr lang="cs-CZ" dirty="0"/>
          </a:p>
        </p:txBody>
      </p:sp>
    </p:spTree>
    <p:extLst>
      <p:ext uri="{BB962C8B-B14F-4D97-AF65-F5344CB8AC3E}">
        <p14:creationId xmlns:p14="http://schemas.microsoft.com/office/powerpoint/2010/main" val="390454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3CABC5-2BD8-7A16-EDFF-7A19DDB1632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768C238-AB65-A1C5-23CE-054DC16C7A76}"/>
              </a:ext>
            </a:extLst>
          </p:cNvPr>
          <p:cNvSpPr>
            <a:spLocks noGrp="1"/>
          </p:cNvSpPr>
          <p:nvPr>
            <p:ph idx="1"/>
          </p:nvPr>
        </p:nvSpPr>
        <p:spPr/>
        <p:txBody>
          <a:bodyPr/>
          <a:lstStyle/>
          <a:p>
            <a:r>
              <a:rPr lang="en-GB" sz="3200" kern="100" dirty="0">
                <a:effectLst/>
                <a:latin typeface="Times New Roman" panose="02020603050405020304" pitchFamily="18" charset="0"/>
                <a:ea typeface="Calibri" panose="020F0502020204030204" pitchFamily="34" charset="0"/>
                <a:cs typeface="Times New Roman" panose="02020603050405020304" pitchFamily="18" charset="0"/>
              </a:rPr>
              <a:t>6. The thesis interacts with the academic community in which students work. Consider who might guide it and who might oppose it. If you choose a topic that no one in the workplace is developing or is close to, no one will be able to guarantee its quality, and you will find it difficult to seek supervision.</a:t>
            </a:r>
            <a:endParaRPr lang="cs-CZ"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082749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DA9B37-3568-2913-38E3-B3734503A9C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9CDAC6F-F871-A441-3A1E-88F25538C7F5}"/>
              </a:ext>
            </a:extLst>
          </p:cNvPr>
          <p:cNvSpPr>
            <a:spLocks noGrp="1"/>
          </p:cNvSpPr>
          <p:nvPr>
            <p:ph idx="1"/>
          </p:nvPr>
        </p:nvSpPr>
        <p:spPr/>
        <p:txBody>
          <a:bodyPr/>
          <a:lstStyle/>
          <a:p>
            <a:r>
              <a:rPr lang="cs-CZ" dirty="0"/>
              <a:t>Build </a:t>
            </a:r>
            <a:r>
              <a:rPr lang="cs-CZ" dirty="0" err="1"/>
              <a:t>your</a:t>
            </a:r>
            <a:r>
              <a:rPr lang="cs-CZ" dirty="0"/>
              <a:t> </a:t>
            </a:r>
            <a:r>
              <a:rPr lang="cs-CZ" dirty="0" err="1"/>
              <a:t>own</a:t>
            </a:r>
            <a:r>
              <a:rPr lang="cs-CZ" dirty="0"/>
              <a:t> </a:t>
            </a:r>
            <a:r>
              <a:rPr lang="cs-CZ" dirty="0" err="1"/>
              <a:t>bibliography</a:t>
            </a:r>
            <a:r>
              <a:rPr lang="cs-CZ" dirty="0"/>
              <a:t> </a:t>
            </a:r>
            <a:r>
              <a:rPr lang="cs-CZ" dirty="0" err="1"/>
              <a:t>from</a:t>
            </a:r>
            <a:r>
              <a:rPr lang="cs-CZ" dirty="0"/>
              <a:t> </a:t>
            </a:r>
            <a:r>
              <a:rPr lang="cs-CZ" dirty="0" err="1"/>
              <a:t>the</a:t>
            </a:r>
            <a:r>
              <a:rPr lang="cs-CZ" dirty="0"/>
              <a:t> </a:t>
            </a:r>
            <a:r>
              <a:rPr lang="cs-CZ" dirty="0" err="1"/>
              <a:t>beginning</a:t>
            </a:r>
            <a:r>
              <a:rPr lang="cs-CZ" dirty="0"/>
              <a:t>.</a:t>
            </a:r>
          </a:p>
          <a:p>
            <a:r>
              <a:rPr lang="cs-CZ" dirty="0"/>
              <a:t>You can use </a:t>
            </a:r>
            <a:r>
              <a:rPr lang="cs-CZ" dirty="0" err="1"/>
              <a:t>zottero</a:t>
            </a:r>
            <a:r>
              <a:rPr lang="cs-CZ" dirty="0"/>
              <a:t>, </a:t>
            </a:r>
            <a:r>
              <a:rPr lang="cs-CZ" dirty="0" err="1"/>
              <a:t>word</a:t>
            </a:r>
            <a:r>
              <a:rPr lang="cs-CZ" dirty="0"/>
              <a:t> </a:t>
            </a:r>
            <a:r>
              <a:rPr lang="cs-CZ" dirty="0" err="1"/>
              <a:t>references</a:t>
            </a:r>
            <a:r>
              <a:rPr lang="cs-CZ" dirty="0"/>
              <a:t>, </a:t>
            </a:r>
            <a:r>
              <a:rPr lang="cs-CZ" dirty="0" err="1"/>
              <a:t>or</a:t>
            </a:r>
            <a:r>
              <a:rPr lang="cs-CZ" dirty="0"/>
              <a:t> </a:t>
            </a:r>
            <a:r>
              <a:rPr lang="cs-CZ" dirty="0" err="1"/>
              <a:t>whatever</a:t>
            </a:r>
            <a:r>
              <a:rPr lang="cs-CZ" dirty="0"/>
              <a:t> you </a:t>
            </a:r>
            <a:r>
              <a:rPr lang="cs-CZ" dirty="0" err="1"/>
              <a:t>want</a:t>
            </a:r>
            <a:r>
              <a:rPr lang="cs-CZ" dirty="0"/>
              <a:t>. </a:t>
            </a:r>
          </a:p>
          <a:p>
            <a:endParaRPr lang="cs-CZ" dirty="0"/>
          </a:p>
          <a:p>
            <a:r>
              <a:rPr lang="cs-CZ" dirty="0">
                <a:hlinkClick r:id="rId2"/>
              </a:rPr>
              <a:t>https://fsv.cuni.cz/en/study/guides-and-manuals/bibliographic-citation-guide</a:t>
            </a:r>
            <a:endParaRPr lang="cs-CZ" dirty="0"/>
          </a:p>
          <a:p>
            <a:endParaRPr lang="cs-CZ" dirty="0"/>
          </a:p>
          <a:p>
            <a:r>
              <a:rPr lang="en-US" dirty="0"/>
              <a:t>Most </a:t>
            </a:r>
            <a:r>
              <a:rPr lang="cs-CZ" dirty="0" err="1"/>
              <a:t>frequent</a:t>
            </a:r>
            <a:r>
              <a:rPr lang="cs-CZ" dirty="0"/>
              <a:t> are </a:t>
            </a:r>
            <a:r>
              <a:rPr lang="cs-CZ" dirty="0" err="1"/>
              <a:t>references</a:t>
            </a:r>
            <a:r>
              <a:rPr lang="cs-CZ" dirty="0"/>
              <a:t> </a:t>
            </a:r>
            <a:r>
              <a:rPr lang="en-US" dirty="0"/>
              <a:t>in the text in brackets and </a:t>
            </a:r>
            <a:r>
              <a:rPr lang="cs-CZ" dirty="0"/>
              <a:t>a list </a:t>
            </a:r>
            <a:r>
              <a:rPr lang="cs-CZ" dirty="0" err="1"/>
              <a:t>of</a:t>
            </a:r>
            <a:r>
              <a:rPr lang="cs-CZ" dirty="0"/>
              <a:t> </a:t>
            </a:r>
            <a:r>
              <a:rPr lang="cs-CZ" dirty="0" err="1"/>
              <a:t>literature</a:t>
            </a:r>
            <a:r>
              <a:rPr lang="en-US" dirty="0"/>
              <a:t> </a:t>
            </a:r>
            <a:r>
              <a:rPr lang="cs-CZ" dirty="0" err="1"/>
              <a:t>above</a:t>
            </a:r>
            <a:r>
              <a:rPr lang="en-US" dirty="0"/>
              <a:t> the text.</a:t>
            </a:r>
            <a:endParaRPr lang="cs-CZ" dirty="0"/>
          </a:p>
          <a:p>
            <a:endParaRPr lang="cs-CZ" dirty="0"/>
          </a:p>
        </p:txBody>
      </p:sp>
    </p:spTree>
    <p:extLst>
      <p:ext uri="{BB962C8B-B14F-4D97-AF65-F5344CB8AC3E}">
        <p14:creationId xmlns:p14="http://schemas.microsoft.com/office/powerpoint/2010/main" val="449353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417BDF-55AA-C933-B9F0-4B3AA7011449}"/>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3AC1C3E0-814B-C2F9-F5BD-77166E74B1AD}"/>
              </a:ext>
            </a:extLst>
          </p:cNvPr>
          <p:cNvSpPr>
            <a:spLocks noGrp="1"/>
          </p:cNvSpPr>
          <p:nvPr>
            <p:ph idx="1"/>
          </p:nvPr>
        </p:nvSpPr>
        <p:spPr/>
        <p:txBody>
          <a:bodyPr>
            <a:normAutofit fontScale="85000" lnSpcReduction="10000"/>
          </a:bodyPr>
          <a:lstStyle/>
          <a:p>
            <a:r>
              <a:rPr lang="cs-CZ" dirty="0"/>
              <a:t>4 </a:t>
            </a:r>
            <a:r>
              <a:rPr lang="cs-CZ" dirty="0" err="1"/>
              <a:t>March</a:t>
            </a:r>
            <a:r>
              <a:rPr lang="cs-CZ" dirty="0"/>
              <a:t>, 10 – 15 </a:t>
            </a:r>
            <a:r>
              <a:rPr lang="cs-CZ" dirty="0" err="1"/>
              <a:t>minutes</a:t>
            </a:r>
            <a:r>
              <a:rPr lang="cs-CZ" dirty="0"/>
              <a:t> (PowerPoint) </a:t>
            </a:r>
            <a:r>
              <a:rPr lang="cs-CZ" dirty="0" err="1"/>
              <a:t>presentation</a:t>
            </a:r>
            <a:r>
              <a:rPr lang="en-US" dirty="0"/>
              <a:t> with the following </a:t>
            </a:r>
            <a:r>
              <a:rPr lang="cs-CZ" dirty="0" err="1"/>
              <a:t>content</a:t>
            </a:r>
            <a:r>
              <a:rPr lang="en-US" dirty="0"/>
              <a:t>:</a:t>
            </a:r>
            <a:endParaRPr lang="cs-CZ" dirty="0"/>
          </a:p>
          <a:p>
            <a:pPr marL="0" indent="0">
              <a:buNone/>
            </a:pPr>
            <a:endParaRPr lang="cs-CZ" dirty="0"/>
          </a:p>
          <a:p>
            <a:r>
              <a:rPr lang="en-US" dirty="0"/>
              <a:t>- the topic of the thesis</a:t>
            </a:r>
            <a:endParaRPr lang="cs-CZ" dirty="0"/>
          </a:p>
          <a:p>
            <a:r>
              <a:rPr lang="en-US" dirty="0"/>
              <a:t>- on what basis it was chosen</a:t>
            </a:r>
            <a:endParaRPr lang="cs-CZ" dirty="0"/>
          </a:p>
          <a:p>
            <a:r>
              <a:rPr lang="en-US" dirty="0"/>
              <a:t>- how it relates to the student's existing knowledge and focus</a:t>
            </a:r>
            <a:endParaRPr lang="cs-CZ" dirty="0"/>
          </a:p>
          <a:p>
            <a:r>
              <a:rPr lang="en-US" dirty="0"/>
              <a:t>- why the student </a:t>
            </a:r>
            <a:r>
              <a:rPr lang="cs-CZ" dirty="0" err="1"/>
              <a:t>consider</a:t>
            </a:r>
            <a:r>
              <a:rPr lang="en-US" dirty="0"/>
              <a:t> this topic to be </a:t>
            </a:r>
            <a:r>
              <a:rPr lang="cs-CZ" dirty="0" err="1"/>
              <a:t>important</a:t>
            </a:r>
            <a:endParaRPr lang="cs-CZ" dirty="0"/>
          </a:p>
          <a:p>
            <a:r>
              <a:rPr lang="en-US" dirty="0"/>
              <a:t>- what he/she wants to contribute to this topic</a:t>
            </a:r>
            <a:endParaRPr lang="cs-CZ" dirty="0"/>
          </a:p>
          <a:p>
            <a:r>
              <a:rPr lang="en-US" dirty="0"/>
              <a:t>- how this topic is related to the Department of Sociology at the Faculty of Social Sciences </a:t>
            </a:r>
            <a:endParaRPr lang="cs-CZ" dirty="0"/>
          </a:p>
          <a:p>
            <a:r>
              <a:rPr lang="en-US" dirty="0"/>
              <a:t>- how the student thinks this topic will contribute to his/her career development</a:t>
            </a:r>
            <a:r>
              <a:rPr lang="cs-CZ" dirty="0"/>
              <a:t> </a:t>
            </a:r>
          </a:p>
        </p:txBody>
      </p:sp>
    </p:spTree>
    <p:extLst>
      <p:ext uri="{BB962C8B-B14F-4D97-AF65-F5344CB8AC3E}">
        <p14:creationId xmlns:p14="http://schemas.microsoft.com/office/powerpoint/2010/main" val="1071133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DBF468-76B4-3041-131E-6DC2F17F38F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66E9E44-E74C-15CE-630F-A363BAE8A4C8}"/>
              </a:ext>
            </a:extLst>
          </p:cNvPr>
          <p:cNvSpPr>
            <a:spLocks noGrp="1"/>
          </p:cNvSpPr>
          <p:nvPr>
            <p:ph idx="1"/>
          </p:nvPr>
        </p:nvSpPr>
        <p:spPr/>
        <p:txBody>
          <a:bodyPr/>
          <a:lstStyle/>
          <a:p>
            <a:r>
              <a:rPr lang="en-US" dirty="0"/>
              <a:t>Aim of the seminar: </a:t>
            </a:r>
            <a:endParaRPr lang="cs-CZ" dirty="0"/>
          </a:p>
          <a:p>
            <a:pPr marL="0" indent="0">
              <a:buNone/>
            </a:pPr>
            <a:endParaRPr lang="cs-CZ" dirty="0"/>
          </a:p>
          <a:p>
            <a:pPr marL="0" indent="0">
              <a:buNone/>
            </a:pPr>
            <a:r>
              <a:rPr lang="en-US" dirty="0"/>
              <a:t>1. To learn how to do </a:t>
            </a:r>
            <a:r>
              <a:rPr lang="cs-CZ" dirty="0" err="1"/>
              <a:t>academic</a:t>
            </a:r>
            <a:r>
              <a:rPr lang="en-US" dirty="0"/>
              <a:t> work</a:t>
            </a:r>
            <a:endParaRPr lang="cs-CZ" dirty="0"/>
          </a:p>
          <a:p>
            <a:pPr marL="0" indent="0">
              <a:buNone/>
            </a:pPr>
            <a:r>
              <a:rPr lang="en-US" dirty="0"/>
              <a:t>2. To find a topic for the thesis</a:t>
            </a:r>
            <a:endParaRPr lang="cs-CZ" dirty="0"/>
          </a:p>
          <a:p>
            <a:pPr marL="0" indent="0">
              <a:buNone/>
            </a:pPr>
            <a:r>
              <a:rPr lang="en-US" dirty="0"/>
              <a:t>3. To find a thesis supervisor</a:t>
            </a:r>
            <a:endParaRPr lang="cs-CZ" dirty="0"/>
          </a:p>
          <a:p>
            <a:pPr marL="0" indent="0">
              <a:buNone/>
            </a:pPr>
            <a:r>
              <a:rPr lang="en-US" dirty="0"/>
              <a:t>4. To prepare a thesis project</a:t>
            </a:r>
            <a:endParaRPr lang="cs-CZ" dirty="0"/>
          </a:p>
        </p:txBody>
      </p:sp>
    </p:spTree>
    <p:extLst>
      <p:ext uri="{BB962C8B-B14F-4D97-AF65-F5344CB8AC3E}">
        <p14:creationId xmlns:p14="http://schemas.microsoft.com/office/powerpoint/2010/main" val="1879881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9A1B25-CB77-45B9-887D-53FE3F150DA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548E91E6-D405-86B1-351C-45104951C165}"/>
              </a:ext>
            </a:extLst>
          </p:cNvPr>
          <p:cNvSpPr>
            <a:spLocks noGrp="1"/>
          </p:cNvSpPr>
          <p:nvPr>
            <p:ph idx="1"/>
          </p:nvPr>
        </p:nvSpPr>
        <p:spPr/>
        <p:txBody>
          <a:bodyPr/>
          <a:lstStyle/>
          <a:p>
            <a:r>
              <a:rPr lang="en-US" dirty="0"/>
              <a:t>Is it too early for you? Don't have a topic yet? </a:t>
            </a:r>
            <a:endParaRPr lang="cs-CZ" dirty="0"/>
          </a:p>
          <a:p>
            <a:r>
              <a:rPr lang="en-US" dirty="0"/>
              <a:t>It's not too early.</a:t>
            </a:r>
            <a:endParaRPr lang="cs-CZ" dirty="0"/>
          </a:p>
          <a:p>
            <a:r>
              <a:rPr lang="en-US" dirty="0"/>
              <a:t>You will find a topic, you can change it many times, you can change the supervisor, but </a:t>
            </a:r>
            <a:r>
              <a:rPr lang="cs-CZ" dirty="0"/>
              <a:t>you</a:t>
            </a:r>
            <a:r>
              <a:rPr lang="en-US" dirty="0"/>
              <a:t> will already know how to search for a topic and how to write a project.</a:t>
            </a:r>
            <a:endParaRPr lang="cs-CZ" dirty="0"/>
          </a:p>
          <a:p>
            <a:r>
              <a:rPr lang="en-US" dirty="0"/>
              <a:t>In addition, students who want to defend next year's project must have a project by September. </a:t>
            </a:r>
            <a:endParaRPr lang="cs-CZ" dirty="0"/>
          </a:p>
          <a:p>
            <a:endParaRPr lang="cs-CZ" dirty="0"/>
          </a:p>
          <a:p>
            <a:r>
              <a:rPr lang="en-US" dirty="0"/>
              <a:t>So there is a reasonable amount of time.</a:t>
            </a:r>
            <a:endParaRPr lang="cs-CZ" dirty="0"/>
          </a:p>
        </p:txBody>
      </p:sp>
    </p:spTree>
    <p:extLst>
      <p:ext uri="{BB962C8B-B14F-4D97-AF65-F5344CB8AC3E}">
        <p14:creationId xmlns:p14="http://schemas.microsoft.com/office/powerpoint/2010/main" val="113699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903C69-20FA-9806-BB95-22D3CBC5133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02F0E25-028A-1F5E-C7F3-FA8B3BE0AD5F}"/>
              </a:ext>
            </a:extLst>
          </p:cNvPr>
          <p:cNvSpPr>
            <a:spLocks noGrp="1"/>
          </p:cNvSpPr>
          <p:nvPr>
            <p:ph idx="1"/>
          </p:nvPr>
        </p:nvSpPr>
        <p:spPr/>
        <p:txBody>
          <a:bodyPr>
            <a:normAutofit lnSpcReduction="10000"/>
          </a:bodyPr>
          <a:lstStyle/>
          <a:p>
            <a:r>
              <a:rPr lang="cs-CZ" dirty="0" err="1"/>
              <a:t>We</a:t>
            </a:r>
            <a:r>
              <a:rPr lang="cs-CZ" dirty="0"/>
              <a:t> </a:t>
            </a:r>
            <a:r>
              <a:rPr lang="cs-CZ" dirty="0" err="1"/>
              <a:t>will</a:t>
            </a:r>
            <a:r>
              <a:rPr lang="cs-CZ" dirty="0"/>
              <a:t> meet </a:t>
            </a:r>
            <a:r>
              <a:rPr lang="cs-CZ" dirty="0" err="1"/>
              <a:t>every</a:t>
            </a:r>
            <a:r>
              <a:rPr lang="cs-CZ" dirty="0"/>
              <a:t> 14 </a:t>
            </a:r>
            <a:r>
              <a:rPr lang="cs-CZ" dirty="0" err="1"/>
              <a:t>days</a:t>
            </a:r>
            <a:r>
              <a:rPr lang="cs-CZ" dirty="0"/>
              <a:t>.</a:t>
            </a:r>
          </a:p>
          <a:p>
            <a:r>
              <a:rPr lang="cs-CZ" dirty="0"/>
              <a:t>19. 2. </a:t>
            </a:r>
            <a:r>
              <a:rPr lang="cs-CZ" dirty="0" err="1"/>
              <a:t>introduction</a:t>
            </a:r>
            <a:endParaRPr lang="cs-CZ" dirty="0"/>
          </a:p>
          <a:p>
            <a:r>
              <a:rPr lang="cs-CZ" dirty="0"/>
              <a:t> 4.  3. a </a:t>
            </a:r>
            <a:r>
              <a:rPr lang="cs-CZ" dirty="0" err="1"/>
              <a:t>discussion</a:t>
            </a:r>
            <a:r>
              <a:rPr lang="cs-CZ" dirty="0"/>
              <a:t> </a:t>
            </a:r>
            <a:r>
              <a:rPr lang="cs-CZ" dirty="0" err="1"/>
              <a:t>about</a:t>
            </a:r>
            <a:r>
              <a:rPr lang="cs-CZ" dirty="0"/>
              <a:t> </a:t>
            </a:r>
            <a:r>
              <a:rPr lang="cs-CZ" dirty="0" err="1"/>
              <a:t>your</a:t>
            </a:r>
            <a:r>
              <a:rPr lang="cs-CZ" dirty="0"/>
              <a:t> </a:t>
            </a:r>
            <a:r>
              <a:rPr lang="cs-CZ" dirty="0" err="1"/>
              <a:t>topics</a:t>
            </a:r>
            <a:endParaRPr lang="cs-CZ" dirty="0"/>
          </a:p>
          <a:p>
            <a:r>
              <a:rPr lang="cs-CZ" dirty="0"/>
              <a:t>18. 3. </a:t>
            </a:r>
            <a:r>
              <a:rPr lang="cs-CZ" dirty="0" err="1"/>
              <a:t>topics</a:t>
            </a:r>
            <a:r>
              <a:rPr lang="cs-CZ" dirty="0"/>
              <a:t> and a basic </a:t>
            </a:r>
            <a:r>
              <a:rPr lang="cs-CZ" dirty="0" err="1"/>
              <a:t>literature</a:t>
            </a:r>
            <a:r>
              <a:rPr lang="cs-CZ" dirty="0"/>
              <a:t> </a:t>
            </a:r>
            <a:r>
              <a:rPr lang="cs-CZ" dirty="0" err="1"/>
              <a:t>overview</a:t>
            </a:r>
            <a:r>
              <a:rPr lang="cs-CZ" dirty="0"/>
              <a:t> – </a:t>
            </a:r>
            <a:r>
              <a:rPr lang="cs-CZ" dirty="0" err="1"/>
              <a:t>state</a:t>
            </a:r>
            <a:r>
              <a:rPr lang="cs-CZ" dirty="0"/>
              <a:t> </a:t>
            </a:r>
            <a:r>
              <a:rPr lang="cs-CZ" dirty="0" err="1"/>
              <a:t>of</a:t>
            </a:r>
            <a:r>
              <a:rPr lang="cs-CZ" dirty="0"/>
              <a:t> </a:t>
            </a:r>
            <a:r>
              <a:rPr lang="cs-CZ" dirty="0" err="1"/>
              <a:t>affairs</a:t>
            </a:r>
            <a:endParaRPr lang="cs-CZ" dirty="0"/>
          </a:p>
          <a:p>
            <a:r>
              <a:rPr lang="cs-CZ" dirty="0"/>
              <a:t>  8. 4. </a:t>
            </a:r>
            <a:r>
              <a:rPr lang="cs-CZ" dirty="0" err="1"/>
              <a:t>research</a:t>
            </a:r>
            <a:r>
              <a:rPr lang="cs-CZ" dirty="0"/>
              <a:t> </a:t>
            </a:r>
            <a:r>
              <a:rPr lang="cs-CZ" dirty="0" err="1"/>
              <a:t>questions</a:t>
            </a:r>
            <a:r>
              <a:rPr lang="cs-CZ" dirty="0"/>
              <a:t>, </a:t>
            </a:r>
            <a:r>
              <a:rPr lang="cs-CZ" dirty="0" err="1"/>
              <a:t>hypothesis</a:t>
            </a:r>
            <a:endParaRPr lang="cs-CZ" dirty="0"/>
          </a:p>
          <a:p>
            <a:r>
              <a:rPr lang="cs-CZ" dirty="0"/>
              <a:t>22. 4. </a:t>
            </a:r>
            <a:r>
              <a:rPr lang="cs-CZ" dirty="0" err="1"/>
              <a:t>methodology</a:t>
            </a:r>
            <a:r>
              <a:rPr lang="cs-CZ" dirty="0"/>
              <a:t>, supervisor</a:t>
            </a:r>
          </a:p>
          <a:p>
            <a:r>
              <a:rPr lang="cs-CZ" dirty="0"/>
              <a:t>  6. 5. </a:t>
            </a:r>
            <a:r>
              <a:rPr lang="cs-CZ" dirty="0" err="1"/>
              <a:t>the</a:t>
            </a:r>
            <a:r>
              <a:rPr lang="cs-CZ" dirty="0"/>
              <a:t> </a:t>
            </a:r>
            <a:r>
              <a:rPr lang="cs-CZ" dirty="0" err="1"/>
              <a:t>whole</a:t>
            </a:r>
            <a:r>
              <a:rPr lang="cs-CZ" dirty="0"/>
              <a:t> </a:t>
            </a:r>
            <a:r>
              <a:rPr lang="cs-CZ" dirty="0" err="1"/>
              <a:t>outline</a:t>
            </a:r>
            <a:r>
              <a:rPr lang="cs-CZ" dirty="0"/>
              <a:t> </a:t>
            </a:r>
            <a:r>
              <a:rPr lang="cs-CZ" dirty="0" err="1"/>
              <a:t>of</a:t>
            </a:r>
            <a:r>
              <a:rPr lang="cs-CZ" dirty="0"/>
              <a:t> </a:t>
            </a:r>
            <a:r>
              <a:rPr lang="cs-CZ" dirty="0" err="1"/>
              <a:t>the</a:t>
            </a:r>
            <a:r>
              <a:rPr lang="cs-CZ" dirty="0"/>
              <a:t> </a:t>
            </a:r>
            <a:r>
              <a:rPr lang="cs-CZ" dirty="0" err="1"/>
              <a:t>diploma</a:t>
            </a:r>
            <a:r>
              <a:rPr lang="cs-CZ" dirty="0"/>
              <a:t> </a:t>
            </a:r>
            <a:r>
              <a:rPr lang="cs-CZ" dirty="0" err="1"/>
              <a:t>project</a:t>
            </a:r>
            <a:endParaRPr lang="cs-CZ" dirty="0"/>
          </a:p>
          <a:p>
            <a:pPr marL="0" indent="0">
              <a:buNone/>
            </a:pPr>
            <a:r>
              <a:rPr lang="cs-CZ" dirty="0"/>
              <a:t>- </a:t>
            </a:r>
            <a:r>
              <a:rPr lang="cs-CZ" dirty="0" err="1"/>
              <a:t>the</a:t>
            </a:r>
            <a:r>
              <a:rPr lang="cs-CZ" dirty="0"/>
              <a:t> </a:t>
            </a:r>
            <a:r>
              <a:rPr lang="cs-CZ" dirty="0" err="1"/>
              <a:t>best</a:t>
            </a:r>
            <a:r>
              <a:rPr lang="cs-CZ" dirty="0"/>
              <a:t> </a:t>
            </a:r>
            <a:r>
              <a:rPr lang="cs-CZ" dirty="0" err="1"/>
              <a:t>of</a:t>
            </a:r>
            <a:r>
              <a:rPr lang="cs-CZ" dirty="0"/>
              <a:t> </a:t>
            </a:r>
            <a:r>
              <a:rPr lang="cs-CZ" dirty="0" err="1"/>
              <a:t>all</a:t>
            </a:r>
            <a:r>
              <a:rPr lang="cs-CZ" dirty="0"/>
              <a:t> </a:t>
            </a:r>
            <a:r>
              <a:rPr lang="cs-CZ" dirty="0" err="1"/>
              <a:t>the</a:t>
            </a:r>
            <a:r>
              <a:rPr lang="cs-CZ" dirty="0"/>
              <a:t> </a:t>
            </a:r>
            <a:r>
              <a:rPr lang="cs-CZ" dirty="0" err="1"/>
              <a:t>credit</a:t>
            </a:r>
            <a:r>
              <a:rPr lang="cs-CZ" dirty="0"/>
              <a:t> </a:t>
            </a:r>
            <a:r>
              <a:rPr lang="cs-CZ" dirty="0" err="1"/>
              <a:t>after</a:t>
            </a:r>
            <a:r>
              <a:rPr lang="cs-CZ" dirty="0"/>
              <a:t> </a:t>
            </a:r>
            <a:r>
              <a:rPr lang="cs-CZ" dirty="0" err="1"/>
              <a:t>uploading</a:t>
            </a:r>
            <a:r>
              <a:rPr lang="cs-CZ" dirty="0"/>
              <a:t> </a:t>
            </a:r>
            <a:r>
              <a:rPr lang="cs-CZ" dirty="0" err="1"/>
              <a:t>the</a:t>
            </a:r>
            <a:r>
              <a:rPr lang="cs-CZ" dirty="0"/>
              <a:t> </a:t>
            </a:r>
            <a:r>
              <a:rPr lang="cs-CZ" dirty="0" err="1"/>
              <a:t>project</a:t>
            </a:r>
            <a:r>
              <a:rPr lang="cs-CZ" dirty="0"/>
              <a:t> to SIS (to </a:t>
            </a:r>
            <a:r>
              <a:rPr lang="cs-CZ" dirty="0" err="1"/>
              <a:t>September</a:t>
            </a:r>
            <a:r>
              <a:rPr lang="cs-CZ" dirty="0"/>
              <a:t> 2024)  </a:t>
            </a:r>
          </a:p>
        </p:txBody>
      </p:sp>
    </p:spTree>
    <p:extLst>
      <p:ext uri="{BB962C8B-B14F-4D97-AF65-F5344CB8AC3E}">
        <p14:creationId xmlns:p14="http://schemas.microsoft.com/office/powerpoint/2010/main" val="3692443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F5B4CB-2412-5615-7202-2F8424C5620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54D7527B-1D79-A6ED-85A3-AA0024D80739}"/>
              </a:ext>
            </a:extLst>
          </p:cNvPr>
          <p:cNvSpPr>
            <a:spLocks noGrp="1"/>
          </p:cNvSpPr>
          <p:nvPr>
            <p:ph idx="1"/>
          </p:nvPr>
        </p:nvSpPr>
        <p:spPr/>
        <p:txBody>
          <a:bodyPr/>
          <a:lstStyle/>
          <a:p>
            <a:r>
              <a:rPr lang="cs-CZ" dirty="0" err="1"/>
              <a:t>Diploma</a:t>
            </a:r>
            <a:r>
              <a:rPr lang="cs-CZ" dirty="0"/>
              <a:t> </a:t>
            </a:r>
            <a:r>
              <a:rPr lang="cs-CZ" dirty="0" err="1"/>
              <a:t>seminar</a:t>
            </a:r>
            <a:r>
              <a:rPr lang="cs-CZ" dirty="0"/>
              <a:t> I: </a:t>
            </a:r>
            <a:r>
              <a:rPr lang="en-US" dirty="0"/>
              <a:t>To begin work on your thesis.</a:t>
            </a:r>
            <a:endParaRPr lang="cs-CZ" dirty="0"/>
          </a:p>
          <a:p>
            <a:pPr marL="0" indent="0">
              <a:buNone/>
            </a:pPr>
            <a:endParaRPr lang="cs-CZ" dirty="0"/>
          </a:p>
          <a:p>
            <a:r>
              <a:rPr lang="cs-CZ" dirty="0" err="1"/>
              <a:t>Diploma</a:t>
            </a:r>
            <a:r>
              <a:rPr lang="cs-CZ" dirty="0"/>
              <a:t> </a:t>
            </a:r>
            <a:r>
              <a:rPr lang="cs-CZ" dirty="0" err="1"/>
              <a:t>seminar</a:t>
            </a:r>
            <a:r>
              <a:rPr lang="cs-CZ" dirty="0"/>
              <a:t> II: </a:t>
            </a:r>
            <a:r>
              <a:rPr lang="en-US" dirty="0"/>
              <a:t>For writing and finishing the thesis.</a:t>
            </a:r>
            <a:r>
              <a:rPr lang="cs-CZ" dirty="0"/>
              <a:t> </a:t>
            </a:r>
          </a:p>
          <a:p>
            <a:endParaRPr lang="cs-CZ" dirty="0"/>
          </a:p>
          <a:p>
            <a:r>
              <a:rPr lang="en-US" dirty="0"/>
              <a:t>Diploma seminar I for the very beginning.</a:t>
            </a:r>
            <a:endParaRPr lang="cs-CZ" dirty="0"/>
          </a:p>
          <a:p>
            <a:endParaRPr lang="cs-CZ" dirty="0"/>
          </a:p>
          <a:p>
            <a:r>
              <a:rPr lang="en-US" dirty="0"/>
              <a:t>Diploma seminar II for the very end</a:t>
            </a:r>
            <a:r>
              <a:rPr lang="cs-CZ" dirty="0"/>
              <a:t> </a:t>
            </a:r>
            <a:r>
              <a:rPr lang="cs-CZ" dirty="0" err="1"/>
              <a:t>of</a:t>
            </a:r>
            <a:r>
              <a:rPr lang="cs-CZ" dirty="0"/>
              <a:t> </a:t>
            </a:r>
            <a:r>
              <a:rPr lang="cs-CZ" dirty="0" err="1"/>
              <a:t>the</a:t>
            </a:r>
            <a:r>
              <a:rPr lang="cs-CZ" dirty="0"/>
              <a:t> study.</a:t>
            </a:r>
          </a:p>
        </p:txBody>
      </p:sp>
    </p:spTree>
    <p:extLst>
      <p:ext uri="{BB962C8B-B14F-4D97-AF65-F5344CB8AC3E}">
        <p14:creationId xmlns:p14="http://schemas.microsoft.com/office/powerpoint/2010/main" val="1723584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08F16A-9D25-229D-A766-8E05DAFD1F00}"/>
              </a:ext>
            </a:extLst>
          </p:cNvPr>
          <p:cNvSpPr>
            <a:spLocks noGrp="1"/>
          </p:cNvSpPr>
          <p:nvPr>
            <p:ph type="title"/>
          </p:nvPr>
        </p:nvSpPr>
        <p:spPr/>
        <p:txBody>
          <a:bodyPr/>
          <a:lstStyle/>
          <a:p>
            <a:endParaRPr lang="cs-CZ"/>
          </a:p>
        </p:txBody>
      </p:sp>
      <p:pic>
        <p:nvPicPr>
          <p:cNvPr id="5" name="Zástupný obsah 4">
            <a:extLst>
              <a:ext uri="{FF2B5EF4-FFF2-40B4-BE49-F238E27FC236}">
                <a16:creationId xmlns:a16="http://schemas.microsoft.com/office/drawing/2014/main" id="{CC0FDE29-B4D2-E26E-D0D7-8C744B519EC0}"/>
              </a:ext>
            </a:extLst>
          </p:cNvPr>
          <p:cNvPicPr>
            <a:picLocks noGrp="1" noChangeAspect="1"/>
          </p:cNvPicPr>
          <p:nvPr>
            <p:ph idx="1"/>
          </p:nvPr>
        </p:nvPicPr>
        <p:blipFill>
          <a:blip r:embed="rId2"/>
          <a:stretch>
            <a:fillRect/>
          </a:stretch>
        </p:blipFill>
        <p:spPr>
          <a:xfrm>
            <a:off x="4549092" y="1825625"/>
            <a:ext cx="3093816" cy="4351338"/>
          </a:xfrm>
        </p:spPr>
      </p:pic>
    </p:spTree>
    <p:extLst>
      <p:ext uri="{BB962C8B-B14F-4D97-AF65-F5344CB8AC3E}">
        <p14:creationId xmlns:p14="http://schemas.microsoft.com/office/powerpoint/2010/main" val="3768764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CAD660-8F64-8202-97F3-990346DCE93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D9B6BE06-DA19-9EBA-2A66-40FB0536B1A7}"/>
              </a:ext>
            </a:extLst>
          </p:cNvPr>
          <p:cNvSpPr>
            <a:spLocks noGrp="1"/>
          </p:cNvSpPr>
          <p:nvPr>
            <p:ph idx="1"/>
          </p:nvPr>
        </p:nvSpPr>
        <p:spPr/>
        <p:txBody>
          <a:bodyPr/>
          <a:lstStyle/>
          <a:p>
            <a:endParaRPr lang="cs-CZ" dirty="0"/>
          </a:p>
          <a:p>
            <a:endParaRPr lang="cs-CZ" dirty="0"/>
          </a:p>
          <a:p>
            <a:pPr marL="0" indent="0" algn="ctr">
              <a:buNone/>
            </a:pPr>
            <a:endParaRPr lang="cs-CZ" dirty="0"/>
          </a:p>
          <a:p>
            <a:pPr marL="0" indent="0" algn="ctr">
              <a:buNone/>
            </a:pPr>
            <a:r>
              <a:rPr lang="en-US" sz="4000" b="1" dirty="0"/>
              <a:t>The topic of the </a:t>
            </a:r>
            <a:r>
              <a:rPr lang="cs-CZ" sz="4000" b="1" dirty="0"/>
              <a:t>thesis</a:t>
            </a:r>
            <a:r>
              <a:rPr lang="en-US" sz="4000" b="1" dirty="0"/>
              <a:t> and how to present it</a:t>
            </a:r>
            <a:r>
              <a:rPr lang="cs-CZ" dirty="0"/>
              <a:t> </a:t>
            </a:r>
          </a:p>
        </p:txBody>
      </p:sp>
    </p:spTree>
    <p:extLst>
      <p:ext uri="{BB962C8B-B14F-4D97-AF65-F5344CB8AC3E}">
        <p14:creationId xmlns:p14="http://schemas.microsoft.com/office/powerpoint/2010/main" val="2749198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CB1F30-0596-45B3-CDE1-B6D09D2B8BD2}"/>
              </a:ext>
            </a:extLst>
          </p:cNvPr>
          <p:cNvSpPr>
            <a:spLocks noGrp="1"/>
          </p:cNvSpPr>
          <p:nvPr>
            <p:ph type="title"/>
          </p:nvPr>
        </p:nvSpPr>
        <p:spPr/>
        <p:txBody>
          <a:bodyPr/>
          <a:lstStyle/>
          <a:p>
            <a:pPr algn="ctr"/>
            <a:r>
              <a:rPr lang="en-GB" sz="3600" b="1" kern="100" dirty="0">
                <a:effectLst/>
                <a:latin typeface="Times New Roman" panose="02020603050405020304" pitchFamily="18" charset="0"/>
                <a:ea typeface="Calibri" panose="020F0502020204030204" pitchFamily="34" charset="0"/>
                <a:cs typeface="Times New Roman" panose="02020603050405020304" pitchFamily="18" charset="0"/>
              </a:rPr>
              <a:t>A general assessment of the task</a:t>
            </a:r>
            <a:br>
              <a:rPr lang="cs-CZ"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6E2ADF25-0CBE-11BC-0A05-E56373169CB4}"/>
              </a:ext>
            </a:extLst>
          </p:cNvPr>
          <p:cNvSpPr>
            <a:spLocks noGrp="1"/>
          </p:cNvSpPr>
          <p:nvPr>
            <p:ph idx="1"/>
          </p:nvPr>
        </p:nvSpPr>
        <p:spPr/>
        <p:txBody>
          <a:bodyPr>
            <a:normAutofit/>
          </a:bodyPr>
          <a:lstStyle/>
          <a:p>
            <a:pPr algn="just">
              <a:lnSpc>
                <a:spcPct val="107000"/>
              </a:lnSpc>
              <a:spcAft>
                <a:spcPts val="800"/>
              </a:spcAft>
            </a:pPr>
            <a:r>
              <a:rPr lang="en-GB" sz="2400" kern="100" dirty="0">
                <a:effectLst/>
                <a:latin typeface="Times New Roman" panose="02020603050405020304" pitchFamily="18" charset="0"/>
                <a:ea typeface="Calibri" panose="020F0502020204030204" pitchFamily="34" charset="0"/>
                <a:cs typeface="Times New Roman" panose="02020603050405020304" pitchFamily="18" charset="0"/>
              </a:rPr>
              <a:t>1. If writing an academic paper, we usually write it in a field where we already have some level of expertise. </a:t>
            </a:r>
            <a:endParaRPr lang="cs-CZ"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GB" sz="2400" dirty="0">
                <a:effectLst/>
                <a:latin typeface="Times New Roman" panose="02020603050405020304" pitchFamily="18" charset="0"/>
                <a:ea typeface="Calibri" panose="020F0502020204030204" pitchFamily="34" charset="0"/>
                <a:cs typeface="Times New Roman" panose="02020603050405020304" pitchFamily="18" charset="0"/>
              </a:rPr>
              <a:t>People are interested in many things and would like to intervene in many issues, but they cannot be experts in everything that interests them. Through the M.A. thesis, students share expert knowledge. In expert texts, people comment on what they feel called to comment on.</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2527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BD210B-8A50-7DCD-3E19-3928520C209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A2ABD9C-8512-F75F-D63B-2F40FC2A4238}"/>
              </a:ext>
            </a:extLst>
          </p:cNvPr>
          <p:cNvSpPr>
            <a:spLocks noGrp="1"/>
          </p:cNvSpPr>
          <p:nvPr>
            <p:ph idx="1"/>
          </p:nvPr>
        </p:nvSpPr>
        <p:spPr/>
        <p:txBody>
          <a:bodyPr/>
          <a:lstStyle/>
          <a:p>
            <a:pPr algn="just">
              <a:lnSpc>
                <a:spcPct val="107000"/>
              </a:lnSpc>
              <a:spcAft>
                <a:spcPts val="800"/>
              </a:spcAft>
            </a:pPr>
            <a:r>
              <a:rPr lang="en-GB" sz="2000" kern="100" dirty="0">
                <a:effectLst/>
                <a:latin typeface="Times New Roman" panose="02020603050405020304" pitchFamily="18" charset="0"/>
                <a:ea typeface="Calibri" panose="020F0502020204030204" pitchFamily="34" charset="0"/>
                <a:cs typeface="Times New Roman" panose="02020603050405020304" pitchFamily="18" charset="0"/>
              </a:rPr>
              <a:t>2. Students devote a lot of energy to their expert work. After defending, it will be publicly available and ready to build on it. It will make a part of the graduate´s CVs and a part of carrier building. It is feasible to think of it in a way that it can be built upon, that it is part of plans for the future in terms of career choices or further study.</a:t>
            </a:r>
            <a:endParaRPr lang="cs-CZ"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GB" sz="2000" kern="100" dirty="0">
                <a:effectLst/>
                <a:latin typeface="Times New Roman" panose="02020603050405020304" pitchFamily="18" charset="0"/>
                <a:ea typeface="Calibri" panose="020F0502020204030204" pitchFamily="34" charset="0"/>
                <a:cs typeface="Times New Roman" panose="02020603050405020304" pitchFamily="18" charset="0"/>
              </a:rPr>
              <a:t>3. In their work, academicians build on the current state of academic knowledge while bringing something new from their own experience, </a:t>
            </a:r>
            <a:r>
              <a:rPr lang="cs-CZ" sz="2000" kern="100" dirty="0">
                <a:effectLst/>
                <a:latin typeface="Times New Roman" panose="02020603050405020304" pitchFamily="18" charset="0"/>
                <a:ea typeface="Calibri" panose="020F0502020204030204" pitchFamily="34" charset="0"/>
                <a:cs typeface="Times New Roman" panose="02020603050405020304" pitchFamily="18" charset="0"/>
              </a:rPr>
              <a:t>in</a:t>
            </a:r>
            <a:r>
              <a:rPr lang="en-GB" sz="2000" kern="100" dirty="0">
                <a:effectLst/>
                <a:latin typeface="Times New Roman" panose="02020603050405020304" pitchFamily="18" charset="0"/>
                <a:ea typeface="Calibri" panose="020F0502020204030204" pitchFamily="34" charset="0"/>
                <a:cs typeface="Times New Roman" panose="02020603050405020304" pitchFamily="18" charset="0"/>
              </a:rPr>
              <a:t> the empirical world. In it, they verify the existing</a:t>
            </a:r>
            <a:r>
              <a:rPr lang="cs-CZ"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2000" kern="100" dirty="0">
                <a:effectLst/>
                <a:latin typeface="Times New Roman" panose="02020603050405020304" pitchFamily="18" charset="0"/>
                <a:ea typeface="Calibri" panose="020F0502020204030204" pitchFamily="34" charset="0"/>
                <a:cs typeface="Times New Roman" panose="02020603050405020304" pitchFamily="18" charset="0"/>
              </a:rPr>
              <a:t>academic knowledge, and at the same time, they expand it. Therefore, it is feasible to choose a topic that combines the empirical and theoretical components. Do not choose a topic for which empirical material is unavailable. It should not necessarily be data you collected on your own (but it is best of all) but available data.</a:t>
            </a:r>
            <a:endParaRPr lang="cs-CZ"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80004640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TotalTime>
  <Words>945</Words>
  <Application>Microsoft Office PowerPoint</Application>
  <PresentationFormat>Širokoúhlá obrazovka</PresentationFormat>
  <Paragraphs>59</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Times New Roman</vt:lpstr>
      <vt:lpstr>Motiv Office</vt:lpstr>
      <vt:lpstr>Diploma seminar 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A general assessment of the task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Diploma seminar I</dc:title>
  <dc:creator>Zdeněk Uherek</dc:creator>
  <cp:lastModifiedBy>Zdeněk Uherek</cp:lastModifiedBy>
  <cp:revision>10</cp:revision>
  <dcterms:created xsi:type="dcterms:W3CDTF">2023-02-20T05:37:17Z</dcterms:created>
  <dcterms:modified xsi:type="dcterms:W3CDTF">2024-02-23T02:14:56Z</dcterms:modified>
</cp:coreProperties>
</file>