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57" r:id="rId8"/>
    <p:sldId id="258" r:id="rId9"/>
    <p:sldId id="259" r:id="rId10"/>
    <p:sldId id="260" r:id="rId11"/>
    <p:sldId id="261" r:id="rId12"/>
    <p:sldId id="262" r:id="rId13"/>
    <p:sldId id="270" r:id="rId14"/>
    <p:sldId id="269" r:id="rId15"/>
    <p:sldId id="271" r:id="rId16"/>
    <p:sldId id="272" r:id="rId17"/>
    <p:sldId id="274" r:id="rId18"/>
    <p:sldId id="275" r:id="rId19"/>
    <p:sldId id="273" r:id="rId20"/>
    <p:sldId id="276" r:id="rId21"/>
    <p:sldId id="277" r:id="rId22"/>
    <p:sldId id="278" r:id="rId23"/>
    <p:sldId id="279" r:id="rId24"/>
    <p:sldId id="280" r:id="rId25"/>
    <p:sldId id="281" r:id="rId26"/>
    <p:sldId id="282" r:id="rId27"/>
    <p:sldId id="283" r:id="rId28"/>
    <p:sldId id="284" r:id="rId29"/>
    <p:sldId id="263"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63F63020-3CB3-4BD6-A901-849E8DE3A417}"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49453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F63020-3CB3-4BD6-A901-849E8DE3A417}"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876021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F63020-3CB3-4BD6-A901-849E8DE3A417}"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1445338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F63020-3CB3-4BD6-A901-849E8DE3A417}"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420562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63F63020-3CB3-4BD6-A901-849E8DE3A417}"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123327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3F63020-3CB3-4BD6-A901-849E8DE3A417}"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96386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3F63020-3CB3-4BD6-A901-849E8DE3A417}" type="datetimeFigureOut">
              <a:rPr lang="cs-CZ" smtClean="0"/>
              <a:t>24.02.2021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1948455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3F63020-3CB3-4BD6-A901-849E8DE3A417}" type="datetimeFigureOut">
              <a:rPr lang="cs-CZ" smtClean="0"/>
              <a:t>24.02.2021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3433251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3F63020-3CB3-4BD6-A901-849E8DE3A417}" type="datetimeFigureOut">
              <a:rPr lang="cs-CZ" smtClean="0"/>
              <a:t>24.02.2021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1488006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3F63020-3CB3-4BD6-A901-849E8DE3A417}"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285124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63F63020-3CB3-4BD6-A901-849E8DE3A417}"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8C0F361-8D02-42D0-B6C0-ADBD5731F36E}" type="slidenum">
              <a:rPr lang="cs-CZ" smtClean="0"/>
              <a:t>‹#›</a:t>
            </a:fld>
            <a:endParaRPr lang="cs-CZ"/>
          </a:p>
        </p:txBody>
      </p:sp>
    </p:spTree>
    <p:extLst>
      <p:ext uri="{BB962C8B-B14F-4D97-AF65-F5344CB8AC3E}">
        <p14:creationId xmlns:p14="http://schemas.microsoft.com/office/powerpoint/2010/main" val="103032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63020-3CB3-4BD6-A901-849E8DE3A417}" type="datetimeFigureOut">
              <a:rPr lang="cs-CZ" smtClean="0"/>
              <a:t>24.02.2021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0F361-8D02-42D0-B6C0-ADBD5731F36E}" type="slidenum">
              <a:rPr lang="cs-CZ" smtClean="0"/>
              <a:t>‹#›</a:t>
            </a:fld>
            <a:endParaRPr lang="cs-CZ"/>
          </a:p>
        </p:txBody>
      </p:sp>
    </p:spTree>
    <p:extLst>
      <p:ext uri="{BB962C8B-B14F-4D97-AF65-F5344CB8AC3E}">
        <p14:creationId xmlns:p14="http://schemas.microsoft.com/office/powerpoint/2010/main" val="1103715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zotero.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rive.google.com/file/d/0B-XDTlgpvK7reTdaTlRXdllPbEU/edit?usp=sharing"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guides.lib.ua.edu/c.php?g=39963&amp;p=25369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br>
              <a:rPr lang="cs-CZ" dirty="0"/>
            </a:br>
            <a:r>
              <a:rPr lang="cs-CZ" dirty="0" err="1"/>
              <a:t>Literature</a:t>
            </a:r>
            <a:r>
              <a:rPr lang="cs-CZ" dirty="0"/>
              <a:t> </a:t>
            </a:r>
            <a:r>
              <a:rPr lang="cs-CZ" dirty="0" err="1"/>
              <a:t>review</a:t>
            </a:r>
            <a:endParaRPr lang="cs-CZ" dirty="0"/>
          </a:p>
        </p:txBody>
      </p:sp>
      <p:sp>
        <p:nvSpPr>
          <p:cNvPr id="3" name="Podnadpis 2"/>
          <p:cNvSpPr>
            <a:spLocks noGrp="1"/>
          </p:cNvSpPr>
          <p:nvPr>
            <p:ph type="subTitle" idx="1"/>
          </p:nvPr>
        </p:nvSpPr>
        <p:spPr/>
        <p:txBody>
          <a:bodyPr/>
          <a:lstStyle/>
          <a:p>
            <a:r>
              <a:rPr lang="cs-CZ" dirty="0" err="1"/>
              <a:t>Seminar</a:t>
            </a:r>
            <a:r>
              <a:rPr lang="cs-CZ" dirty="0"/>
              <a:t> on </a:t>
            </a:r>
            <a:r>
              <a:rPr lang="cs-CZ" dirty="0" err="1"/>
              <a:t>academic</a:t>
            </a:r>
            <a:r>
              <a:rPr lang="cs-CZ" dirty="0"/>
              <a:t> </a:t>
            </a:r>
            <a:r>
              <a:rPr lang="cs-CZ" dirty="0" err="1"/>
              <a:t>competencies</a:t>
            </a:r>
            <a:endParaRPr lang="cs-CZ" dirty="0"/>
          </a:p>
        </p:txBody>
      </p:sp>
    </p:spTree>
    <p:extLst>
      <p:ext uri="{BB962C8B-B14F-4D97-AF65-F5344CB8AC3E}">
        <p14:creationId xmlns:p14="http://schemas.microsoft.com/office/powerpoint/2010/main" val="2242272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Methodological Review </a:t>
            </a:r>
            <a:endParaRPr lang="cs-CZ" dirty="0"/>
          </a:p>
        </p:txBody>
      </p:sp>
      <p:sp>
        <p:nvSpPr>
          <p:cNvPr id="3" name="Zástupný symbol pro obsah 2"/>
          <p:cNvSpPr>
            <a:spLocks noGrp="1"/>
          </p:cNvSpPr>
          <p:nvPr>
            <p:ph idx="1"/>
          </p:nvPr>
        </p:nvSpPr>
        <p:spPr/>
        <p:txBody>
          <a:bodyPr/>
          <a:lstStyle/>
          <a:p>
            <a:r>
              <a:rPr lang="en-US" dirty="0"/>
              <a:t>A review does not always focus on what someone said [content], but how they said it [method of analysis]. This approach provides a framework of understanding at different levels (i.e. those of theory, substantive fields, research approaches and data collection and analysis techniques), enables researchers to draw on a wide variety of knowledge ranging from the conceptual level to practical documents for use in fieldwork in the areas of ontological and epistemological consideration, quantitative and qualitative integration, sampling, interviewing, data collection and data analysis, and helps highlight many ethical issues which we should be aware of and consider as we go through our study.</a:t>
            </a:r>
          </a:p>
          <a:p>
            <a:endParaRPr lang="cs-CZ" dirty="0"/>
          </a:p>
        </p:txBody>
      </p:sp>
    </p:spTree>
    <p:extLst>
      <p:ext uri="{BB962C8B-B14F-4D97-AF65-F5344CB8AC3E}">
        <p14:creationId xmlns:p14="http://schemas.microsoft.com/office/powerpoint/2010/main" val="1757857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Systematic Review </a:t>
            </a:r>
            <a:endParaRPr lang="cs-CZ" dirty="0"/>
          </a:p>
        </p:txBody>
      </p:sp>
      <p:sp>
        <p:nvSpPr>
          <p:cNvPr id="3" name="Zástupný symbol pro obsah 2"/>
          <p:cNvSpPr>
            <a:spLocks noGrp="1"/>
          </p:cNvSpPr>
          <p:nvPr>
            <p:ph idx="1"/>
          </p:nvPr>
        </p:nvSpPr>
        <p:spPr/>
        <p:txBody>
          <a:bodyPr/>
          <a:lstStyle/>
          <a:p>
            <a:r>
              <a:rPr lang="en-US" dirty="0"/>
              <a:t>This form consists of an overview of existing evidence pertinent to a clearly formulated research question, which uses pre-specified and standardized methods to identify and critically appraise relevant research, and to collect, report, and </a:t>
            </a:r>
            <a:r>
              <a:rPr lang="en-US" dirty="0" err="1"/>
              <a:t>analyse</a:t>
            </a:r>
            <a:r>
              <a:rPr lang="en-US" dirty="0"/>
              <a:t> data from the studies that are included in the review. Typically it focuses on a very specific empirical question, often posed in a cause-and-effect form, such as "To what extent does A contribute to B?"</a:t>
            </a:r>
          </a:p>
          <a:p>
            <a:endParaRPr lang="cs-CZ" dirty="0"/>
          </a:p>
        </p:txBody>
      </p:sp>
    </p:spTree>
    <p:extLst>
      <p:ext uri="{BB962C8B-B14F-4D97-AF65-F5344CB8AC3E}">
        <p14:creationId xmlns:p14="http://schemas.microsoft.com/office/powerpoint/2010/main" val="131322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Theoretical Review </a:t>
            </a:r>
            <a:endParaRPr lang="cs-CZ" dirty="0"/>
          </a:p>
        </p:txBody>
      </p:sp>
      <p:sp>
        <p:nvSpPr>
          <p:cNvPr id="3" name="Zástupný symbol pro obsah 2"/>
          <p:cNvSpPr>
            <a:spLocks noGrp="1"/>
          </p:cNvSpPr>
          <p:nvPr>
            <p:ph idx="1"/>
          </p:nvPr>
        </p:nvSpPr>
        <p:spPr/>
        <p:txBody>
          <a:bodyPr/>
          <a:lstStyle/>
          <a:p>
            <a:r>
              <a:rPr lang="en-US" dirty="0"/>
              <a:t>The purpose of this form is to concretely examine the corpus of theory that has accumulated in regard to an issue, concept, theory, phenomena. The theoretical literature review help establish what theories already exist, the relationships between them, to what degree the existing theories have been investigated, and to develop new hypotheses to be tested. Often this form is used to help establish a lack of appropriate theories or reveal that current theories are inadequate for explaining new or emerging research problems. The unit of analysis can focus on a theoretical concept or a whole theory or framework.</a:t>
            </a:r>
            <a:endParaRPr lang="cs-CZ" dirty="0"/>
          </a:p>
          <a:p>
            <a:endParaRPr lang="cs-CZ" dirty="0"/>
          </a:p>
        </p:txBody>
      </p:sp>
    </p:spTree>
    <p:extLst>
      <p:ext uri="{BB962C8B-B14F-4D97-AF65-F5344CB8AC3E}">
        <p14:creationId xmlns:p14="http://schemas.microsoft.com/office/powerpoint/2010/main" val="986367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What</a:t>
            </a:r>
            <a:r>
              <a:rPr lang="cs-CZ" dirty="0"/>
              <a:t> to do</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870137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en-US" dirty="0"/>
              <a:t>Define your thesis/research question.</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 The very first step of any research process is to choose a topic. With a literature review, the parameters will be set by a central research question. Always keep in mind the purpose of a literature review is to </a:t>
            </a:r>
            <a:r>
              <a:rPr lang="en-US" b="1" dirty="0"/>
              <a:t>represent previously conducted research and its developments related to a specific research question.</a:t>
            </a:r>
          </a:p>
          <a:p>
            <a:r>
              <a:rPr lang="en-US" b="1" dirty="0"/>
              <a:t>Things to keep in mind</a:t>
            </a:r>
            <a:r>
              <a:rPr lang="en-US" dirty="0"/>
              <a:t>:</a:t>
            </a:r>
          </a:p>
          <a:p>
            <a:r>
              <a:rPr lang="en-US" dirty="0"/>
              <a:t>Make sure that your research question is </a:t>
            </a:r>
            <a:r>
              <a:rPr lang="en-US" dirty="0" err="1"/>
              <a:t>managable</a:t>
            </a:r>
            <a:r>
              <a:rPr lang="en-US" dirty="0"/>
              <a:t>, not too broad or too narrow in scope.</a:t>
            </a:r>
          </a:p>
          <a:p>
            <a:r>
              <a:rPr lang="en-US" b="1" dirty="0"/>
              <a:t>Write down keywords </a:t>
            </a:r>
            <a:r>
              <a:rPr lang="en-US" dirty="0"/>
              <a:t>(the most important concepts from your research question) as you will use these terms to search the literature on your topic.</a:t>
            </a:r>
          </a:p>
          <a:p>
            <a:r>
              <a:rPr lang="en-US" dirty="0"/>
              <a:t>If you are having trouble, speak with your professor or a librarian for help. </a:t>
            </a:r>
          </a:p>
          <a:p>
            <a:endParaRPr lang="cs-CZ" dirty="0"/>
          </a:p>
        </p:txBody>
      </p:sp>
    </p:spTree>
    <p:extLst>
      <p:ext uri="{BB962C8B-B14F-4D97-AF65-F5344CB8AC3E}">
        <p14:creationId xmlns:p14="http://schemas.microsoft.com/office/powerpoint/2010/main" val="238607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a:t>
            </a:r>
            <a:r>
              <a:rPr lang="en-US" dirty="0"/>
              <a:t>Determine the scope.</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a:t>One of the key elements of a literature review is determining coverage, i.e. how comprehensive the review should be. This varies depending on the nature of your research question. Remember that one purpose of a literature review is to see where your research question falls within the body of research within a discipline.</a:t>
            </a:r>
          </a:p>
          <a:p>
            <a:endParaRPr lang="en-US" dirty="0"/>
          </a:p>
          <a:p>
            <a:r>
              <a:rPr lang="en-US" dirty="0"/>
              <a:t>Things to keep in mind:</a:t>
            </a:r>
          </a:p>
          <a:p>
            <a:endParaRPr lang="en-US" dirty="0"/>
          </a:p>
          <a:p>
            <a:r>
              <a:rPr lang="en-US" dirty="0"/>
              <a:t>Cast a wide search at first to find all the related material to your topic.</a:t>
            </a:r>
          </a:p>
          <a:p>
            <a:r>
              <a:rPr lang="en-US" dirty="0"/>
              <a:t>Then select the most relevant source material as it pertains to your topic and purpose.</a:t>
            </a:r>
          </a:p>
          <a:p>
            <a:r>
              <a:rPr lang="en-US" dirty="0"/>
              <a:t>Sometimes the scope of your literature review can be set by an assignment or your professor.</a:t>
            </a:r>
            <a:endParaRPr lang="cs-CZ" dirty="0"/>
          </a:p>
        </p:txBody>
      </p:sp>
    </p:spTree>
    <p:extLst>
      <p:ext uri="{BB962C8B-B14F-4D97-AF65-F5344CB8AC3E}">
        <p14:creationId xmlns:p14="http://schemas.microsoft.com/office/powerpoint/2010/main" val="637379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3. Decide where you will search for sources, and start searching.</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It is important that you make a plan that details where you will search for source material for your literature review. </a:t>
            </a:r>
          </a:p>
          <a:p>
            <a:r>
              <a:rPr lang="en-US" b="1" dirty="0"/>
              <a:t>Things to Do</a:t>
            </a:r>
            <a:r>
              <a:rPr lang="en-US" dirty="0"/>
              <a:t>:</a:t>
            </a:r>
          </a:p>
          <a:p>
            <a:r>
              <a:rPr lang="en-US" dirty="0"/>
              <a:t>Make a list of subject-specific library databases that you will be searching</a:t>
            </a:r>
            <a:r>
              <a:rPr lang="cs-CZ" dirty="0"/>
              <a:t>. </a:t>
            </a:r>
            <a:r>
              <a:rPr lang="cs-CZ" dirty="0" err="1"/>
              <a:t>Besides</a:t>
            </a:r>
            <a:r>
              <a:rPr lang="cs-CZ" dirty="0"/>
              <a:t> </a:t>
            </a:r>
            <a:r>
              <a:rPr lang="cs-CZ" dirty="0" err="1"/>
              <a:t>library</a:t>
            </a:r>
            <a:r>
              <a:rPr lang="cs-CZ" dirty="0"/>
              <a:t> </a:t>
            </a:r>
            <a:r>
              <a:rPr lang="cs-CZ" dirty="0" err="1"/>
              <a:t>databases</a:t>
            </a:r>
            <a:r>
              <a:rPr lang="cs-CZ" dirty="0"/>
              <a:t> </a:t>
            </a:r>
            <a:r>
              <a:rPr lang="cs-CZ" dirty="0" err="1"/>
              <a:t>check</a:t>
            </a:r>
            <a:r>
              <a:rPr lang="cs-CZ" dirty="0"/>
              <a:t> web </a:t>
            </a:r>
            <a:r>
              <a:rPr lang="cs-CZ" dirty="0" err="1"/>
              <a:t>of</a:t>
            </a:r>
            <a:r>
              <a:rPr lang="cs-CZ" dirty="0"/>
              <a:t> science, </a:t>
            </a:r>
            <a:r>
              <a:rPr lang="cs-CZ" dirty="0" err="1"/>
              <a:t>google</a:t>
            </a:r>
            <a:r>
              <a:rPr lang="cs-CZ" dirty="0"/>
              <a:t> </a:t>
            </a:r>
            <a:r>
              <a:rPr lang="cs-CZ" dirty="0" err="1"/>
              <a:t>scholar</a:t>
            </a:r>
            <a:r>
              <a:rPr lang="cs-CZ" dirty="0"/>
              <a:t>.</a:t>
            </a:r>
            <a:endParaRPr lang="en-US" dirty="0"/>
          </a:p>
          <a:p>
            <a:r>
              <a:rPr lang="en-US" dirty="0"/>
              <a:t>Be comprehensive in your search.  Be sure to check other </a:t>
            </a:r>
            <a:r>
              <a:rPr lang="en-US" dirty="0" err="1"/>
              <a:t>disser</a:t>
            </a:r>
            <a:r>
              <a:rPr lang="cs-CZ" dirty="0"/>
              <a:t>t</a:t>
            </a:r>
            <a:r>
              <a:rPr lang="en-US" dirty="0" err="1"/>
              <a:t>ations</a:t>
            </a:r>
            <a:r>
              <a:rPr lang="en-US" dirty="0"/>
              <a:t> and theses in ProQuest.</a:t>
            </a:r>
          </a:p>
          <a:p>
            <a:r>
              <a:rPr lang="en-US" dirty="0"/>
              <a:t>Make sure to check for books as well (in </a:t>
            </a:r>
            <a:r>
              <a:rPr lang="cs-CZ" dirty="0"/>
              <a:t>UKAZ, </a:t>
            </a:r>
            <a:r>
              <a:rPr lang="cs-CZ" dirty="0" err="1"/>
              <a:t>amazon</a:t>
            </a:r>
            <a:r>
              <a:rPr lang="cs-CZ" dirty="0"/>
              <a:t>, </a:t>
            </a:r>
            <a:r>
              <a:rPr lang="cs-CZ" dirty="0" err="1"/>
              <a:t>google</a:t>
            </a:r>
            <a:r>
              <a:rPr lang="cs-CZ" dirty="0"/>
              <a:t> </a:t>
            </a:r>
            <a:r>
              <a:rPr lang="cs-CZ" dirty="0" err="1"/>
              <a:t>books</a:t>
            </a:r>
            <a:r>
              <a:rPr lang="en-US" dirty="0"/>
              <a:t>).</a:t>
            </a:r>
          </a:p>
          <a:p>
            <a:r>
              <a:rPr lang="en-US" dirty="0"/>
              <a:t>Carefully </a:t>
            </a:r>
            <a:r>
              <a:rPr lang="en-US" b="1" dirty="0"/>
              <a:t>review the abstract </a:t>
            </a:r>
            <a:r>
              <a:rPr lang="en-US" dirty="0"/>
              <a:t>of each research article you find to ascertain whether it fits within the scope of your literature review.</a:t>
            </a:r>
          </a:p>
          <a:p>
            <a:r>
              <a:rPr lang="en-US" b="1" dirty="0"/>
              <a:t>Keep track or write down useful search terms and search strings </a:t>
            </a:r>
            <a:r>
              <a:rPr lang="en-US" dirty="0"/>
              <a:t>so that you can duplicate them if necessary. Also do this with dead-end searches so that you do not repeat unnecessary searches.</a:t>
            </a:r>
          </a:p>
          <a:p>
            <a:r>
              <a:rPr lang="en-US" dirty="0"/>
              <a:t>Use formal reference lists to find other research studies.</a:t>
            </a:r>
          </a:p>
          <a:p>
            <a:r>
              <a:rPr lang="en-US" dirty="0"/>
              <a:t>Speak with your professor or another scholar to determine if you are missing any key pieces of literature within the discipline.</a:t>
            </a:r>
          </a:p>
          <a:p>
            <a:r>
              <a:rPr lang="en-US" dirty="0"/>
              <a:t>Use some sort of citation manager (</a:t>
            </a:r>
            <a:r>
              <a:rPr lang="en-US" dirty="0" err="1"/>
              <a:t>RefWorks</a:t>
            </a:r>
            <a:r>
              <a:rPr lang="en-US" dirty="0"/>
              <a:t>, </a:t>
            </a:r>
            <a:r>
              <a:rPr lang="en-US" dirty="0" err="1"/>
              <a:t>Zotero</a:t>
            </a:r>
            <a:r>
              <a:rPr lang="en-US" dirty="0"/>
              <a:t>, etc.) to help keep track of the various citations.</a:t>
            </a:r>
          </a:p>
          <a:p>
            <a:endParaRPr lang="cs-CZ" dirty="0"/>
          </a:p>
        </p:txBody>
      </p:sp>
    </p:spTree>
    <p:extLst>
      <p:ext uri="{BB962C8B-B14F-4D97-AF65-F5344CB8AC3E}">
        <p14:creationId xmlns:p14="http://schemas.microsoft.com/office/powerpoint/2010/main" val="749444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Zoter</a:t>
            </a:r>
            <a:r>
              <a:rPr lang="cs-CZ" dirty="0"/>
              <a:t>o</a:t>
            </a:r>
          </a:p>
        </p:txBody>
      </p:sp>
      <p:sp>
        <p:nvSpPr>
          <p:cNvPr id="3" name="Zástupný symbol pro obsah 2"/>
          <p:cNvSpPr>
            <a:spLocks noGrp="1"/>
          </p:cNvSpPr>
          <p:nvPr>
            <p:ph idx="1"/>
          </p:nvPr>
        </p:nvSpPr>
        <p:spPr/>
        <p:txBody>
          <a:bodyPr/>
          <a:lstStyle/>
          <a:p>
            <a:r>
              <a:rPr lang="cs-CZ" dirty="0">
                <a:hlinkClick r:id="rId2"/>
              </a:rPr>
              <a:t>https://www.zotero.org/</a:t>
            </a:r>
            <a:endParaRPr lang="cs-CZ" dirty="0"/>
          </a:p>
          <a:p>
            <a:endParaRPr lang="cs-CZ" dirty="0"/>
          </a:p>
        </p:txBody>
      </p:sp>
    </p:spTree>
    <p:extLst>
      <p:ext uri="{BB962C8B-B14F-4D97-AF65-F5344CB8AC3E}">
        <p14:creationId xmlns:p14="http://schemas.microsoft.com/office/powerpoint/2010/main" val="1368498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stretch>
            <a:fillRect/>
          </a:stretch>
        </p:blipFill>
        <p:spPr>
          <a:xfrm>
            <a:off x="654671" y="208635"/>
            <a:ext cx="11314908" cy="6363428"/>
          </a:xfrm>
          <a:prstGeom prst="rect">
            <a:avLst/>
          </a:prstGeom>
        </p:spPr>
      </p:pic>
    </p:spTree>
    <p:extLst>
      <p:ext uri="{BB962C8B-B14F-4D97-AF65-F5344CB8AC3E}">
        <p14:creationId xmlns:p14="http://schemas.microsoft.com/office/powerpoint/2010/main" val="3334507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RefWorks</a:t>
            </a:r>
            <a:endParaRPr lang="cs-CZ" dirty="0"/>
          </a:p>
        </p:txBody>
      </p:sp>
      <p:sp>
        <p:nvSpPr>
          <p:cNvPr id="3" name="Zástupný symbol pro obsah 2"/>
          <p:cNvSpPr>
            <a:spLocks noGrp="1"/>
          </p:cNvSpPr>
          <p:nvPr>
            <p:ph idx="1"/>
          </p:nvPr>
        </p:nvSpPr>
        <p:spPr/>
        <p:txBody>
          <a:bodyPr/>
          <a:lstStyle/>
          <a:p>
            <a:r>
              <a:rPr lang="en-US" dirty="0"/>
              <a:t>The new </a:t>
            </a:r>
            <a:r>
              <a:rPr lang="en-US" dirty="0" err="1"/>
              <a:t>RefWorks</a:t>
            </a:r>
            <a:r>
              <a:rPr lang="en-US" dirty="0"/>
              <a:t> is a reference management service that supports the needs of students, faculty and librarians. With an improved user experience, full-text management and collaboration features, </a:t>
            </a:r>
            <a:r>
              <a:rPr lang="en-US" dirty="0" err="1"/>
              <a:t>RefWorks</a:t>
            </a:r>
            <a:r>
              <a:rPr lang="en-US" dirty="0"/>
              <a:t> gives students and faculty a tool that enables a more efficient and reliable process for producing research papers. Libraries that offer this powerful service have access to administrative controls that help institutions honor intellectual property rights, and analytics that provide a consistent source of information on patron and content usage.</a:t>
            </a:r>
            <a:endParaRPr lang="cs-CZ" dirty="0"/>
          </a:p>
          <a:p>
            <a:r>
              <a:rPr lang="cs-CZ" dirty="0"/>
              <a:t>http://www.proquest.com/products-services/refworks.html</a:t>
            </a:r>
          </a:p>
        </p:txBody>
      </p:sp>
    </p:spTree>
    <p:extLst>
      <p:ext uri="{BB962C8B-B14F-4D97-AF65-F5344CB8AC3E}">
        <p14:creationId xmlns:p14="http://schemas.microsoft.com/office/powerpoint/2010/main" val="887139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What is a Literature Review?</a:t>
            </a:r>
            <a:endParaRPr lang="cs-CZ" dirty="0"/>
          </a:p>
        </p:txBody>
      </p:sp>
      <p:sp>
        <p:nvSpPr>
          <p:cNvPr id="3" name="Zástupný symbol pro obsah 2"/>
          <p:cNvSpPr>
            <a:spLocks noGrp="1"/>
          </p:cNvSpPr>
          <p:nvPr>
            <p:ph idx="1"/>
          </p:nvPr>
        </p:nvSpPr>
        <p:spPr/>
        <p:txBody>
          <a:bodyPr/>
          <a:lstStyle/>
          <a:p>
            <a:r>
              <a:rPr lang="en-US" dirty="0"/>
              <a:t>A Literature Review surveys scholarly source materials that are relevant to a person's research thesis/problem and/or a particular issue or theory. It also provides a critical analysis that summarizes and synthesizes the source materials while also demonstrating how a person's research pertains to or fits within the larger discipline of study.</a:t>
            </a:r>
            <a:endParaRPr lang="cs-CZ" dirty="0"/>
          </a:p>
        </p:txBody>
      </p:sp>
    </p:spTree>
    <p:extLst>
      <p:ext uri="{BB962C8B-B14F-4D97-AF65-F5344CB8AC3E}">
        <p14:creationId xmlns:p14="http://schemas.microsoft.com/office/powerpoint/2010/main" val="238400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4. </a:t>
            </a:r>
            <a:r>
              <a:rPr lang="cs-CZ" dirty="0" err="1"/>
              <a:t>Review</a:t>
            </a:r>
            <a:r>
              <a:rPr lang="cs-CZ" dirty="0"/>
              <a:t> </a:t>
            </a:r>
            <a:r>
              <a:rPr lang="cs-CZ" dirty="0" err="1"/>
              <a:t>the</a:t>
            </a:r>
            <a:r>
              <a:rPr lang="cs-CZ" dirty="0"/>
              <a:t> </a:t>
            </a:r>
            <a:r>
              <a:rPr lang="cs-CZ" dirty="0" err="1"/>
              <a:t>literature</a:t>
            </a:r>
            <a:r>
              <a:rPr lang="cs-CZ" dirty="0"/>
              <a:t>.</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910919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Ways to Organize Your Literature Review</a:t>
            </a:r>
            <a:endParaRPr lang="cs-CZ" dirty="0"/>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27940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Chronologically by Events </a:t>
            </a:r>
            <a:br>
              <a:rPr lang="en-US" dirty="0"/>
            </a:br>
            <a:endParaRPr lang="cs-CZ" dirty="0"/>
          </a:p>
        </p:txBody>
      </p:sp>
      <p:sp>
        <p:nvSpPr>
          <p:cNvPr id="3" name="Zástupný symbol pro obsah 2"/>
          <p:cNvSpPr>
            <a:spLocks noGrp="1"/>
          </p:cNvSpPr>
          <p:nvPr>
            <p:ph idx="1"/>
          </p:nvPr>
        </p:nvSpPr>
        <p:spPr/>
        <p:txBody>
          <a:bodyPr/>
          <a:lstStyle/>
          <a:p>
            <a:r>
              <a:rPr lang="en-US" dirty="0"/>
              <a:t>If your review follows the chronological method, you could write about the materials according to when they were published. This approach should only be followed if a clear path of research building on previous research can be identified and that these trends follow a clear chronological order of development. For example, a literature review that focuses on continuing research about the emergence of German economic power after the fall of the Soviet Union.</a:t>
            </a:r>
            <a:endParaRPr lang="cs-CZ" dirty="0"/>
          </a:p>
        </p:txBody>
      </p:sp>
    </p:spTree>
    <p:extLst>
      <p:ext uri="{BB962C8B-B14F-4D97-AF65-F5344CB8AC3E}">
        <p14:creationId xmlns:p14="http://schemas.microsoft.com/office/powerpoint/2010/main" val="2691038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By Publication Date</a:t>
            </a:r>
            <a:br>
              <a:rPr lang="en-US" dirty="0"/>
            </a:br>
            <a:endParaRPr lang="cs-CZ" dirty="0"/>
          </a:p>
        </p:txBody>
      </p:sp>
      <p:sp>
        <p:nvSpPr>
          <p:cNvPr id="3" name="Zástupný symbol pro obsah 2"/>
          <p:cNvSpPr>
            <a:spLocks noGrp="1"/>
          </p:cNvSpPr>
          <p:nvPr>
            <p:ph idx="1"/>
          </p:nvPr>
        </p:nvSpPr>
        <p:spPr/>
        <p:txBody>
          <a:bodyPr/>
          <a:lstStyle/>
          <a:p>
            <a:r>
              <a:rPr lang="en-US" dirty="0"/>
              <a:t>Order your sources by publication date if the order demonstrates an important trend. For instance, you could order a review of literature on environmental studies of brown fields if the progression revealed, for example, a change in the soil collection practices of the researchers who wrote and/or conducted the studies.</a:t>
            </a:r>
            <a:endParaRPr lang="cs-CZ" dirty="0"/>
          </a:p>
        </p:txBody>
      </p:sp>
    </p:spTree>
    <p:extLst>
      <p:ext uri="{BB962C8B-B14F-4D97-AF65-F5344CB8AC3E}">
        <p14:creationId xmlns:p14="http://schemas.microsoft.com/office/powerpoint/2010/main" val="1585706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Thematically (“conceptual categories”)</a:t>
            </a:r>
            <a:br>
              <a:rPr lang="en-US" dirty="0"/>
            </a:b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Thematic reviews of literature are organized around a topic or issue, rather than the progression of time. However, progression of time may still be an important factor in a thematic review. For example, a review of the Internet’s impact on American presidential politics could focus on the development of online political satire. While the study focuses on one topic, the Internet’s impact on American presidential politics, it will still be organized chronologically reflecting technological developments in media. The only difference here between a "chronological" and a "thematic" approach is what is emphasized the most: the role of the Internet in presidential politics. Note however that more authentic thematic reviews tend to break away from chronological order. A review organized in this manner would shift between time periods within each section according to the point made.</a:t>
            </a:r>
            <a:endParaRPr lang="cs-CZ" dirty="0"/>
          </a:p>
        </p:txBody>
      </p:sp>
    </p:spTree>
    <p:extLst>
      <p:ext uri="{BB962C8B-B14F-4D97-AF65-F5344CB8AC3E}">
        <p14:creationId xmlns:p14="http://schemas.microsoft.com/office/powerpoint/2010/main" val="2497127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Methodologically</a:t>
            </a:r>
            <a:endParaRPr lang="cs-CZ" dirty="0"/>
          </a:p>
        </p:txBody>
      </p:sp>
      <p:sp>
        <p:nvSpPr>
          <p:cNvPr id="3" name="Zástupný symbol pro obsah 2"/>
          <p:cNvSpPr>
            <a:spLocks noGrp="1"/>
          </p:cNvSpPr>
          <p:nvPr>
            <p:ph idx="1"/>
          </p:nvPr>
        </p:nvSpPr>
        <p:spPr/>
        <p:txBody>
          <a:bodyPr/>
          <a:lstStyle/>
          <a:p>
            <a:r>
              <a:rPr lang="en-US" dirty="0"/>
              <a:t>A methodological approach focuses on the methods utilized by the researcher. For the Internet in American presidential politics project, one methodological approach would be to look at cultural differences between the portrayal of American presidents on American, British, and French websites. Or the review might focus on the fundraising impact of the Internet on a particular political party. A methodological scope will influence either the types of documents in the review or the way in which these documents are discussed.</a:t>
            </a:r>
            <a:endParaRPr lang="cs-CZ" dirty="0"/>
          </a:p>
          <a:p>
            <a:r>
              <a:rPr lang="en-US" sz="1200" dirty="0"/>
              <a:t>adapted from "The Literature Review"  from Organizing Your Social Research Paper, University of Southern California)</a:t>
            </a:r>
            <a:endParaRPr lang="cs-CZ" sz="1200" dirty="0"/>
          </a:p>
        </p:txBody>
      </p:sp>
    </p:spTree>
    <p:extLst>
      <p:ext uri="{BB962C8B-B14F-4D97-AF65-F5344CB8AC3E}">
        <p14:creationId xmlns:p14="http://schemas.microsoft.com/office/powerpoint/2010/main" val="26320584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Clarify</a:t>
            </a:r>
            <a:br>
              <a:rPr lang="en-US" dirty="0"/>
            </a:b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en-US" dirty="0"/>
              <a:t>If your assignment is not very specific about what form your literature review should take, seek clarification from your professor by asking these questions:</a:t>
            </a:r>
            <a:br>
              <a:rPr lang="en-US" dirty="0"/>
            </a:br>
            <a:br>
              <a:rPr lang="en-US" dirty="0"/>
            </a:br>
            <a:r>
              <a:rPr lang="en-US" dirty="0"/>
              <a:t>1.  Roughly how many sources should I include?</a:t>
            </a:r>
            <a:br>
              <a:rPr lang="en-US" dirty="0"/>
            </a:br>
            <a:r>
              <a:rPr lang="en-US" dirty="0"/>
              <a:t>2.  What types of sources should I review (books, journal articles, websites)?</a:t>
            </a:r>
            <a:br>
              <a:rPr lang="en-US" dirty="0"/>
            </a:br>
            <a:r>
              <a:rPr lang="en-US" dirty="0"/>
              <a:t>3.  Should I summarize, synthesize, or critique your sources by discussing a common theme or issue?</a:t>
            </a:r>
            <a:br>
              <a:rPr lang="en-US" dirty="0"/>
            </a:br>
            <a:r>
              <a:rPr lang="en-US" dirty="0"/>
              <a:t>4.  Should I evaluate the sources?</a:t>
            </a:r>
            <a:br>
              <a:rPr lang="en-US" dirty="0"/>
            </a:br>
            <a:r>
              <a:rPr lang="en-US" dirty="0"/>
              <a:t>5.  Should I provide subheadings and other background information, such as definitions and/or a history?</a:t>
            </a:r>
          </a:p>
          <a:p>
            <a:endParaRPr lang="cs-CZ" dirty="0"/>
          </a:p>
        </p:txBody>
      </p:sp>
    </p:spTree>
    <p:extLst>
      <p:ext uri="{BB962C8B-B14F-4D97-AF65-F5344CB8AC3E}">
        <p14:creationId xmlns:p14="http://schemas.microsoft.com/office/powerpoint/2010/main" val="1604564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Find Models</a:t>
            </a:r>
            <a:br>
              <a:rPr lang="en-US" dirty="0"/>
            </a:br>
            <a:endParaRPr lang="cs-CZ" dirty="0"/>
          </a:p>
        </p:txBody>
      </p:sp>
      <p:sp>
        <p:nvSpPr>
          <p:cNvPr id="3" name="Zástupný symbol pro obsah 2"/>
          <p:cNvSpPr>
            <a:spLocks noGrp="1"/>
          </p:cNvSpPr>
          <p:nvPr>
            <p:ph idx="1"/>
          </p:nvPr>
        </p:nvSpPr>
        <p:spPr/>
        <p:txBody>
          <a:bodyPr/>
          <a:lstStyle/>
          <a:p>
            <a:r>
              <a:rPr lang="en-US" dirty="0"/>
              <a:t>Use the exercise of reviewing the literature to examine how authors in your discipline or area of interest have composed their literature reviews. Read them to get a sense of the types of themes you might want to look for in your own research or ways to organize your final review. The bibliography or reference section of sources you've already read are also excellent entry points into your own research.</a:t>
            </a:r>
            <a:endParaRPr lang="cs-CZ" dirty="0"/>
          </a:p>
        </p:txBody>
      </p:sp>
    </p:spTree>
    <p:extLst>
      <p:ext uri="{BB962C8B-B14F-4D97-AF65-F5344CB8AC3E}">
        <p14:creationId xmlns:p14="http://schemas.microsoft.com/office/powerpoint/2010/main" val="1174389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Samples</a:t>
            </a:r>
            <a:br>
              <a:rPr lang="en-US" dirty="0"/>
            </a:br>
            <a:endParaRPr lang="cs-CZ" dirty="0"/>
          </a:p>
        </p:txBody>
      </p:sp>
      <p:sp>
        <p:nvSpPr>
          <p:cNvPr id="3" name="Zástupný symbol pro obsah 2"/>
          <p:cNvSpPr>
            <a:spLocks noGrp="1"/>
          </p:cNvSpPr>
          <p:nvPr>
            <p:ph idx="1"/>
          </p:nvPr>
        </p:nvSpPr>
        <p:spPr/>
        <p:txBody>
          <a:bodyPr/>
          <a:lstStyle/>
          <a:p>
            <a:r>
              <a:rPr lang="en-US" dirty="0"/>
              <a:t>Here is a sample literature review from an article, including highlighting and notes on the literature reviews.  </a:t>
            </a:r>
          </a:p>
          <a:p>
            <a:r>
              <a:rPr lang="en-US" u="sng" dirty="0">
                <a:hlinkClick r:id="rId2"/>
              </a:rPr>
              <a:t>Barrett, C., Cannon, B., &amp; O'Hare, L. (2007). "The Application of Library Outreach Strategies in Archival Settings." </a:t>
            </a:r>
            <a:endParaRPr lang="cs-CZ" u="sng" dirty="0"/>
          </a:p>
          <a:p>
            <a:r>
              <a:rPr lang="cs-CZ" u="sng" dirty="0"/>
              <a:t> https://drive.google.com/file/d/0B-XDTlgpvK7reTdaTlRXdllPbEU/edit</a:t>
            </a:r>
            <a:endParaRPr lang="en-US" dirty="0"/>
          </a:p>
          <a:p>
            <a:endParaRPr lang="cs-CZ" dirty="0"/>
          </a:p>
        </p:txBody>
      </p:sp>
    </p:spTree>
    <p:extLst>
      <p:ext uri="{BB962C8B-B14F-4D97-AF65-F5344CB8AC3E}">
        <p14:creationId xmlns:p14="http://schemas.microsoft.com/office/powerpoint/2010/main" val="2632793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Source </a:t>
            </a:r>
            <a:r>
              <a:rPr lang="en-US" dirty="0"/>
              <a:t>How to Conduct a Literature Review: Types of Literature Reviews</a:t>
            </a:r>
            <a:r>
              <a:rPr lang="cs-CZ" dirty="0"/>
              <a:t>, </a:t>
            </a:r>
            <a:r>
              <a:rPr lang="cs-CZ" dirty="0">
                <a:hlinkClick r:id="rId2"/>
              </a:rPr>
              <a:t>http://guides.lib.ua.edu/</a:t>
            </a:r>
            <a:r>
              <a:rPr lang="cs-CZ" dirty="0" err="1">
                <a:hlinkClick r:id="rId2"/>
              </a:rPr>
              <a:t>c.php?g</a:t>
            </a:r>
            <a:r>
              <a:rPr lang="cs-CZ" dirty="0">
                <a:hlinkClick r:id="rId2"/>
              </a:rPr>
              <a:t>=39963&amp;p=253698</a:t>
            </a:r>
            <a:r>
              <a:rPr lang="cs-CZ" dirty="0"/>
              <a:t>, </a:t>
            </a:r>
            <a:r>
              <a:rPr lang="cs-CZ" dirty="0" err="1"/>
              <a:t>accessed</a:t>
            </a:r>
            <a:r>
              <a:rPr lang="cs-CZ" dirty="0"/>
              <a:t> 1.3.2018</a:t>
            </a:r>
          </a:p>
          <a:p>
            <a:r>
              <a:rPr lang="en-US" dirty="0"/>
              <a:t>(adapted from "The Literature Review"  from Organizing Your Social Research Paper, University of Southern California)</a:t>
            </a:r>
            <a:endParaRPr lang="cs-CZ" dirty="0"/>
          </a:p>
        </p:txBody>
      </p:sp>
    </p:spTree>
    <p:extLst>
      <p:ext uri="{BB962C8B-B14F-4D97-AF65-F5344CB8AC3E}">
        <p14:creationId xmlns:p14="http://schemas.microsoft.com/office/powerpoint/2010/main" val="157072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Purpose:</a:t>
            </a:r>
            <a:endParaRPr lang="cs-CZ" dirty="0"/>
          </a:p>
        </p:txBody>
      </p:sp>
      <p:sp>
        <p:nvSpPr>
          <p:cNvPr id="3" name="Zástupný symbol pro obsah 2"/>
          <p:cNvSpPr>
            <a:spLocks noGrp="1"/>
          </p:cNvSpPr>
          <p:nvPr>
            <p:ph idx="1"/>
          </p:nvPr>
        </p:nvSpPr>
        <p:spPr/>
        <p:txBody>
          <a:bodyPr/>
          <a:lstStyle/>
          <a:p>
            <a:pPr marL="0" indent="0">
              <a:buNone/>
            </a:pPr>
            <a:r>
              <a:rPr lang="en-US" dirty="0"/>
              <a:t>Literature Reviews vary from discipline to discipline as well as across assignments, but generally a good literature review is designed to help you answer 2 questions:</a:t>
            </a:r>
          </a:p>
          <a:p>
            <a:r>
              <a:rPr lang="en-US" dirty="0"/>
              <a:t>What do we know about this particular issue, theory or subject?</a:t>
            </a:r>
          </a:p>
          <a:p>
            <a:r>
              <a:rPr lang="en-US" dirty="0"/>
              <a:t>What do we not know about this particular issue, theory or subject?</a:t>
            </a:r>
            <a:endParaRPr lang="cs-CZ" dirty="0"/>
          </a:p>
        </p:txBody>
      </p:sp>
    </p:spTree>
    <p:extLst>
      <p:ext uri="{BB962C8B-B14F-4D97-AF65-F5344CB8AC3E}">
        <p14:creationId xmlns:p14="http://schemas.microsoft.com/office/powerpoint/2010/main" val="158082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Good literature reviews also:</a:t>
            </a:r>
            <a:br>
              <a:rPr lang="en-US" dirty="0"/>
            </a:br>
            <a:endParaRPr lang="cs-CZ" dirty="0"/>
          </a:p>
        </p:txBody>
      </p:sp>
      <p:sp>
        <p:nvSpPr>
          <p:cNvPr id="3" name="Zástupný symbol pro obsah 2"/>
          <p:cNvSpPr>
            <a:spLocks noGrp="1"/>
          </p:cNvSpPr>
          <p:nvPr>
            <p:ph idx="1"/>
          </p:nvPr>
        </p:nvSpPr>
        <p:spPr/>
        <p:txBody>
          <a:bodyPr>
            <a:normAutofit/>
          </a:bodyPr>
          <a:lstStyle/>
          <a:p>
            <a:r>
              <a:rPr lang="en-US" dirty="0"/>
              <a:t>Evaluate the context of scholarly material for its contribution to the understanding of the research thesis being studied.</a:t>
            </a:r>
          </a:p>
          <a:p>
            <a:r>
              <a:rPr lang="en-US" dirty="0"/>
              <a:t>Explain the relationships between each of the works under deliberation.</a:t>
            </a:r>
          </a:p>
          <a:p>
            <a:r>
              <a:rPr lang="en-US" dirty="0"/>
              <a:t>Identify gaps in previous research.</a:t>
            </a:r>
          </a:p>
          <a:p>
            <a:r>
              <a:rPr lang="en-US" dirty="0"/>
              <a:t>Define new ways to interpret research within a discipline.</a:t>
            </a:r>
          </a:p>
          <a:p>
            <a:r>
              <a:rPr lang="en-US" dirty="0"/>
              <a:t>Address conflicts found in contradictory research previously conducted.</a:t>
            </a:r>
          </a:p>
          <a:p>
            <a:r>
              <a:rPr lang="en-US" dirty="0"/>
              <a:t>Identify the need for additional research.</a:t>
            </a:r>
            <a:endParaRPr lang="cs-CZ" dirty="0"/>
          </a:p>
        </p:txBody>
      </p:sp>
    </p:spTree>
    <p:extLst>
      <p:ext uri="{BB962C8B-B14F-4D97-AF65-F5344CB8AC3E}">
        <p14:creationId xmlns:p14="http://schemas.microsoft.com/office/powerpoint/2010/main" val="235353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a:t>Literature Review vs. Annotated Bibliography</a:t>
            </a:r>
            <a:br>
              <a:rPr lang="cs-CZ" dirty="0"/>
            </a:br>
            <a:r>
              <a:rPr lang="en-US" b="1" dirty="0"/>
              <a:t>Differences in Purpose</a:t>
            </a:r>
            <a:r>
              <a:rPr lang="en-US" dirty="0"/>
              <a:t>:</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Literature reviews and annotated bibliographies may appear similar in nature, but in fact, they vary greatly in two very important areas: purpose and format.</a:t>
            </a:r>
          </a:p>
          <a:p>
            <a:r>
              <a:rPr lang="en-US" i="1" dirty="0"/>
              <a:t>Literature Review</a:t>
            </a:r>
            <a:r>
              <a:rPr lang="en-US" dirty="0"/>
              <a:t>: A literature review works to do two main things. The first is to provide a case for continuing research into a particular subject or idea by giving an overview of source materials you have discovered on a subject or idea. The second is to demonstrate how your research will fit into the larger discipline of study by noting discipline knowledge gaps and contextualizing questions for the betterment of the discipline. Literature reviews tend to have a stated or implied thesis as well.</a:t>
            </a:r>
          </a:p>
          <a:p>
            <a:r>
              <a:rPr lang="en-US" i="1" dirty="0"/>
              <a:t>Annotated Bibliography</a:t>
            </a:r>
            <a:r>
              <a:rPr lang="en-US" dirty="0"/>
              <a:t>: An annotated bibliography is basically an alphabetically arranged list of references that consists of citations and a brief summary and critique of each of the source materials. The element of critiquing appears to give literature reviews and annotated bibliographies their apparent similarities but in truth this is where they greatly differ. An annotated bibliography normally critiques the quality of the source material  while literature reviews concentrate on the value of the source material in its ability to answer a particular question or support an argument.  </a:t>
            </a:r>
          </a:p>
          <a:p>
            <a:endParaRPr lang="cs-CZ" dirty="0"/>
          </a:p>
        </p:txBody>
      </p:sp>
    </p:spTree>
    <p:extLst>
      <p:ext uri="{BB962C8B-B14F-4D97-AF65-F5344CB8AC3E}">
        <p14:creationId xmlns:p14="http://schemas.microsoft.com/office/powerpoint/2010/main" val="2153701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Differences in Format</a:t>
            </a:r>
            <a:r>
              <a:rPr lang="en-US" dirty="0"/>
              <a:t>:</a:t>
            </a:r>
            <a:endParaRPr lang="cs-CZ" dirty="0"/>
          </a:p>
        </p:txBody>
      </p:sp>
      <p:sp>
        <p:nvSpPr>
          <p:cNvPr id="3" name="Zástupný symbol pro obsah 2"/>
          <p:cNvSpPr>
            <a:spLocks noGrp="1"/>
          </p:cNvSpPr>
          <p:nvPr>
            <p:ph idx="1"/>
          </p:nvPr>
        </p:nvSpPr>
        <p:spPr/>
        <p:txBody>
          <a:bodyPr/>
          <a:lstStyle/>
          <a:p>
            <a:r>
              <a:rPr lang="en-US" i="1" dirty="0"/>
              <a:t>Literature Review</a:t>
            </a:r>
            <a:r>
              <a:rPr lang="en-US" dirty="0"/>
              <a:t>: A literature review is a formally written prose document very similar to journal articles.  Many literature reviews are incorporated directly into scholarly source material as part of the formal research process. The literature review is typically a required component of dissertations and theses.</a:t>
            </a:r>
          </a:p>
          <a:p>
            <a:r>
              <a:rPr lang="en-US" i="1" dirty="0"/>
              <a:t>Annotated Bibliography</a:t>
            </a:r>
            <a:r>
              <a:rPr lang="en-US" dirty="0"/>
              <a:t>: An annotated bibliography is a formal list of citations with annotations or short descriptions and critiques of particular source materials. Annotated bibliographies act as a precursor to a literature review as an organizational tool.</a:t>
            </a:r>
          </a:p>
          <a:p>
            <a:endParaRPr lang="cs-CZ" dirty="0"/>
          </a:p>
        </p:txBody>
      </p:sp>
    </p:spTree>
    <p:extLst>
      <p:ext uri="{BB962C8B-B14F-4D97-AF65-F5344CB8AC3E}">
        <p14:creationId xmlns:p14="http://schemas.microsoft.com/office/powerpoint/2010/main" val="2003446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Argumentative Review</a:t>
            </a:r>
            <a:br>
              <a:rPr lang="en-US" dirty="0"/>
            </a:br>
            <a:endParaRPr lang="cs-CZ" dirty="0"/>
          </a:p>
        </p:txBody>
      </p:sp>
      <p:sp>
        <p:nvSpPr>
          <p:cNvPr id="3" name="Zástupný symbol pro obsah 2"/>
          <p:cNvSpPr>
            <a:spLocks noGrp="1"/>
          </p:cNvSpPr>
          <p:nvPr>
            <p:ph idx="1"/>
          </p:nvPr>
        </p:nvSpPr>
        <p:spPr/>
        <p:txBody>
          <a:bodyPr>
            <a:normAutofit/>
          </a:bodyPr>
          <a:lstStyle/>
          <a:p>
            <a:r>
              <a:rPr lang="en-US" dirty="0"/>
              <a:t>This form examines literature selectively in order to support or refute an argument, deeply imbedded assumption, or philosophical problem already established in the literature. The purpose is to develop a body of literature that establishes a contrarian viewpoint. Given the value-laden nature of some social science research [e.g., educational reform; immigration control], argumentative approaches to analyzing the literature can be a legitimate and important form of discourse. However, note that they can also introduce problems of bias when they are used to </a:t>
            </a:r>
            <a:r>
              <a:rPr lang="en-US" dirty="0" err="1"/>
              <a:t>to</a:t>
            </a:r>
            <a:r>
              <a:rPr lang="en-US" dirty="0"/>
              <a:t> make summary claims of the sort found in systematic reviews.</a:t>
            </a:r>
          </a:p>
        </p:txBody>
      </p:sp>
    </p:spTree>
    <p:extLst>
      <p:ext uri="{BB962C8B-B14F-4D97-AF65-F5344CB8AC3E}">
        <p14:creationId xmlns:p14="http://schemas.microsoft.com/office/powerpoint/2010/main" val="597589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Integrative Review </a:t>
            </a:r>
            <a:endParaRPr lang="cs-CZ" dirty="0"/>
          </a:p>
        </p:txBody>
      </p:sp>
      <p:sp>
        <p:nvSpPr>
          <p:cNvPr id="3" name="Zástupný symbol pro obsah 2"/>
          <p:cNvSpPr>
            <a:spLocks noGrp="1"/>
          </p:cNvSpPr>
          <p:nvPr>
            <p:ph idx="1"/>
          </p:nvPr>
        </p:nvSpPr>
        <p:spPr/>
        <p:txBody>
          <a:bodyPr/>
          <a:lstStyle/>
          <a:p>
            <a:r>
              <a:rPr lang="en-US" dirty="0"/>
              <a:t>Considered a form of research that reviews, critiques, and synthesizes representative literature on a topic in an integrated way such that new frameworks and perspectives on the topic are generated. The body of literature includes all studies that address related or identical hypotheses. A well-done integrative review meets the same standards as primary research in regard to clarity, rigor, and replication.</a:t>
            </a:r>
          </a:p>
          <a:p>
            <a:endParaRPr lang="cs-CZ" dirty="0"/>
          </a:p>
        </p:txBody>
      </p:sp>
    </p:spTree>
    <p:extLst>
      <p:ext uri="{BB962C8B-B14F-4D97-AF65-F5344CB8AC3E}">
        <p14:creationId xmlns:p14="http://schemas.microsoft.com/office/powerpoint/2010/main" val="1588992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Historical Review </a:t>
            </a:r>
            <a:endParaRPr lang="cs-CZ" dirty="0"/>
          </a:p>
        </p:txBody>
      </p:sp>
      <p:sp>
        <p:nvSpPr>
          <p:cNvPr id="3" name="Zástupný symbol pro obsah 2"/>
          <p:cNvSpPr>
            <a:spLocks noGrp="1"/>
          </p:cNvSpPr>
          <p:nvPr>
            <p:ph idx="1"/>
          </p:nvPr>
        </p:nvSpPr>
        <p:spPr/>
        <p:txBody>
          <a:bodyPr/>
          <a:lstStyle/>
          <a:p>
            <a:r>
              <a:rPr lang="en-US" dirty="0"/>
              <a:t>Few things rest in isolation from historical precedent. Historical reviews are focused on examining research throughout a period of time, often starting with the first time an issue, concept, theory, phenomena emerged in the literature, then tracing its evolution within the scholarship of a discipline. The purpose is to place research in a historical context to show familiarity with state-of-the-art developments and to identify the likely directions for future research.</a:t>
            </a:r>
          </a:p>
          <a:p>
            <a:endParaRPr lang="cs-CZ" dirty="0"/>
          </a:p>
        </p:txBody>
      </p:sp>
    </p:spTree>
    <p:extLst>
      <p:ext uri="{BB962C8B-B14F-4D97-AF65-F5344CB8AC3E}">
        <p14:creationId xmlns:p14="http://schemas.microsoft.com/office/powerpoint/2010/main" val="149565488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2383</Words>
  <Application>Microsoft Office PowerPoint</Application>
  <PresentationFormat>Širokoúhlá obrazovka</PresentationFormat>
  <Paragraphs>86</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Calibri Light</vt:lpstr>
      <vt:lpstr>Motiv Office</vt:lpstr>
      <vt:lpstr> Literature review</vt:lpstr>
      <vt:lpstr>What is a Literature Review?</vt:lpstr>
      <vt:lpstr>Purpose:</vt:lpstr>
      <vt:lpstr>Good literature reviews also: </vt:lpstr>
      <vt:lpstr>Literature Review vs. Annotated Bibliography Differences in Purpose:</vt:lpstr>
      <vt:lpstr>Differences in Format:</vt:lpstr>
      <vt:lpstr>Argumentative Review </vt:lpstr>
      <vt:lpstr>Integrative Review </vt:lpstr>
      <vt:lpstr>Historical Review </vt:lpstr>
      <vt:lpstr>Methodological Review </vt:lpstr>
      <vt:lpstr>Systematic Review </vt:lpstr>
      <vt:lpstr>Theoretical Review </vt:lpstr>
      <vt:lpstr>What to do</vt:lpstr>
      <vt:lpstr>1. Define your thesis/research question.</vt:lpstr>
      <vt:lpstr>2. Determine the scope.</vt:lpstr>
      <vt:lpstr>3. Decide where you will search for sources, and start searching.</vt:lpstr>
      <vt:lpstr>Zotero</vt:lpstr>
      <vt:lpstr>Prezentace aplikace PowerPoint</vt:lpstr>
      <vt:lpstr>RefWorks</vt:lpstr>
      <vt:lpstr>4. Review the literature.</vt:lpstr>
      <vt:lpstr>Ways to Organize Your Literature Review</vt:lpstr>
      <vt:lpstr>Chronologically by Events  </vt:lpstr>
      <vt:lpstr>By Publication Date </vt:lpstr>
      <vt:lpstr>Thematically (“conceptual categories”) </vt:lpstr>
      <vt:lpstr>Methodologically</vt:lpstr>
      <vt:lpstr>Clarify </vt:lpstr>
      <vt:lpstr>Find Models </vt:lpstr>
      <vt:lpstr>Samples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literature review</dc:title>
  <dc:creator>Inna Čábelková</dc:creator>
  <cp:lastModifiedBy>Čábelková Inna</cp:lastModifiedBy>
  <cp:revision>16</cp:revision>
  <dcterms:created xsi:type="dcterms:W3CDTF">2018-03-01T12:51:52Z</dcterms:created>
  <dcterms:modified xsi:type="dcterms:W3CDTF">2021-02-24T16:05:13Z</dcterms:modified>
</cp:coreProperties>
</file>