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B48A-99B1-49A6-9773-435C52528FD9}" type="datetimeFigureOut">
              <a:rPr lang="cs-CZ" smtClean="0"/>
              <a:t>08.05.2019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D76F9E-8098-494E-B416-CA412CB2BC4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B48A-99B1-49A6-9773-435C52528FD9}" type="datetimeFigureOut">
              <a:rPr lang="cs-CZ" smtClean="0"/>
              <a:t>08.05.2019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6F9E-8098-494E-B416-CA412CB2BC42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44D76F9E-8098-494E-B416-CA412CB2BC4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B48A-99B1-49A6-9773-435C52528FD9}" type="datetimeFigureOut">
              <a:rPr lang="cs-CZ" smtClean="0"/>
              <a:t>08.05.2019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B48A-99B1-49A6-9773-435C52528FD9}" type="datetimeFigureOut">
              <a:rPr lang="cs-CZ" smtClean="0"/>
              <a:t>08.05.2019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44D76F9E-8098-494E-B416-CA412CB2BC4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B48A-99B1-49A6-9773-435C52528FD9}" type="datetimeFigureOut">
              <a:rPr lang="cs-CZ" smtClean="0"/>
              <a:t>08.05.2019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D76F9E-8098-494E-B416-CA412CB2BC4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369DB48A-99B1-49A6-9773-435C52528FD9}" type="datetimeFigureOut">
              <a:rPr lang="cs-CZ" smtClean="0"/>
              <a:t>08.05.2019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76F9E-8098-494E-B416-CA412CB2BC42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B48A-99B1-49A6-9773-435C52528FD9}" type="datetimeFigureOut">
              <a:rPr lang="cs-CZ" smtClean="0"/>
              <a:t>08.05.2019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44D76F9E-8098-494E-B416-CA412CB2BC42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B48A-99B1-49A6-9773-435C52528FD9}" type="datetimeFigureOut">
              <a:rPr lang="cs-CZ" smtClean="0"/>
              <a:t>08.05.2019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44D76F9E-8098-494E-B416-CA412CB2BC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B48A-99B1-49A6-9773-435C52528FD9}" type="datetimeFigureOut">
              <a:rPr lang="cs-CZ" smtClean="0"/>
              <a:t>08.05.2019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4D76F9E-8098-494E-B416-CA412CB2BC4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D76F9E-8098-494E-B416-CA412CB2BC42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9DB48A-99B1-49A6-9773-435C52528FD9}" type="datetimeFigureOut">
              <a:rPr lang="cs-CZ" smtClean="0"/>
              <a:t>08.05.2019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44D76F9E-8098-494E-B416-CA412CB2BC42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69DB48A-99B1-49A6-9773-435C52528FD9}" type="datetimeFigureOut">
              <a:rPr lang="cs-CZ" smtClean="0"/>
              <a:t>08.05.2019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69DB48A-99B1-49A6-9773-435C52528FD9}" type="datetimeFigureOut">
              <a:rPr lang="cs-CZ" smtClean="0"/>
              <a:t>08.05.2019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44D76F9E-8098-494E-B416-CA412CB2BC42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Jacques</a:t>
            </a:r>
            <a:r>
              <a:rPr lang="cs-CZ" dirty="0" smtClean="0"/>
              <a:t> </a:t>
            </a:r>
            <a:r>
              <a:rPr lang="cs-CZ" dirty="0" err="1" smtClean="0"/>
              <a:t>ranciÈre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Modernism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Rancière</a:t>
            </a:r>
            <a:r>
              <a:rPr lang="cs-CZ" dirty="0" smtClean="0"/>
              <a:t> </a:t>
            </a:r>
            <a:r>
              <a:rPr lang="cs-CZ" dirty="0" err="1" smtClean="0"/>
              <a:t>rejects</a:t>
            </a:r>
            <a:r>
              <a:rPr lang="cs-CZ" dirty="0" smtClean="0"/>
              <a:t> </a:t>
            </a:r>
            <a:r>
              <a:rPr lang="cs-CZ" dirty="0" err="1" smtClean="0"/>
              <a:t>modernist</a:t>
            </a:r>
            <a:r>
              <a:rPr lang="cs-CZ" dirty="0" smtClean="0"/>
              <a:t>, </a:t>
            </a:r>
            <a:r>
              <a:rPr lang="cs-CZ" dirty="0" err="1" smtClean="0"/>
              <a:t>avantgarde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postmodernist</a:t>
            </a:r>
            <a:r>
              <a:rPr lang="cs-CZ" dirty="0" smtClean="0"/>
              <a:t> </a:t>
            </a:r>
            <a:r>
              <a:rPr lang="cs-CZ" dirty="0" err="1" smtClean="0"/>
              <a:t>interpretations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 smtClean="0"/>
          </a:p>
          <a:p>
            <a:r>
              <a:rPr lang="cs-CZ" dirty="0" err="1" smtClean="0"/>
              <a:t>Modernism</a:t>
            </a:r>
            <a:r>
              <a:rPr lang="cs-CZ" dirty="0" smtClean="0"/>
              <a:t> as a </a:t>
            </a:r>
            <a:r>
              <a:rPr lang="cs-CZ" dirty="0" err="1" smtClean="0"/>
              <a:t>one</a:t>
            </a:r>
            <a:r>
              <a:rPr lang="cs-CZ" dirty="0" smtClean="0"/>
              <a:t>-</a:t>
            </a:r>
            <a:r>
              <a:rPr lang="cs-CZ" dirty="0" err="1" smtClean="0"/>
              <a:t>sided</a:t>
            </a:r>
            <a:r>
              <a:rPr lang="cs-CZ" dirty="0" smtClean="0"/>
              <a:t>, </a:t>
            </a:r>
            <a:r>
              <a:rPr lang="cs-CZ" dirty="0" err="1" smtClean="0"/>
              <a:t>reductive</a:t>
            </a:r>
            <a:r>
              <a:rPr lang="cs-CZ" dirty="0" smtClean="0"/>
              <a:t> story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determined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abandonment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mimetic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characterized</a:t>
            </a:r>
            <a:r>
              <a:rPr lang="cs-CZ" dirty="0" smtClean="0"/>
              <a:t> </a:t>
            </a:r>
            <a:r>
              <a:rPr lang="cs-CZ" dirty="0" err="1" smtClean="0"/>
              <a:t>simply</a:t>
            </a:r>
            <a:r>
              <a:rPr lang="cs-CZ" dirty="0" smtClean="0"/>
              <a:t> by </a:t>
            </a:r>
            <a:r>
              <a:rPr lang="cs-CZ" dirty="0" err="1" smtClean="0"/>
              <a:t>abstraction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post-</a:t>
            </a:r>
            <a:r>
              <a:rPr lang="cs-CZ" dirty="0" err="1" smtClean="0"/>
              <a:t>mimetic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</a:t>
            </a:r>
            <a:r>
              <a:rPr lang="cs-CZ" dirty="0" err="1" smtClean="0"/>
              <a:t>novelty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change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re-</a:t>
            </a:r>
            <a:r>
              <a:rPr lang="cs-CZ" dirty="0" err="1" smtClean="0"/>
              <a:t>interpretation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, </a:t>
            </a:r>
            <a:r>
              <a:rPr lang="cs-CZ" dirty="0" err="1" smtClean="0"/>
              <a:t>including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past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Two</a:t>
            </a:r>
            <a:r>
              <a:rPr lang="cs-CZ" dirty="0" smtClean="0"/>
              <a:t> </a:t>
            </a:r>
            <a:r>
              <a:rPr lang="cs-CZ" dirty="0" err="1" smtClean="0"/>
              <a:t>versions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modernity</a:t>
            </a:r>
          </a:p>
          <a:p>
            <a:pPr>
              <a:buFontTx/>
              <a:buChar char="-"/>
            </a:pP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a </a:t>
            </a:r>
            <a:r>
              <a:rPr lang="cs-CZ" dirty="0" err="1" smtClean="0"/>
              <a:t>pure</a:t>
            </a:r>
            <a:r>
              <a:rPr lang="cs-CZ" dirty="0" smtClean="0"/>
              <a:t> medium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dissolution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in </a:t>
            </a:r>
            <a:r>
              <a:rPr lang="cs-CZ" dirty="0" err="1" smtClean="0"/>
              <a:t>life</a:t>
            </a:r>
            <a:endParaRPr lang="cs-CZ" dirty="0" smtClean="0"/>
          </a:p>
          <a:p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movements</a:t>
            </a:r>
            <a:r>
              <a:rPr lang="cs-CZ" dirty="0" smtClean="0"/>
              <a:t> </a:t>
            </a:r>
            <a:r>
              <a:rPr lang="cs-CZ" dirty="0" err="1" smtClean="0"/>
              <a:t>aim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 smtClean="0"/>
          </a:p>
          <a:p>
            <a:r>
              <a:rPr lang="cs-CZ" dirty="0" err="1" smtClean="0"/>
              <a:t>Both</a:t>
            </a:r>
            <a:r>
              <a:rPr lang="cs-CZ" dirty="0" smtClean="0"/>
              <a:t> are </a:t>
            </a:r>
            <a:r>
              <a:rPr lang="cs-CZ" dirty="0" err="1" smtClean="0"/>
              <a:t>expressions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err="1" smtClean="0"/>
              <a:t>renunciation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hierarchy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representative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a</a:t>
            </a:r>
            <a:r>
              <a:rPr lang="cs-CZ" dirty="0" err="1" smtClean="0"/>
              <a:t>nything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represented</a:t>
            </a:r>
            <a:r>
              <a:rPr lang="cs-CZ" dirty="0" smtClean="0"/>
              <a:t> in </a:t>
            </a:r>
            <a:r>
              <a:rPr lang="cs-CZ" dirty="0" err="1" smtClean="0"/>
              <a:t>art</a:t>
            </a:r>
            <a:r>
              <a:rPr lang="cs-CZ" dirty="0" smtClean="0"/>
              <a:t>, </a:t>
            </a:r>
            <a:r>
              <a:rPr lang="cs-CZ" dirty="0" err="1" smtClean="0"/>
              <a:t>art</a:t>
            </a:r>
            <a:r>
              <a:rPr lang="cs-CZ" dirty="0" smtClean="0"/>
              <a:t> has no </a:t>
            </a:r>
            <a:r>
              <a:rPr lang="cs-CZ" dirty="0" err="1" smtClean="0"/>
              <a:t>natural</a:t>
            </a:r>
            <a:r>
              <a:rPr lang="cs-CZ" dirty="0" smtClean="0"/>
              <a:t> </a:t>
            </a:r>
            <a:r>
              <a:rPr lang="cs-CZ" dirty="0" err="1" smtClean="0"/>
              <a:t>limitation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no </a:t>
            </a:r>
            <a:r>
              <a:rPr lang="cs-CZ" dirty="0" err="1" smtClean="0"/>
              <a:t>boundaries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non-</a:t>
            </a:r>
            <a:r>
              <a:rPr lang="cs-CZ" dirty="0" err="1" smtClean="0"/>
              <a:t>art</a:t>
            </a:r>
            <a:r>
              <a:rPr lang="cs-CZ" dirty="0" smtClean="0"/>
              <a:t>,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ordinary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Politics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Police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Politics</a:t>
            </a:r>
            <a:r>
              <a:rPr lang="cs-CZ" dirty="0" smtClean="0"/>
              <a:t> as </a:t>
            </a:r>
            <a:r>
              <a:rPr lang="cs-CZ" dirty="0" err="1" smtClean="0"/>
              <a:t>undermining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classifications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society</a:t>
            </a:r>
          </a:p>
          <a:p>
            <a:pPr>
              <a:buFontTx/>
              <a:buChar char="-"/>
            </a:pP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perspective</a:t>
            </a:r>
            <a:r>
              <a:rPr lang="cs-CZ" dirty="0" smtClean="0"/>
              <a:t> </a:t>
            </a:r>
            <a:r>
              <a:rPr lang="cs-CZ" dirty="0" err="1" smtClean="0"/>
              <a:t>towards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prevailing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i</a:t>
            </a:r>
            <a:r>
              <a:rPr lang="cs-CZ" dirty="0" err="1" smtClean="0"/>
              <a:t>ncluding</a:t>
            </a:r>
            <a:r>
              <a:rPr lang="cs-CZ" dirty="0" smtClean="0"/>
              <a:t> </a:t>
            </a:r>
            <a:r>
              <a:rPr lang="cs-CZ" dirty="0" err="1" smtClean="0"/>
              <a:t>those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are </a:t>
            </a:r>
            <a:r>
              <a:rPr lang="cs-CZ" dirty="0" err="1" smtClean="0"/>
              <a:t>muted</a:t>
            </a:r>
            <a:r>
              <a:rPr lang="cs-CZ" dirty="0" smtClean="0"/>
              <a:t>, </a:t>
            </a:r>
            <a:r>
              <a:rPr lang="cs-CZ" dirty="0" err="1" smtClean="0"/>
              <a:t>excluded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err="1" smtClean="0"/>
              <a:t>negation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existing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 smtClean="0"/>
          </a:p>
          <a:p>
            <a:r>
              <a:rPr lang="cs-CZ" dirty="0" smtClean="0"/>
              <a:t>Police as </a:t>
            </a:r>
            <a:r>
              <a:rPr lang="cs-CZ" dirty="0" err="1" smtClean="0"/>
              <a:t>organization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in society</a:t>
            </a:r>
          </a:p>
          <a:p>
            <a:pPr>
              <a:buFontTx/>
              <a:buChar char="-"/>
            </a:pPr>
            <a:r>
              <a:rPr lang="cs-CZ" dirty="0" err="1" smtClean="0"/>
              <a:t>includes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those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are </a:t>
            </a:r>
            <a:r>
              <a:rPr lang="cs-CZ" dirty="0" err="1" smtClean="0"/>
              <a:t>already</a:t>
            </a:r>
            <a:r>
              <a:rPr lang="cs-CZ" dirty="0" smtClean="0"/>
              <a:t> </a:t>
            </a:r>
            <a:r>
              <a:rPr lang="cs-CZ" dirty="0" err="1" smtClean="0"/>
              <a:t>represented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those</a:t>
            </a:r>
            <a:r>
              <a:rPr lang="cs-CZ" dirty="0" smtClean="0"/>
              <a:t> </a:t>
            </a:r>
            <a:r>
              <a:rPr lang="cs-CZ" dirty="0" err="1" smtClean="0"/>
              <a:t>outside</a:t>
            </a:r>
            <a:r>
              <a:rPr lang="cs-CZ" dirty="0" smtClean="0"/>
              <a:t> are „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others</a:t>
            </a:r>
            <a:r>
              <a:rPr lang="cs-CZ" dirty="0" smtClean="0"/>
              <a:t>“ (</a:t>
            </a:r>
            <a:r>
              <a:rPr lang="cs-CZ" dirty="0" err="1" smtClean="0"/>
              <a:t>victims</a:t>
            </a:r>
            <a:r>
              <a:rPr lang="cs-CZ" dirty="0" smtClean="0"/>
              <a:t> </a:t>
            </a:r>
            <a:r>
              <a:rPr lang="cs-CZ" dirty="0" err="1" smtClean="0"/>
              <a:t>without</a:t>
            </a:r>
            <a:r>
              <a:rPr lang="cs-CZ" dirty="0" smtClean="0"/>
              <a:t> </a:t>
            </a:r>
            <a:r>
              <a:rPr lang="cs-CZ" dirty="0" err="1" smtClean="0"/>
              <a:t>rights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evil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Aesthetics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Politics</a:t>
            </a:r>
            <a:r>
              <a:rPr lang="cs-CZ" dirty="0" smtClean="0"/>
              <a:t> </a:t>
            </a:r>
            <a:r>
              <a:rPr lang="cs-CZ" dirty="0" err="1" smtClean="0"/>
              <a:t>suggests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re-</a:t>
            </a:r>
            <a:r>
              <a:rPr lang="cs-CZ" dirty="0" err="1" smtClean="0"/>
              <a:t>distribution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sensible</a:t>
            </a:r>
            <a:r>
              <a:rPr lang="cs-CZ" dirty="0" smtClean="0"/>
              <a:t>, i.</a:t>
            </a:r>
            <a:r>
              <a:rPr lang="cs-CZ" dirty="0" err="1" smtClean="0"/>
              <a:t>e</a:t>
            </a:r>
            <a:r>
              <a:rPr lang="cs-CZ" dirty="0" smtClean="0"/>
              <a:t>.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visible</a:t>
            </a:r>
            <a:r>
              <a:rPr lang="cs-CZ" dirty="0" smtClean="0"/>
              <a:t>, </a:t>
            </a:r>
            <a:r>
              <a:rPr lang="cs-CZ" dirty="0" err="1" smtClean="0"/>
              <a:t>represented</a:t>
            </a:r>
            <a:r>
              <a:rPr lang="cs-CZ" dirty="0" smtClean="0"/>
              <a:t> in society =&gt;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 as </a:t>
            </a:r>
            <a:r>
              <a:rPr lang="cs-CZ" dirty="0" err="1" smtClean="0"/>
              <a:t>collapse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regulative </a:t>
            </a:r>
            <a:r>
              <a:rPr lang="cs-CZ" dirty="0" err="1" smtClean="0"/>
              <a:t>laws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representation</a:t>
            </a:r>
            <a:endParaRPr lang="cs-CZ" dirty="0" smtClean="0"/>
          </a:p>
          <a:p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dimension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=&gt; </a:t>
            </a:r>
            <a:r>
              <a:rPr lang="cs-CZ" dirty="0" err="1" smtClean="0"/>
              <a:t>artwork</a:t>
            </a:r>
            <a:r>
              <a:rPr lang="cs-CZ" dirty="0" smtClean="0"/>
              <a:t> (in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)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cs-CZ" dirty="0" err="1" smtClean="0"/>
              <a:t>singular</a:t>
            </a:r>
            <a:r>
              <a:rPr lang="cs-CZ" dirty="0" smtClean="0"/>
              <a:t> </a:t>
            </a:r>
            <a:r>
              <a:rPr lang="cs-CZ" dirty="0" err="1" smtClean="0"/>
              <a:t>perspective</a:t>
            </a:r>
            <a:r>
              <a:rPr lang="cs-CZ" dirty="0" smtClean="0"/>
              <a:t>, </a:t>
            </a:r>
            <a:r>
              <a:rPr lang="cs-CZ" dirty="0" err="1" smtClean="0"/>
              <a:t>intervention</a:t>
            </a:r>
            <a:r>
              <a:rPr lang="cs-CZ" dirty="0" smtClean="0"/>
              <a:t> </a:t>
            </a:r>
            <a:r>
              <a:rPr lang="cs-CZ" dirty="0" err="1" smtClean="0"/>
              <a:t>into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configurations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sensible</a:t>
            </a:r>
            <a:r>
              <a:rPr lang="cs-CZ" dirty="0" smtClean="0"/>
              <a:t>, </a:t>
            </a:r>
            <a:r>
              <a:rPr lang="cs-CZ" dirty="0" err="1" smtClean="0"/>
              <a:t>conceivable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err="1" smtClean="0"/>
              <a:t>artworks</a:t>
            </a:r>
            <a:r>
              <a:rPr lang="cs-CZ" dirty="0" smtClean="0"/>
              <a:t> </a:t>
            </a:r>
            <a:r>
              <a:rPr lang="cs-CZ" dirty="0" err="1" smtClean="0"/>
              <a:t>intervene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relations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see</a:t>
            </a:r>
            <a:r>
              <a:rPr lang="cs-CZ" dirty="0" smtClean="0"/>
              <a:t>, </a:t>
            </a:r>
            <a:r>
              <a:rPr lang="cs-CZ" dirty="0" err="1" smtClean="0"/>
              <a:t>think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imagine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imagination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ability</a:t>
            </a:r>
            <a:r>
              <a:rPr lang="cs-CZ" dirty="0" smtClean="0"/>
              <a:t> to </a:t>
            </a:r>
            <a:r>
              <a:rPr lang="cs-CZ" dirty="0" err="1" smtClean="0"/>
              <a:t>imagine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configuration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sensible</a:t>
            </a:r>
            <a:r>
              <a:rPr lang="cs-CZ" dirty="0" smtClean="0"/>
              <a:t>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Distribution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Sensible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Le</a:t>
            </a:r>
            <a:r>
              <a:rPr lang="cs-CZ" dirty="0" smtClean="0"/>
              <a:t> </a:t>
            </a:r>
            <a:r>
              <a:rPr lang="cs-CZ" dirty="0" err="1" smtClean="0"/>
              <a:t>partage</a:t>
            </a:r>
            <a:r>
              <a:rPr lang="cs-CZ" dirty="0" smtClean="0"/>
              <a:t> </a:t>
            </a:r>
            <a:r>
              <a:rPr lang="cs-CZ" dirty="0" err="1" smtClean="0"/>
              <a:t>du</a:t>
            </a:r>
            <a:r>
              <a:rPr lang="cs-CZ" dirty="0" smtClean="0"/>
              <a:t> </a:t>
            </a:r>
            <a:r>
              <a:rPr lang="cs-CZ" dirty="0" err="1" smtClean="0"/>
              <a:t>sensible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Ultimately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reconfiguration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„</a:t>
            </a:r>
            <a:r>
              <a:rPr lang="cs-CZ" dirty="0" err="1" smtClean="0"/>
              <a:t>sensorium</a:t>
            </a:r>
            <a:r>
              <a:rPr lang="cs-CZ" dirty="0" smtClean="0"/>
              <a:t>“,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available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sense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Simultaneously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ultimately</a:t>
            </a:r>
            <a:r>
              <a:rPr lang="cs-CZ" dirty="0" smtClean="0"/>
              <a:t> </a:t>
            </a:r>
            <a:r>
              <a:rPr lang="cs-CZ" dirty="0" err="1" smtClean="0"/>
              <a:t>political</a:t>
            </a:r>
            <a:r>
              <a:rPr lang="cs-CZ" dirty="0" smtClean="0"/>
              <a:t> </a:t>
            </a:r>
            <a:r>
              <a:rPr lang="cs-CZ" dirty="0" err="1" smtClean="0"/>
              <a:t>act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abolition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fixed</a:t>
            </a:r>
            <a:r>
              <a:rPr lang="cs-CZ" dirty="0" smtClean="0"/>
              <a:t> hierarchy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r>
              <a:rPr lang="cs-CZ" dirty="0" smtClean="0"/>
              <a:t> relations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determing</a:t>
            </a:r>
            <a:r>
              <a:rPr lang="cs-CZ" dirty="0" smtClean="0"/>
              <a:t> </a:t>
            </a:r>
            <a:r>
              <a:rPr lang="cs-CZ" dirty="0" err="1" smtClean="0"/>
              <a:t>who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(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cannot</a:t>
            </a:r>
            <a:r>
              <a:rPr lang="cs-CZ" dirty="0" smtClean="0"/>
              <a:t>) </a:t>
            </a:r>
            <a:r>
              <a:rPr lang="cs-CZ" dirty="0" err="1" smtClean="0"/>
              <a:t>act</a:t>
            </a:r>
            <a:r>
              <a:rPr lang="cs-CZ" dirty="0" smtClean="0"/>
              <a:t>, </a:t>
            </a:r>
            <a:r>
              <a:rPr lang="cs-CZ" dirty="0" err="1" smtClean="0"/>
              <a:t>perceive</a:t>
            </a:r>
            <a:r>
              <a:rPr lang="cs-CZ" dirty="0" smtClean="0"/>
              <a:t>, </a:t>
            </a:r>
            <a:r>
              <a:rPr lang="cs-CZ" dirty="0" err="1" smtClean="0"/>
              <a:t>undergo</a:t>
            </a:r>
            <a:endParaRPr lang="cs-CZ" dirty="0" smtClean="0"/>
          </a:p>
          <a:p>
            <a:r>
              <a:rPr lang="cs-CZ" dirty="0" err="1" smtClean="0"/>
              <a:t>Reconfiguration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roles</a:t>
            </a:r>
            <a:endParaRPr lang="cs-CZ" dirty="0" smtClean="0"/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politics</a:t>
            </a:r>
            <a:r>
              <a:rPr lang="cs-CZ" dirty="0" smtClean="0"/>
              <a:t> are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possible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appropriate</a:t>
            </a:r>
            <a:r>
              <a:rPr lang="cs-CZ" dirty="0" smtClean="0"/>
              <a:t> </a:t>
            </a:r>
            <a:r>
              <a:rPr lang="cs-CZ" dirty="0" err="1" smtClean="0"/>
              <a:t>historical</a:t>
            </a:r>
            <a:r>
              <a:rPr lang="cs-CZ" dirty="0" smtClean="0"/>
              <a:t> </a:t>
            </a:r>
            <a:r>
              <a:rPr lang="cs-CZ" dirty="0" err="1" smtClean="0"/>
              <a:t>condition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Zástupný symbol pro obsah 3" descr="6376800047_e733fef878_b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853785" y="1527175"/>
            <a:ext cx="5399917" cy="4572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Jacques</a:t>
            </a:r>
            <a:r>
              <a:rPr lang="cs-CZ" dirty="0" smtClean="0"/>
              <a:t> </a:t>
            </a:r>
            <a:r>
              <a:rPr lang="cs-CZ" dirty="0" err="1" smtClean="0"/>
              <a:t>Rancière</a:t>
            </a:r>
            <a:r>
              <a:rPr lang="cs-CZ" dirty="0" smtClean="0"/>
              <a:t> (*1940)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French</a:t>
            </a:r>
            <a:r>
              <a:rPr lang="cs-CZ" dirty="0" smtClean="0"/>
              <a:t> </a:t>
            </a:r>
            <a:r>
              <a:rPr lang="cs-CZ" dirty="0" err="1" smtClean="0"/>
              <a:t>philosopher</a:t>
            </a:r>
            <a:endParaRPr lang="cs-CZ" dirty="0" smtClean="0"/>
          </a:p>
          <a:p>
            <a:r>
              <a:rPr lang="cs-CZ" dirty="0" smtClean="0"/>
              <a:t>Student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marxist</a:t>
            </a:r>
            <a:r>
              <a:rPr lang="cs-CZ" dirty="0" smtClean="0"/>
              <a:t> </a:t>
            </a:r>
            <a:r>
              <a:rPr lang="cs-CZ" dirty="0" err="1" smtClean="0"/>
              <a:t>philosopher</a:t>
            </a:r>
            <a:r>
              <a:rPr lang="cs-CZ" dirty="0" smtClean="0"/>
              <a:t> Louis </a:t>
            </a:r>
            <a:r>
              <a:rPr lang="cs-CZ" dirty="0" err="1" smtClean="0"/>
              <a:t>Althusser</a:t>
            </a:r>
            <a:r>
              <a:rPr lang="cs-CZ" dirty="0" smtClean="0"/>
              <a:t> – </a:t>
            </a:r>
            <a:r>
              <a:rPr lang="cs-CZ" dirty="0" err="1" smtClean="0"/>
              <a:t>after</a:t>
            </a:r>
            <a:r>
              <a:rPr lang="cs-CZ" dirty="0" smtClean="0"/>
              <a:t> 1968 </a:t>
            </a:r>
            <a:r>
              <a:rPr lang="cs-CZ" dirty="0" err="1" smtClean="0"/>
              <a:t>Rancière</a:t>
            </a:r>
            <a:r>
              <a:rPr lang="cs-CZ" dirty="0" smtClean="0"/>
              <a:t> part </a:t>
            </a:r>
            <a:r>
              <a:rPr lang="cs-CZ" dirty="0" err="1" smtClean="0"/>
              <a:t>ways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Althusser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marxism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i="1" dirty="0" err="1" smtClean="0"/>
              <a:t>The</a:t>
            </a:r>
            <a:r>
              <a:rPr lang="cs-CZ" i="1" dirty="0" smtClean="0"/>
              <a:t> Ignorant </a:t>
            </a:r>
            <a:r>
              <a:rPr lang="cs-CZ" i="1" dirty="0" err="1" smtClean="0"/>
              <a:t>Schoolmaster</a:t>
            </a:r>
            <a:r>
              <a:rPr lang="cs-CZ" i="1" dirty="0" smtClean="0"/>
              <a:t> </a:t>
            </a:r>
            <a:r>
              <a:rPr lang="cs-CZ" dirty="0" smtClean="0"/>
              <a:t>(1987</a:t>
            </a:r>
            <a:r>
              <a:rPr lang="cs-CZ" dirty="0" smtClean="0"/>
              <a:t>)</a:t>
            </a:r>
          </a:p>
          <a:p>
            <a:r>
              <a:rPr lang="en-US" i="1" dirty="0" smtClean="0"/>
              <a:t>Mute Speech: Literature, Critical Theory, and </a:t>
            </a:r>
            <a:r>
              <a:rPr lang="en-US" i="1" dirty="0" smtClean="0"/>
              <a:t>Politics</a:t>
            </a:r>
            <a:r>
              <a:rPr lang="cs-CZ" i="1" dirty="0" smtClean="0"/>
              <a:t> (1998)</a:t>
            </a:r>
            <a:endParaRPr lang="cs-CZ" dirty="0" smtClean="0"/>
          </a:p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Politics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Aesthetics</a:t>
            </a:r>
            <a:r>
              <a:rPr lang="cs-CZ" i="1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Distribution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Sensible</a:t>
            </a:r>
            <a:r>
              <a:rPr lang="cs-CZ" i="1" dirty="0" smtClean="0"/>
              <a:t>/</a:t>
            </a:r>
            <a:r>
              <a:rPr lang="cs-CZ" i="1" dirty="0" err="1" smtClean="0"/>
              <a:t>Le</a:t>
            </a:r>
            <a:r>
              <a:rPr lang="cs-CZ" i="1" dirty="0" smtClean="0"/>
              <a:t> </a:t>
            </a:r>
            <a:r>
              <a:rPr lang="cs-CZ" i="1" dirty="0" err="1" smtClean="0"/>
              <a:t>Partage</a:t>
            </a:r>
            <a:r>
              <a:rPr lang="cs-CZ" i="1" dirty="0" smtClean="0"/>
              <a:t> </a:t>
            </a:r>
            <a:r>
              <a:rPr lang="cs-CZ" i="1" dirty="0" err="1" smtClean="0"/>
              <a:t>du</a:t>
            </a:r>
            <a:r>
              <a:rPr lang="cs-CZ" i="1" dirty="0" smtClean="0"/>
              <a:t> </a:t>
            </a:r>
            <a:r>
              <a:rPr lang="cs-CZ" i="1" dirty="0" err="1" smtClean="0"/>
              <a:t>sensible</a:t>
            </a:r>
            <a:r>
              <a:rPr lang="cs-CZ" i="1" dirty="0" smtClean="0"/>
              <a:t> </a:t>
            </a:r>
            <a:r>
              <a:rPr lang="cs-CZ" dirty="0" smtClean="0"/>
              <a:t>(2004/2000)</a:t>
            </a:r>
          </a:p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Future</a:t>
            </a:r>
            <a:r>
              <a:rPr lang="cs-CZ" i="1" dirty="0" smtClean="0"/>
              <a:t> </a:t>
            </a:r>
            <a:r>
              <a:rPr lang="cs-CZ" i="1" dirty="0" err="1" smtClean="0"/>
              <a:t>of</a:t>
            </a:r>
            <a:r>
              <a:rPr lang="cs-CZ" i="1" dirty="0" smtClean="0"/>
              <a:t> </a:t>
            </a:r>
            <a:r>
              <a:rPr lang="cs-CZ" i="1" dirty="0" err="1" smtClean="0"/>
              <a:t>the</a:t>
            </a:r>
            <a:r>
              <a:rPr lang="cs-CZ" i="1" dirty="0" smtClean="0"/>
              <a:t> Image</a:t>
            </a:r>
            <a:r>
              <a:rPr lang="cs-CZ" dirty="0" smtClean="0"/>
              <a:t> (2003)</a:t>
            </a:r>
          </a:p>
          <a:p>
            <a:r>
              <a:rPr lang="cs-CZ" i="1" dirty="0" err="1" smtClean="0"/>
              <a:t>The</a:t>
            </a:r>
            <a:r>
              <a:rPr lang="cs-CZ" i="1" dirty="0" smtClean="0"/>
              <a:t> </a:t>
            </a:r>
            <a:r>
              <a:rPr lang="cs-CZ" i="1" dirty="0" err="1" smtClean="0"/>
              <a:t>Emancipated</a:t>
            </a:r>
            <a:r>
              <a:rPr lang="cs-CZ" i="1" dirty="0" smtClean="0"/>
              <a:t> </a:t>
            </a:r>
            <a:r>
              <a:rPr lang="cs-CZ" i="1" dirty="0" err="1" smtClean="0"/>
              <a:t>Spectator</a:t>
            </a:r>
            <a:r>
              <a:rPr lang="cs-CZ" i="1" dirty="0" smtClean="0"/>
              <a:t> </a:t>
            </a:r>
            <a:r>
              <a:rPr lang="cs-CZ" dirty="0" smtClean="0"/>
              <a:t>(2008</a:t>
            </a:r>
            <a:r>
              <a:rPr lang="cs-CZ" dirty="0" smtClean="0"/>
              <a:t>)</a:t>
            </a:r>
          </a:p>
          <a:p>
            <a:r>
              <a:rPr lang="en-US" i="1" dirty="0" err="1" smtClean="0"/>
              <a:t>Dissensus</a:t>
            </a:r>
            <a:r>
              <a:rPr lang="en-US" i="1" dirty="0" smtClean="0"/>
              <a:t>: On Politics and </a:t>
            </a:r>
            <a:r>
              <a:rPr lang="en-US" i="1" dirty="0" smtClean="0"/>
              <a:t>Aesthetics</a:t>
            </a:r>
            <a:r>
              <a:rPr lang="cs-CZ" i="1" dirty="0" smtClean="0"/>
              <a:t> (2010)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Notion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Aesthetics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/>
              <a:t>Rancière</a:t>
            </a:r>
            <a:r>
              <a:rPr lang="cs-CZ" dirty="0" smtClean="0"/>
              <a:t> </a:t>
            </a:r>
            <a:r>
              <a:rPr lang="cs-CZ" dirty="0" err="1" smtClean="0"/>
              <a:t>elaborates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tradition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aesthetics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end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18th </a:t>
            </a:r>
            <a:r>
              <a:rPr lang="cs-CZ" dirty="0" err="1" smtClean="0"/>
              <a:t>century</a:t>
            </a:r>
            <a:r>
              <a:rPr lang="cs-CZ" dirty="0" smtClean="0"/>
              <a:t> (Kant, Schiller)</a:t>
            </a:r>
          </a:p>
          <a:p>
            <a:r>
              <a:rPr lang="cs-CZ" dirty="0" err="1" smtClean="0"/>
              <a:t>Aesthetics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not a science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but</a:t>
            </a:r>
            <a:r>
              <a:rPr lang="cs-CZ" dirty="0" smtClean="0"/>
              <a:t> a </a:t>
            </a:r>
            <a:r>
              <a:rPr lang="cs-CZ" dirty="0" err="1" smtClean="0"/>
              <a:t>historical</a:t>
            </a:r>
            <a:r>
              <a:rPr lang="cs-CZ" dirty="0" smtClean="0"/>
              <a:t> type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frame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perception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cognition</a:t>
            </a:r>
            <a:r>
              <a:rPr lang="cs-CZ" dirty="0" smtClean="0"/>
              <a:t> in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objects</a:t>
            </a:r>
            <a:r>
              <a:rPr lang="cs-CZ" dirty="0" smtClean="0"/>
              <a:t> </a:t>
            </a:r>
            <a:r>
              <a:rPr lang="cs-CZ" dirty="0" err="1" smtClean="0"/>
              <a:t>labeled</a:t>
            </a:r>
            <a:r>
              <a:rPr lang="cs-CZ" dirty="0" smtClean="0"/>
              <a:t> as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exist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err="1" smtClean="0"/>
              <a:t>works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understood</a:t>
            </a:r>
            <a:r>
              <a:rPr lang="cs-CZ" dirty="0" smtClean="0"/>
              <a:t> as </a:t>
            </a:r>
            <a:r>
              <a:rPr lang="cs-CZ" dirty="0" err="1" smtClean="0"/>
              <a:t>objects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certain</a:t>
            </a:r>
            <a:r>
              <a:rPr lang="cs-CZ" dirty="0" smtClean="0"/>
              <a:t> type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experience</a:t>
            </a:r>
            <a:r>
              <a:rPr lang="cs-CZ" dirty="0" smtClean="0"/>
              <a:t> (i.</a:t>
            </a:r>
            <a:r>
              <a:rPr lang="cs-CZ" dirty="0" err="1" smtClean="0"/>
              <a:t>e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experience</a:t>
            </a:r>
            <a:r>
              <a:rPr lang="cs-CZ" dirty="0" smtClean="0"/>
              <a:t>)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exist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in a </a:t>
            </a: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thinking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experience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impossible</a:t>
            </a:r>
            <a:r>
              <a:rPr lang="cs-CZ" dirty="0" smtClean="0"/>
              <a:t> </a:t>
            </a:r>
            <a:r>
              <a:rPr lang="cs-CZ" dirty="0" err="1" smtClean="0"/>
              <a:t>outside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specific</a:t>
            </a:r>
            <a:r>
              <a:rPr lang="cs-CZ" dirty="0" smtClean="0"/>
              <a:t> </a:t>
            </a:r>
            <a:r>
              <a:rPr lang="cs-CZ" dirty="0" err="1" smtClean="0"/>
              <a:t>historical</a:t>
            </a:r>
            <a:r>
              <a:rPr lang="cs-CZ" dirty="0" smtClean="0"/>
              <a:t> </a:t>
            </a:r>
            <a:r>
              <a:rPr lang="cs-CZ" dirty="0" err="1" smtClean="0"/>
              <a:t>situation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Three</a:t>
            </a:r>
            <a:r>
              <a:rPr lang="cs-CZ" dirty="0" smtClean="0"/>
              <a:t> </a:t>
            </a:r>
            <a:r>
              <a:rPr lang="cs-CZ" dirty="0" err="1" smtClean="0"/>
              <a:t>Regimes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„</a:t>
            </a:r>
            <a:r>
              <a:rPr lang="cs-CZ" dirty="0" err="1" smtClean="0"/>
              <a:t>Art</a:t>
            </a:r>
            <a:r>
              <a:rPr lang="cs-CZ" dirty="0" smtClean="0"/>
              <a:t>“/</a:t>
            </a:r>
            <a:r>
              <a:rPr lang="cs-CZ" dirty="0" err="1" smtClean="0"/>
              <a:t>Images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cs-CZ" b="1" dirty="0" smtClean="0"/>
              <a:t>1</a:t>
            </a:r>
            <a:r>
              <a:rPr lang="cs-CZ" b="1" dirty="0" smtClean="0"/>
              <a:t>.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Ethical</a:t>
            </a:r>
            <a:r>
              <a:rPr lang="cs-CZ" b="1" dirty="0" smtClean="0"/>
              <a:t> </a:t>
            </a:r>
            <a:r>
              <a:rPr lang="cs-CZ" b="1" dirty="0" err="1" smtClean="0"/>
              <a:t>Regime</a:t>
            </a:r>
            <a:endParaRPr lang="cs-CZ" b="1" dirty="0" smtClean="0"/>
          </a:p>
          <a:p>
            <a:pPr marL="514350" indent="-514350">
              <a:buFontTx/>
              <a:buChar char="-"/>
            </a:pPr>
            <a:r>
              <a:rPr lang="cs-CZ" dirty="0" err="1" smtClean="0"/>
              <a:t>understanding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Plato</a:t>
            </a:r>
          </a:p>
          <a:p>
            <a:pPr marL="514350" indent="-514350">
              <a:buFontTx/>
              <a:buChar char="-"/>
            </a:pPr>
            <a:r>
              <a:rPr lang="cs-CZ" dirty="0" smtClean="0"/>
              <a:t>not </a:t>
            </a:r>
            <a:r>
              <a:rPr lang="cs-CZ" dirty="0" err="1" smtClean="0"/>
              <a:t>art</a:t>
            </a:r>
            <a:r>
              <a:rPr lang="cs-CZ" dirty="0" smtClean="0"/>
              <a:t> in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sense</a:t>
            </a:r>
            <a:endParaRPr lang="cs-CZ" dirty="0" smtClean="0"/>
          </a:p>
          <a:p>
            <a:pPr marL="514350" indent="-514350">
              <a:buFontTx/>
              <a:buChar char="-"/>
            </a:pPr>
            <a:r>
              <a:rPr lang="cs-CZ" dirty="0" err="1" smtClean="0"/>
              <a:t>artistic</a:t>
            </a:r>
            <a:r>
              <a:rPr lang="cs-CZ" dirty="0" smtClean="0"/>
              <a:t> </a:t>
            </a:r>
            <a:r>
              <a:rPr lang="cs-CZ" dirty="0" err="1" smtClean="0"/>
              <a:t>representations</a:t>
            </a:r>
            <a:r>
              <a:rPr lang="cs-CZ" dirty="0" smtClean="0"/>
              <a:t> </a:t>
            </a:r>
            <a:r>
              <a:rPr lang="cs-CZ" dirty="0" err="1" smtClean="0"/>
              <a:t>judged</a:t>
            </a:r>
            <a:r>
              <a:rPr lang="cs-CZ" dirty="0" smtClean="0"/>
              <a:t> by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truthfulness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ethical</a:t>
            </a:r>
            <a:r>
              <a:rPr lang="cs-CZ" dirty="0" smtClean="0"/>
              <a:t> import</a:t>
            </a:r>
          </a:p>
          <a:p>
            <a:pPr marL="514350" indent="-514350">
              <a:buNone/>
            </a:pPr>
            <a:r>
              <a:rPr lang="cs-CZ" b="1" dirty="0" smtClean="0"/>
              <a:t>2.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Representative</a:t>
            </a:r>
            <a:r>
              <a:rPr lang="cs-CZ" b="1" dirty="0" smtClean="0"/>
              <a:t> </a:t>
            </a:r>
            <a:r>
              <a:rPr lang="cs-CZ" b="1" dirty="0" err="1" smtClean="0"/>
              <a:t>Regime</a:t>
            </a:r>
            <a:r>
              <a:rPr lang="cs-CZ" b="1" dirty="0" smtClean="0"/>
              <a:t> </a:t>
            </a:r>
          </a:p>
          <a:p>
            <a:pPr marL="514350" indent="-514350">
              <a:buFontTx/>
              <a:buChar char="-"/>
            </a:pP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Aristotle</a:t>
            </a:r>
            <a:r>
              <a:rPr lang="cs-CZ" dirty="0" smtClean="0"/>
              <a:t> </a:t>
            </a:r>
          </a:p>
          <a:p>
            <a:pPr marL="514350" indent="-514350">
              <a:buFontTx/>
              <a:buChar char="-"/>
            </a:pP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sphere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imitating</a:t>
            </a:r>
            <a:r>
              <a:rPr lang="cs-CZ" dirty="0" smtClean="0"/>
              <a:t> </a:t>
            </a:r>
            <a:r>
              <a:rPr lang="cs-CZ" dirty="0" err="1" smtClean="0"/>
              <a:t>arts</a:t>
            </a:r>
            <a:r>
              <a:rPr lang="cs-CZ" dirty="0" smtClean="0"/>
              <a:t> </a:t>
            </a:r>
          </a:p>
          <a:p>
            <a:pPr marL="514350" indent="-514350">
              <a:buFontTx/>
              <a:buChar char="-"/>
            </a:pPr>
            <a:r>
              <a:rPr lang="cs-CZ" dirty="0" err="1" smtClean="0"/>
              <a:t>r</a:t>
            </a:r>
            <a:r>
              <a:rPr lang="cs-CZ" dirty="0" err="1" smtClean="0"/>
              <a:t>egulating</a:t>
            </a:r>
            <a:r>
              <a:rPr lang="cs-CZ" dirty="0" smtClean="0"/>
              <a:t> idea </a:t>
            </a:r>
            <a:r>
              <a:rPr lang="cs-CZ" dirty="0" err="1" smtClean="0"/>
              <a:t>of</a:t>
            </a:r>
            <a:r>
              <a:rPr lang="cs-CZ" dirty="0" smtClean="0"/>
              <a:t> mimesis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constitutes</a:t>
            </a:r>
            <a:r>
              <a:rPr lang="cs-CZ" dirty="0" smtClean="0"/>
              <a:t> </a:t>
            </a:r>
            <a:r>
              <a:rPr lang="cs-CZ" dirty="0" err="1" smtClean="0"/>
              <a:t>norms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discerning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imitations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ones</a:t>
            </a:r>
            <a:r>
              <a:rPr lang="cs-CZ" dirty="0" smtClean="0"/>
              <a:t> </a:t>
            </a:r>
          </a:p>
          <a:p>
            <a:pPr marL="514350" indent="-514350"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cs-CZ" b="1" dirty="0" smtClean="0"/>
              <a:t>2.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Representative</a:t>
            </a:r>
            <a:r>
              <a:rPr lang="cs-CZ" b="1" dirty="0" smtClean="0"/>
              <a:t> </a:t>
            </a:r>
            <a:r>
              <a:rPr lang="cs-CZ" b="1" dirty="0" err="1" smtClean="0"/>
              <a:t>Regime</a:t>
            </a:r>
            <a:r>
              <a:rPr lang="cs-CZ" b="1" dirty="0" smtClean="0"/>
              <a:t> </a:t>
            </a:r>
          </a:p>
          <a:p>
            <a:pPr marL="514350" indent="-514350">
              <a:buFontTx/>
              <a:buChar char="-"/>
            </a:pP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ideas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Aristotle</a:t>
            </a:r>
            <a:r>
              <a:rPr lang="cs-CZ" dirty="0" smtClean="0"/>
              <a:t> </a:t>
            </a:r>
          </a:p>
          <a:p>
            <a:pPr marL="514350" indent="-514350">
              <a:buFontTx/>
              <a:buChar char="-"/>
            </a:pPr>
            <a:r>
              <a:rPr lang="cs-CZ" dirty="0" err="1" smtClean="0"/>
              <a:t>special</a:t>
            </a:r>
            <a:r>
              <a:rPr lang="cs-CZ" dirty="0" smtClean="0"/>
              <a:t> </a:t>
            </a:r>
            <a:r>
              <a:rPr lang="cs-CZ" dirty="0" err="1" smtClean="0"/>
              <a:t>sphere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imitating</a:t>
            </a:r>
            <a:r>
              <a:rPr lang="cs-CZ" dirty="0" smtClean="0"/>
              <a:t> </a:t>
            </a:r>
            <a:r>
              <a:rPr lang="cs-CZ" dirty="0" err="1" smtClean="0"/>
              <a:t>arts</a:t>
            </a:r>
            <a:r>
              <a:rPr lang="cs-CZ" dirty="0" smtClean="0"/>
              <a:t> </a:t>
            </a:r>
          </a:p>
          <a:p>
            <a:pPr marL="514350" indent="-514350">
              <a:buFontTx/>
              <a:buChar char="-"/>
            </a:pPr>
            <a:r>
              <a:rPr lang="cs-CZ" dirty="0" err="1" smtClean="0"/>
              <a:t>regulating</a:t>
            </a:r>
            <a:r>
              <a:rPr lang="cs-CZ" dirty="0" smtClean="0"/>
              <a:t> idea </a:t>
            </a:r>
            <a:r>
              <a:rPr lang="cs-CZ" dirty="0" err="1" smtClean="0"/>
              <a:t>of</a:t>
            </a:r>
            <a:r>
              <a:rPr lang="cs-CZ" dirty="0" smtClean="0"/>
              <a:t> mimesis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constitutes</a:t>
            </a:r>
            <a:r>
              <a:rPr lang="cs-CZ" dirty="0" smtClean="0"/>
              <a:t> </a:t>
            </a:r>
            <a:r>
              <a:rPr lang="cs-CZ" dirty="0" err="1" smtClean="0"/>
              <a:t>norms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discerning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imitations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bad</a:t>
            </a:r>
            <a:r>
              <a:rPr lang="cs-CZ" dirty="0" smtClean="0"/>
              <a:t> </a:t>
            </a:r>
            <a:r>
              <a:rPr lang="cs-CZ" dirty="0" err="1" smtClean="0"/>
              <a:t>ones</a:t>
            </a:r>
            <a:r>
              <a:rPr lang="cs-CZ" dirty="0" smtClean="0"/>
              <a:t> </a:t>
            </a:r>
            <a:endParaRPr lang="cs-CZ" dirty="0" smtClean="0"/>
          </a:p>
          <a:p>
            <a:pPr marL="514350" indent="-514350">
              <a:buFontTx/>
              <a:buChar char="-"/>
            </a:pPr>
            <a:r>
              <a:rPr lang="cs-CZ" dirty="0" err="1" smtClean="0"/>
              <a:t>r</a:t>
            </a:r>
            <a:r>
              <a:rPr lang="cs-CZ" dirty="0" err="1" smtClean="0"/>
              <a:t>epresentations</a:t>
            </a:r>
            <a:r>
              <a:rPr lang="cs-CZ" dirty="0" smtClean="0"/>
              <a:t> </a:t>
            </a:r>
            <a:r>
              <a:rPr lang="cs-CZ" dirty="0" err="1" smtClean="0"/>
              <a:t>governed</a:t>
            </a:r>
            <a:r>
              <a:rPr lang="cs-CZ" dirty="0" smtClean="0"/>
              <a:t> by </a:t>
            </a:r>
            <a:r>
              <a:rPr lang="cs-CZ" dirty="0" err="1" smtClean="0"/>
              <a:t>rules</a:t>
            </a:r>
            <a:r>
              <a:rPr lang="cs-CZ" dirty="0" smtClean="0"/>
              <a:t>, hierarchy</a:t>
            </a:r>
          </a:p>
          <a:p>
            <a:pPr marL="514350" indent="-514350">
              <a:buFontTx/>
              <a:buChar char="-"/>
            </a:pPr>
            <a:r>
              <a:rPr lang="cs-CZ" dirty="0" err="1" smtClean="0"/>
              <a:t>r</a:t>
            </a:r>
            <a:r>
              <a:rPr lang="cs-CZ" dirty="0" err="1" smtClean="0"/>
              <a:t>epresentations</a:t>
            </a:r>
            <a:r>
              <a:rPr lang="cs-CZ" dirty="0" smtClean="0"/>
              <a:t> are </a:t>
            </a:r>
            <a:r>
              <a:rPr lang="cs-CZ" dirty="0" err="1" smtClean="0"/>
              <a:t>fictions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3.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Aesthetic</a:t>
            </a:r>
            <a:r>
              <a:rPr lang="cs-CZ" b="1" dirty="0" smtClean="0"/>
              <a:t> </a:t>
            </a:r>
            <a:r>
              <a:rPr lang="cs-CZ" b="1" dirty="0" err="1" smtClean="0"/>
              <a:t>Regime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Art</a:t>
            </a:r>
            <a:endParaRPr lang="cs-CZ" b="1" dirty="0" smtClean="0"/>
          </a:p>
          <a:p>
            <a:pPr>
              <a:buFontTx/>
              <a:buChar char="-"/>
            </a:pPr>
            <a:r>
              <a:rPr lang="cs-CZ" dirty="0" err="1" smtClean="0"/>
              <a:t>established</a:t>
            </a:r>
            <a:r>
              <a:rPr lang="cs-CZ" dirty="0" smtClean="0"/>
              <a:t> </a:t>
            </a:r>
            <a:r>
              <a:rPr lang="cs-CZ" dirty="0" err="1" smtClean="0"/>
              <a:t>throught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revolution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philosophy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Kant </a:t>
            </a:r>
            <a:r>
              <a:rPr lang="cs-CZ" dirty="0" err="1" smtClean="0"/>
              <a:t>and</a:t>
            </a:r>
            <a:r>
              <a:rPr lang="cs-CZ" dirty="0" smtClean="0"/>
              <a:t> Schiller, </a:t>
            </a:r>
            <a:r>
              <a:rPr lang="cs-CZ" dirty="0" err="1" smtClean="0"/>
              <a:t>romanticism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realism</a:t>
            </a:r>
            <a:r>
              <a:rPr lang="cs-CZ" dirty="0" smtClean="0"/>
              <a:t> (</a:t>
            </a:r>
            <a:r>
              <a:rPr lang="cs-CZ" dirty="0" err="1" smtClean="0"/>
              <a:t>mainly</a:t>
            </a:r>
            <a:r>
              <a:rPr lang="cs-CZ" dirty="0" smtClean="0"/>
              <a:t> in </a:t>
            </a:r>
            <a:r>
              <a:rPr lang="cs-CZ" dirty="0" err="1" smtClean="0"/>
              <a:t>literature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unity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concious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unconcious</a:t>
            </a:r>
            <a:r>
              <a:rPr lang="cs-CZ" dirty="0" smtClean="0"/>
              <a:t>, </a:t>
            </a:r>
            <a:r>
              <a:rPr lang="cs-CZ" dirty="0" err="1" smtClean="0"/>
              <a:t>acting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passivity</a:t>
            </a:r>
            <a:r>
              <a:rPr lang="cs-CZ" dirty="0" smtClean="0"/>
              <a:t>, </a:t>
            </a:r>
            <a:r>
              <a:rPr lang="cs-CZ" dirty="0" err="1" smtClean="0"/>
              <a:t>intentional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unintentional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err="1" smtClean="0"/>
              <a:t>r</a:t>
            </a:r>
            <a:r>
              <a:rPr lang="cs-CZ" dirty="0" err="1" smtClean="0"/>
              <a:t>ealistic</a:t>
            </a:r>
            <a:r>
              <a:rPr lang="cs-CZ" dirty="0" smtClean="0"/>
              <a:t> novel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emblematic</a:t>
            </a:r>
            <a:r>
              <a:rPr lang="cs-CZ" dirty="0" smtClean="0"/>
              <a:t> </a:t>
            </a:r>
            <a:r>
              <a:rPr lang="cs-CZ" dirty="0" err="1" smtClean="0"/>
              <a:t>genre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err="1" smtClean="0"/>
              <a:t>e</a:t>
            </a:r>
            <a:r>
              <a:rPr lang="cs-CZ" dirty="0" err="1" smtClean="0"/>
              <a:t>verything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equally</a:t>
            </a:r>
            <a:r>
              <a:rPr lang="cs-CZ" dirty="0" smtClean="0"/>
              <a:t> </a:t>
            </a:r>
            <a:r>
              <a:rPr lang="cs-CZ" dirty="0" err="1" smtClean="0"/>
              <a:t>representable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cs-CZ" dirty="0" smtClean="0"/>
              <a:t>no </a:t>
            </a:r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representation</a:t>
            </a:r>
            <a:r>
              <a:rPr lang="cs-CZ" dirty="0" smtClean="0"/>
              <a:t> are more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less</a:t>
            </a:r>
            <a:r>
              <a:rPr lang="cs-CZ" dirty="0" smtClean="0"/>
              <a:t> </a:t>
            </a:r>
            <a:r>
              <a:rPr lang="cs-CZ" dirty="0" err="1" smtClean="0"/>
              <a:t>adequate</a:t>
            </a: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Aesthetic</a:t>
            </a:r>
            <a:r>
              <a:rPr lang="cs-CZ" dirty="0" smtClean="0"/>
              <a:t> Autonomy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Radical</a:t>
            </a:r>
            <a:r>
              <a:rPr lang="cs-CZ" dirty="0" smtClean="0"/>
              <a:t> autonomy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in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boundaries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mimetic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human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 are </a:t>
            </a:r>
            <a:r>
              <a:rPr lang="cs-CZ" dirty="0" err="1" smtClean="0"/>
              <a:t>cancelled</a:t>
            </a:r>
            <a:endParaRPr lang="cs-CZ" dirty="0" smtClean="0"/>
          </a:p>
          <a:p>
            <a:r>
              <a:rPr lang="cs-CZ" dirty="0" err="1" smtClean="0"/>
              <a:t>Aesthetic</a:t>
            </a:r>
            <a:r>
              <a:rPr lang="cs-CZ" dirty="0" smtClean="0"/>
              <a:t> autonomy </a:t>
            </a:r>
            <a:r>
              <a:rPr lang="cs-CZ" dirty="0" err="1" smtClean="0"/>
              <a:t>contains</a:t>
            </a:r>
            <a:r>
              <a:rPr lang="cs-CZ" dirty="0" smtClean="0"/>
              <a:t> </a:t>
            </a:r>
            <a:r>
              <a:rPr lang="cs-CZ" dirty="0" err="1" smtClean="0"/>
              <a:t>heteronomy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presents</a:t>
            </a:r>
            <a:r>
              <a:rPr lang="cs-CZ" dirty="0" smtClean="0"/>
              <a:t> </a:t>
            </a:r>
            <a:r>
              <a:rPr lang="cs-CZ" dirty="0" err="1" smtClean="0"/>
              <a:t>itself</a:t>
            </a:r>
            <a:r>
              <a:rPr lang="cs-CZ" dirty="0" smtClean="0"/>
              <a:t> as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autonomous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as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transgressing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realm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endParaRPr lang="cs-CZ" dirty="0" smtClean="0"/>
          </a:p>
          <a:p>
            <a:r>
              <a:rPr lang="cs-CZ" dirty="0" smtClean="0"/>
              <a:t>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aesthetic</a:t>
            </a:r>
            <a:r>
              <a:rPr lang="cs-CZ" dirty="0" smtClean="0"/>
              <a:t> </a:t>
            </a:r>
            <a:r>
              <a:rPr lang="cs-CZ" dirty="0" err="1" smtClean="0"/>
              <a:t>regime</a:t>
            </a:r>
            <a:r>
              <a:rPr lang="cs-CZ" dirty="0" smtClean="0"/>
              <a:t> </a:t>
            </a:r>
            <a:r>
              <a:rPr lang="cs-CZ" dirty="0" err="1" smtClean="0"/>
              <a:t>art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more </a:t>
            </a:r>
            <a:r>
              <a:rPr lang="cs-CZ" dirty="0" err="1" smtClean="0"/>
              <a:t>then</a:t>
            </a:r>
            <a:r>
              <a:rPr lang="cs-CZ" dirty="0" smtClean="0"/>
              <a:t> a </a:t>
            </a:r>
            <a:r>
              <a:rPr lang="cs-CZ" dirty="0" err="1" smtClean="0"/>
              <a:t>technique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a </a:t>
            </a:r>
            <a:r>
              <a:rPr lang="cs-CZ" dirty="0" err="1" smtClean="0"/>
              <a:t>mimetic</a:t>
            </a:r>
            <a:r>
              <a:rPr lang="cs-CZ" dirty="0" smtClean="0"/>
              <a:t> </a:t>
            </a:r>
            <a:r>
              <a:rPr lang="cs-CZ" dirty="0" err="1" smtClean="0"/>
              <a:t>skill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1476</TotalTime>
  <Words>766</Words>
  <Application>Microsoft Office PowerPoint</Application>
  <PresentationFormat>Předvádění na obrazovce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Administrativní</vt:lpstr>
      <vt:lpstr>Art and Politics</vt:lpstr>
      <vt:lpstr>Snímek 2</vt:lpstr>
      <vt:lpstr>Jacques Rancière (*1940)</vt:lpstr>
      <vt:lpstr>Snímek 4</vt:lpstr>
      <vt:lpstr>The Notion of Aesthetics</vt:lpstr>
      <vt:lpstr>Three Regimes of „Art“/Images</vt:lpstr>
      <vt:lpstr>Snímek 7</vt:lpstr>
      <vt:lpstr>The Aesthetic Regime of Art</vt:lpstr>
      <vt:lpstr>Aesthetic Autonomy</vt:lpstr>
      <vt:lpstr>Modernism </vt:lpstr>
      <vt:lpstr>Snímek 11</vt:lpstr>
      <vt:lpstr>Politics and Police</vt:lpstr>
      <vt:lpstr>Aesthetics and Politics</vt:lpstr>
      <vt:lpstr>The Distribution of the Sensible </vt:lpstr>
      <vt:lpstr>Snímek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 and Politics</dc:title>
  <dc:creator>Vlastník</dc:creator>
  <cp:lastModifiedBy>Vlastník</cp:lastModifiedBy>
  <cp:revision>34</cp:revision>
  <dcterms:created xsi:type="dcterms:W3CDTF">2019-05-08T08:30:02Z</dcterms:created>
  <dcterms:modified xsi:type="dcterms:W3CDTF">2019-05-09T09:06:59Z</dcterms:modified>
</cp:coreProperties>
</file>