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8B927E-8CE4-43C4-9E7A-97E58BFE8C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512AF32-A88E-4748-B3A2-1A1C528811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869DAB-6BFC-4E07-8F1A-8D875EAF8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A8E0-30AD-4107-8D50-00DCC8681324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090C9A-997E-474B-8523-7CC63171D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7DC3EB8-4C3F-4FBC-8299-B829E7400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383B-A77C-4D1F-809C-1EC416265D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413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BC2F51-617A-42A6-8B0B-5D3D8B13C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4D899D3-196D-4352-9747-FBD5D257B4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6D5F885-D98D-461A-BD3D-5986EEDBD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A8E0-30AD-4107-8D50-00DCC8681324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4941C2-9FCF-476D-929B-2C4403F17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6B8F7F-1D4F-4E8E-A240-E34D88BC5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383B-A77C-4D1F-809C-1EC416265D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9199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55F342B-4C38-4B5F-93E4-3133C4E7BA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0650011-A12E-4306-8A39-F44EF22ECA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A5A371-0EB5-443A-A6DE-B0249E1B9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A8E0-30AD-4107-8D50-00DCC8681324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85FC10-7C07-4FC6-8703-F9CB17035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D434C5C-3730-4EB5-A945-27E52917D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383B-A77C-4D1F-809C-1EC416265D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991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038166-7DA2-42EC-BACE-56051CB8E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E207B5-6507-4851-8110-2786B15A0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20BE882-F499-45B0-8E38-D3955450F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A8E0-30AD-4107-8D50-00DCC8681324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4DD5EC-A607-46DD-A905-E4DA05116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F992E8-135A-4CB6-A6AF-9719635E5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383B-A77C-4D1F-809C-1EC416265D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187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80F49D-3AB6-4726-B08D-B850D096E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AC980ED-92F0-40FF-B40A-34B1255F04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4989EA-6268-46E3-8422-7BF11E701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A8E0-30AD-4107-8D50-00DCC8681324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8512FC-9831-4DEB-9A41-F3E402589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9CD8F2-AD7D-430B-8172-1CD4E3963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383B-A77C-4D1F-809C-1EC416265D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840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84A9D9-1058-49E2-B906-4A6521D41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5347964-6E17-4F2A-B920-E9B977EFA1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81F8255-E0E1-488B-A38A-AD9DD70BC1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FFFB9A3-D893-4393-9B3F-73A30F469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A8E0-30AD-4107-8D50-00DCC8681324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E1AA0B9-B648-457A-87F3-D4B9BAF1E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F8A21DB-1279-4F23-B122-051870E53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383B-A77C-4D1F-809C-1EC416265D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3527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8FFFCA-C11A-4A8D-9492-DAA4EEA0A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D45513E-C9CF-48ED-B676-5472308A0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83C6685-141A-4553-89CD-C11F8A9303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69482CFE-F1AC-4438-9BCF-87728FB274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C1B93FE-442D-4508-A6A7-E63845780B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B135000-4194-46F4-8B20-6A6E8D9D2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A8E0-30AD-4107-8D50-00DCC8681324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6D23A6E-3ECB-47A5-87BA-13B52920B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DC872CD-3EE8-4EEB-A606-CC3369925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383B-A77C-4D1F-809C-1EC416265D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7210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01EAB0-AAB7-4A30-B373-58C2F5FAF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ECB3141-DF3E-42C2-9DBE-8497C0F2E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A8E0-30AD-4107-8D50-00DCC8681324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2250FC1-43DA-4DD3-B161-08FC67981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D1AEBAE-2B66-4171-9CAE-1DF617B14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383B-A77C-4D1F-809C-1EC416265D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6202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8617CB5-241E-40BC-896C-25B3DFD2F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A8E0-30AD-4107-8D50-00DCC8681324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802E4B6-0D6D-4D53-B494-D0B71D9F3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DB99F1D-582B-46C3-884F-B1F392549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383B-A77C-4D1F-809C-1EC416265D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636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254C18-45AC-4F2A-BEA3-4054268B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D9BB60B-2FE6-4FBC-BE7E-5A4739FE4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AAAA0C6-DDAA-499E-A543-FAC78E0EE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8B3580B-EC0E-454B-8BAB-44FBBF27F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A8E0-30AD-4107-8D50-00DCC8681324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E692D49-F934-4296-91A4-0AEB4BA28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CE6B9FF-1519-4978-9506-E4F839680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383B-A77C-4D1F-809C-1EC416265D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7325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56FEA6-C60A-4676-AACD-5346EFF25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7BD2FCF-11E3-4485-8F9F-096FAD972C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32D064D-F124-409C-90A7-21E6038526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9178FB6-3E91-4237-821B-1A0D03C2C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A8E0-30AD-4107-8D50-00DCC8681324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65A3EDD-879C-4538-93F3-B845F79BD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B4B861-B1A3-4EE7-AC51-CAB3338CB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383B-A77C-4D1F-809C-1EC416265D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105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22C3FD4-D71D-4327-B498-236C6243A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A1E6212-6A03-4C6A-8F71-AF7A4B4FB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75B179-1F71-48CA-B91D-E9B6017A69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4A8E0-30AD-4107-8D50-00DCC8681324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A64312-A919-4B19-AC5C-4FEBA7E8BE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FECB61-9FFC-455E-93F4-35DB8FD7FA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3383B-A77C-4D1F-809C-1EC416265D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4446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26C0AA-87DF-438A-9971-71B6EE1515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4. </a:t>
            </a:r>
            <a:r>
              <a:rPr lang="cs-CZ" b="1" dirty="0"/>
              <a:t>Tržní rovnováha a efektivnost</a:t>
            </a:r>
            <a:br>
              <a:rPr lang="cs-CZ" b="1" dirty="0"/>
            </a:br>
            <a:r>
              <a:rPr lang="cs-CZ" b="1" dirty="0"/>
              <a:t>Holman, Ekonomie, kapitola 4.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6690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47BB71-A6CA-46B9-B2C8-E18280581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Tržní rovnováha a efektivnost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6EEA43-5259-42C9-805E-7C2366634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Kupující si navzájem o zboží konkurují a jejich vzájemná konkurence žene cenu vzhůru.</a:t>
            </a:r>
          </a:p>
          <a:p>
            <a:r>
              <a:rPr lang="cs-CZ" dirty="0"/>
              <a:t>Cena, kterou jsou kupující maximálně ochotní platit, je dána jejich mezním užitkem.</a:t>
            </a:r>
          </a:p>
          <a:p>
            <a:r>
              <a:rPr lang="cs-CZ" dirty="0"/>
              <a:t> Prodávající si navzájem o zboží konkurují a jejich vzájemná konkurence žene cenu dolů.</a:t>
            </a:r>
          </a:p>
          <a:p>
            <a:r>
              <a:rPr lang="cs-CZ" dirty="0"/>
              <a:t>Cena, kterou jsou kupující minimálně ochotní akceptovat, je dána jejich mezními náklady.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0202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A79E95-6C69-4A9F-999A-7FC33EF42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Dosahování rovnováhy na trhu vajec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30C44319-25DE-492A-A34A-8C130289D8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0" dirty="0"/>
              <a:t>Při ceně 2 Kč je na trhu vajec nerovnováha - nedostatek. Nedostatek vajec vede k růstu jejich ceny a trh směřuje k rovnováze při rovnovážné ceně 2,70 Kč.</a:t>
            </a:r>
            <a:endParaRPr lang="cs-CZ" dirty="0"/>
          </a:p>
        </p:txBody>
      </p:sp>
      <p:pic>
        <p:nvPicPr>
          <p:cNvPr id="10" name="Zástupný symbol pro obsah 9">
            <a:extLst>
              <a:ext uri="{FF2B5EF4-FFF2-40B4-BE49-F238E27FC236}">
                <a16:creationId xmlns:a16="http://schemas.microsoft.com/office/drawing/2014/main" id="{F0FDD098-5D35-4C67-AED3-EB530C13E33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9788" y="2558439"/>
            <a:ext cx="5157787" cy="3577860"/>
          </a:xfrm>
          <a:prstGeom prst="rect">
            <a:avLst/>
          </a:prstGeom>
        </p:spPr>
      </p:pic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C35636FC-4AFA-40A8-9518-FC5B0212FA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0" dirty="0"/>
              <a:t>Při ceně 3,50 Kč je na trhu vajec nerovnováha - přebytek. Přebytek vajec vede k poklesu jejich ceny a trh směřuje k rovnováze při rovnovážné ceně 2,70 Kč.</a:t>
            </a:r>
            <a:endParaRPr lang="cs-CZ" dirty="0"/>
          </a:p>
        </p:txBody>
      </p:sp>
      <p:pic>
        <p:nvPicPr>
          <p:cNvPr id="11" name="Zástupný symbol pro obsah 10">
            <a:extLst>
              <a:ext uri="{FF2B5EF4-FFF2-40B4-BE49-F238E27FC236}">
                <a16:creationId xmlns:a16="http://schemas.microsoft.com/office/drawing/2014/main" id="{446091CD-88F9-44ED-8DF6-C7BA798A4963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2200" y="2599442"/>
            <a:ext cx="5183188" cy="3495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085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8D3761-5A73-46D5-B93B-676ECF935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Kulička v důlku je stabilní rovnováhou. Kulička na kopečku je nestabilní rovnováhou</a:t>
            </a:r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D06D812B-45E2-4AE3-91C5-15A708688C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632075"/>
            <a:ext cx="10515600" cy="2738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537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C5C832-D360-4487-8666-FA16EDF5D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EFEKTIVNOST </a:t>
            </a:r>
            <a:r>
              <a:rPr lang="cs-CZ" dirty="0" err="1"/>
              <a:t>TRŽNí</a:t>
            </a:r>
            <a:r>
              <a:rPr lang="cs-CZ" dirty="0"/>
              <a:t> ROVNOVÁHY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20BA62F-CBDF-4B3C-8416-EE49F4445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Kritériem ekonomické efektivnosti je porovnání mezního užitku a mezních nákladů.</a:t>
            </a:r>
          </a:p>
          <a:p>
            <a:r>
              <a:rPr lang="cs-CZ" dirty="0"/>
              <a:t>Existuje jediná efektivní produkce, a to produkce tržní rovnováhy. Zde se mezní užitek statku rovná jeho mezním nákladům. Tím, že trhy tendují k rovnováze poptávky a nabídky, tendují zároveň k efektivním množstvím produkce.</a:t>
            </a:r>
          </a:p>
        </p:txBody>
      </p:sp>
    </p:spTree>
    <p:extLst>
      <p:ext uri="{BB962C8B-B14F-4D97-AF65-F5344CB8AC3E}">
        <p14:creationId xmlns:p14="http://schemas.microsoft.com/office/powerpoint/2010/main" val="2147163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41B81E-236A-4F0D-99B2-C333CFF0C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ROVNOVÁHY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3F912CD1-4BCA-4ED6-AAF2-9D4A55AC89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4500" dirty="0"/>
              <a:t>Změna poptávky po vejcích</a:t>
            </a:r>
          </a:p>
          <a:p>
            <a:endParaRPr lang="cs-CZ" dirty="0"/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99622AAF-982E-47BC-A9C0-A25274AF1FB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Spotřebitel změnil své preference – vejce jsou zdravá</a:t>
            </a:r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C174C5A4-25A3-4AFF-B5B8-3C7A5819DD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0" dirty="0"/>
              <a:t>Když spotřebitelé zvýší své preference vajec před jinými statky, posune se křivka poptávky D do polohy D' a původní rovnováha trhu E se změní v novou rovnováhu E'.</a:t>
            </a:r>
            <a:endParaRPr lang="cs-CZ" dirty="0"/>
          </a:p>
        </p:txBody>
      </p:sp>
      <p:pic>
        <p:nvPicPr>
          <p:cNvPr id="10" name="Zástupný symbol pro obsah 9">
            <a:extLst>
              <a:ext uri="{FF2B5EF4-FFF2-40B4-BE49-F238E27FC236}">
                <a16:creationId xmlns:a16="http://schemas.microsoft.com/office/drawing/2014/main" id="{CC0F3640-A265-4F98-A175-0E1E32521A3B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172200" y="2664516"/>
            <a:ext cx="5183188" cy="3365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57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EB05D5-815C-4BBE-AC25-4284475F2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Změna rovnováhy ze strany nabídky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DC7FF26-A67B-4EAE-B209-06A58EF2265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drůbežárnám, díky zavedení nové lepší technologie podařilo snížit náklady.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DE8D4751-0F1D-4484-BA0D-F28AC22B9A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Když výrobcům klesnou náklady, posune se křivka nabídky S dolů do polohy S' a původní rovnováha E se změní v novou rovnováhu E".</a:t>
            </a:r>
          </a:p>
        </p:txBody>
      </p:sp>
      <p:pic>
        <p:nvPicPr>
          <p:cNvPr id="8" name="Zástupný symbol pro obsah 7">
            <a:extLst>
              <a:ext uri="{FF2B5EF4-FFF2-40B4-BE49-F238E27FC236}">
                <a16:creationId xmlns:a16="http://schemas.microsoft.com/office/drawing/2014/main" id="{2C71A36A-5F53-4932-8E28-19C67C8A0008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172200" y="2664895"/>
            <a:ext cx="5183188" cy="3364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256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9D6CE18-931A-4BEE-8D85-FC248E657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ARBITRÁŽ A ZÁKON JEDINÉ CENY</a:t>
            </a: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9043D00E-225D-4E66-BF0F-FB0C3A75FF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Většina zboží a služeb se prodává na územně rozptýleném trhu. Tam jsou tržní nabídka i tržní poptávka rozptýleny do mnoha míst, kde se uzavírají obchody. Jak dospěje takovýto územně rozptýlený trh ke své rovnováze?</a:t>
            </a:r>
          </a:p>
          <a:p>
            <a:r>
              <a:rPr lang="pl-PL" dirty="0"/>
              <a:t>Je-li na různých místních trzích rozdílná cena, </a:t>
            </a:r>
            <a:r>
              <a:rPr lang="cs-CZ" dirty="0"/>
              <a:t>budou se kupující snažit </a:t>
            </a:r>
            <a:r>
              <a:rPr lang="cs-CZ" dirty="0" err="1"/>
              <a:t>přecházetna</a:t>
            </a:r>
            <a:r>
              <a:rPr lang="cs-CZ" dirty="0"/>
              <a:t> levnější trhy a prodávající naopak na dražší trhy. To nakonec vede k eliminaci cenového rozdílu.</a:t>
            </a:r>
            <a:endParaRPr lang="cs-CZ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Zákon jediné ceny: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cena statku tenduje ke stejné výši na všech trzích. Je-li ne různých místních trzích rozdílná cena, budou se kupující snažit přecházet na levnější trhy a prodávající naopak na dražší trhy. To nakonec vede k eliminaci cenového rozdílu.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4305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943C7B-EBA1-4EC7-8766-7B48D557C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ARBITRÁŽ a </a:t>
            </a:r>
            <a:r>
              <a:rPr lang="cs-CZ" i="1" dirty="0"/>
              <a:t>neobchodovatelné statky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02741F-B419-442A-A59A-7A18409AD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i="1" dirty="0"/>
              <a:t>Arbitráž – aktivita kdy </a:t>
            </a:r>
            <a:r>
              <a:rPr lang="cs-CZ" dirty="0"/>
              <a:t>obchodníci, kteří nakupují zboží na levnějších trzích, aby je prodávali na dražších trzích. </a:t>
            </a:r>
          </a:p>
          <a:p>
            <a:r>
              <a:rPr lang="cs-CZ" dirty="0"/>
              <a:t>Statky, u nichž jsou příliš vysoké náklady na arbitráže nebo na cestování prodávajících a kupujících mezi vzdálenějšími trhy, se nazývají </a:t>
            </a:r>
            <a:r>
              <a:rPr lang="cs-CZ" i="1" dirty="0"/>
              <a:t>neobchodovatelné statky. </a:t>
            </a:r>
          </a:p>
          <a:p>
            <a:pPr lvl="1"/>
            <a:r>
              <a:rPr lang="cs-CZ" dirty="0"/>
              <a:t>Jde většinou o služby, jako jsou kadeřnictví, opravy, bydlení, lékařské služby, městská hromadná doprava, benzín u čerpacích stanic, služby maloobchodního prodeje apod. Trh neobchodovatelného statku zůstává "roztříštěn" do mnoha lokálních trhů s rozdílnými cenami.</a:t>
            </a:r>
          </a:p>
          <a:p>
            <a:r>
              <a:rPr lang="cs-CZ" dirty="0"/>
              <a:t>Zákon jediné ceny se zde neprosazuje nebo se prosazuje jen velmi nedokonale.</a:t>
            </a:r>
          </a:p>
        </p:txBody>
      </p:sp>
    </p:spTree>
    <p:extLst>
      <p:ext uri="{BB962C8B-B14F-4D97-AF65-F5344CB8AC3E}">
        <p14:creationId xmlns:p14="http://schemas.microsoft.com/office/powerpoint/2010/main" val="9144723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521</Words>
  <Application>Microsoft Office PowerPoint</Application>
  <PresentationFormat>Širokoúhlá obrazovka</PresentationFormat>
  <Paragraphs>29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Motiv Office</vt:lpstr>
      <vt:lpstr>4. Tržní rovnováha a efektivnost Holman, Ekonomie, kapitola 4. </vt:lpstr>
      <vt:lpstr>Tržní rovnováha a efektivnost</vt:lpstr>
      <vt:lpstr>Dosahování rovnováhy na trhu vajec</vt:lpstr>
      <vt:lpstr>Kulička v důlku je stabilní rovnováhou. Kulička na kopečku je nestabilní rovnováhou</vt:lpstr>
      <vt:lpstr>EFEKTIVNOST TRŽNí ROVNOVÁHY</vt:lpstr>
      <vt:lpstr>ZMĚNY ROVNOVÁHY</vt:lpstr>
      <vt:lpstr>Změna rovnováhy ze strany nabídky</vt:lpstr>
      <vt:lpstr>ARBITRÁŽ A ZÁKON JEDINÉ CENY</vt:lpstr>
      <vt:lpstr>ARBITRÁŽ a neobchodovatelné statky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Tržní rovnováha a efektivnost</dc:title>
  <dc:creator>Čábelková Inna</dc:creator>
  <cp:lastModifiedBy>Čábelková Inna</cp:lastModifiedBy>
  <cp:revision>8</cp:revision>
  <dcterms:created xsi:type="dcterms:W3CDTF">2020-10-08T13:29:04Z</dcterms:created>
  <dcterms:modified xsi:type="dcterms:W3CDTF">2020-10-08T13:52:56Z</dcterms:modified>
</cp:coreProperties>
</file>