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5" r:id="rId2"/>
    <p:sldId id="289" r:id="rId3"/>
    <p:sldId id="309" r:id="rId4"/>
    <p:sldId id="290" r:id="rId5"/>
    <p:sldId id="312" r:id="rId6"/>
    <p:sldId id="323" r:id="rId7"/>
    <p:sldId id="316" r:id="rId8"/>
    <p:sldId id="315" r:id="rId9"/>
    <p:sldId id="320" r:id="rId10"/>
    <p:sldId id="322" r:id="rId11"/>
    <p:sldId id="324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32" r:id="rId20"/>
    <p:sldId id="319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L8ukYrWXiI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angličtina pro tlumočníky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 – </a:t>
            </a:r>
            <a:r>
              <a:rPr lang="cs-CZ" dirty="0" err="1" smtClean="0"/>
              <a:t>andy</a:t>
            </a:r>
            <a:r>
              <a:rPr lang="cs-CZ" dirty="0" smtClean="0"/>
              <a:t> </a:t>
            </a:r>
            <a:r>
              <a:rPr lang="cs-CZ" dirty="0" err="1" smtClean="0"/>
              <a:t>haldane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3200" dirty="0"/>
              <a:t>Chief Economist at the Bank of </a:t>
            </a:r>
            <a:r>
              <a:rPr lang="en-US" sz="3200" dirty="0" smtClean="0"/>
              <a:t>England</a:t>
            </a:r>
            <a:endParaRPr lang="cs-CZ" sz="32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err="1" smtClean="0"/>
              <a:t>TEDxGlasgow</a:t>
            </a:r>
            <a:r>
              <a:rPr lang="cs-CZ" sz="3200" dirty="0" smtClean="0"/>
              <a:t>: </a:t>
            </a:r>
            <a:r>
              <a:rPr lang="en-US" sz="3200" dirty="0" smtClean="0"/>
              <a:t>Putting the “Public” in Public Institutions</a:t>
            </a:r>
            <a:endParaRPr lang="cs-CZ" sz="3200" dirty="0"/>
          </a:p>
        </p:txBody>
      </p:sp>
      <p:pic>
        <p:nvPicPr>
          <p:cNvPr id="5" name="Obrázek 4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8416" y="3692901"/>
            <a:ext cx="5131443" cy="2886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9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 – </a:t>
            </a:r>
            <a:r>
              <a:rPr lang="cs-CZ" dirty="0" err="1" smtClean="0"/>
              <a:t>andy</a:t>
            </a:r>
            <a:r>
              <a:rPr lang="cs-CZ" dirty="0" smtClean="0"/>
              <a:t> </a:t>
            </a:r>
            <a:r>
              <a:rPr lang="cs-CZ" dirty="0" err="1" smtClean="0"/>
              <a:t>haldane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trénujte aktivní poslech a soustředění</a:t>
            </a:r>
          </a:p>
        </p:txBody>
      </p:sp>
    </p:spTree>
    <p:extLst>
      <p:ext uri="{BB962C8B-B14F-4D97-AF65-F5344CB8AC3E}">
        <p14:creationId xmlns:p14="http://schemas.microsoft.com/office/powerpoint/2010/main" val="356013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 – </a:t>
            </a:r>
            <a:r>
              <a:rPr lang="cs-CZ" dirty="0" err="1" smtClean="0"/>
              <a:t>andy</a:t>
            </a:r>
            <a:r>
              <a:rPr lang="cs-CZ" dirty="0" smtClean="0"/>
              <a:t> </a:t>
            </a:r>
            <a:r>
              <a:rPr lang="cs-CZ" dirty="0" err="1" smtClean="0"/>
              <a:t>haldane</a:t>
            </a:r>
            <a:r>
              <a:rPr lang="cs-CZ" dirty="0" smtClean="0"/>
              <a:t> – sumarizace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/>
              <a:t>C</a:t>
            </a:r>
            <a:r>
              <a:rPr lang="cs-CZ" sz="3200" dirty="0" smtClean="0"/>
              <a:t>o je to sumarizace?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Jaký je „pracovní postup“?</a:t>
            </a:r>
          </a:p>
        </p:txBody>
      </p:sp>
    </p:spTree>
    <p:extLst>
      <p:ext uri="{BB962C8B-B14F-4D97-AF65-F5344CB8AC3E}">
        <p14:creationId xmlns:p14="http://schemas.microsoft.com/office/powerpoint/2010/main" val="4024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 – </a:t>
            </a:r>
            <a:r>
              <a:rPr lang="cs-CZ" dirty="0" err="1" smtClean="0"/>
              <a:t>andy</a:t>
            </a:r>
            <a:r>
              <a:rPr lang="cs-CZ" dirty="0" smtClean="0"/>
              <a:t> </a:t>
            </a:r>
            <a:r>
              <a:rPr lang="cs-CZ" dirty="0" err="1" smtClean="0"/>
              <a:t>haldane</a:t>
            </a:r>
            <a:r>
              <a:rPr lang="cs-CZ" dirty="0" smtClean="0"/>
              <a:t> – sumarizace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10330637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sumarizujte projev Andy </a:t>
            </a:r>
            <a:r>
              <a:rPr lang="cs-CZ" sz="3200" dirty="0" err="1" smtClean="0"/>
              <a:t>Haldana</a:t>
            </a:r>
            <a:r>
              <a:rPr lang="cs-CZ" sz="3200" dirty="0" smtClean="0"/>
              <a:t> celými větami v angličtině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až budete hotovi, spočítejte si slova</a:t>
            </a:r>
          </a:p>
        </p:txBody>
      </p:sp>
    </p:spTree>
    <p:extLst>
      <p:ext uri="{BB962C8B-B14F-4D97-AF65-F5344CB8AC3E}">
        <p14:creationId xmlns:p14="http://schemas.microsoft.com/office/powerpoint/2010/main" val="80514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 – </a:t>
            </a:r>
            <a:r>
              <a:rPr lang="cs-CZ" dirty="0" err="1" smtClean="0"/>
              <a:t>andy</a:t>
            </a:r>
            <a:r>
              <a:rPr lang="cs-CZ" dirty="0" smtClean="0"/>
              <a:t> </a:t>
            </a:r>
            <a:r>
              <a:rPr lang="cs-CZ" dirty="0" err="1" smtClean="0"/>
              <a:t>haldane</a:t>
            </a:r>
            <a:r>
              <a:rPr lang="cs-CZ" dirty="0" smtClean="0"/>
              <a:t> – sumarizace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zkraťte původní sumarizaci na polovinu</a:t>
            </a:r>
          </a:p>
        </p:txBody>
      </p:sp>
    </p:spTree>
    <p:extLst>
      <p:ext uri="{BB962C8B-B14F-4D97-AF65-F5344CB8AC3E}">
        <p14:creationId xmlns:p14="http://schemas.microsoft.com/office/powerpoint/2010/main" val="16908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 – </a:t>
            </a:r>
            <a:r>
              <a:rPr lang="cs-CZ" dirty="0" err="1" smtClean="0"/>
              <a:t>andy</a:t>
            </a:r>
            <a:r>
              <a:rPr lang="cs-CZ" dirty="0" smtClean="0"/>
              <a:t> </a:t>
            </a:r>
            <a:r>
              <a:rPr lang="cs-CZ" dirty="0" err="1" smtClean="0"/>
              <a:t>haldane</a:t>
            </a:r>
            <a:r>
              <a:rPr lang="cs-CZ" dirty="0" smtClean="0"/>
              <a:t> – sumarizace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srovnejte původní a zkrácenou verzi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/>
              <a:t>J</a:t>
            </a:r>
            <a:r>
              <a:rPr lang="cs-CZ" sz="2800" dirty="0" smtClean="0"/>
              <a:t>aké „operace“ jste pro zkrácení použili?</a:t>
            </a:r>
          </a:p>
        </p:txBody>
      </p:sp>
    </p:spTree>
    <p:extLst>
      <p:ext uri="{BB962C8B-B14F-4D97-AF65-F5344CB8AC3E}">
        <p14:creationId xmlns:p14="http://schemas.microsoft.com/office/powerpoint/2010/main" val="105129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sumarizace – použité operace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2" y="2084832"/>
            <a:ext cx="9720071" cy="4820973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obsah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err="1" smtClean="0"/>
              <a:t>ommission</a:t>
            </a:r>
            <a:r>
              <a:rPr lang="cs-CZ" sz="2800" dirty="0" smtClean="0"/>
              <a:t>/filtrace</a:t>
            </a:r>
          </a:p>
          <a:p>
            <a:pPr marL="529654" lvl="2" indent="-173038">
              <a:buFont typeface="Arial" panose="020B0604020202020204" pitchFamily="34" charset="0"/>
              <a:buChar char="•"/>
            </a:pPr>
            <a:r>
              <a:rPr lang="cs-CZ" sz="2400" dirty="0" smtClean="0"/>
              <a:t>místo popisu procesu se soustředit pouze na výsledek</a:t>
            </a:r>
          </a:p>
          <a:p>
            <a:pPr marL="529654" lvl="2" indent="-173038">
              <a:buFont typeface="Arial" panose="020B0604020202020204" pitchFamily="34" charset="0"/>
              <a:buChar char="•"/>
            </a:pPr>
            <a:r>
              <a:rPr lang="cs-CZ" sz="2400" dirty="0" smtClean="0"/>
              <a:t>místo dichotomie pouze výstup</a:t>
            </a:r>
          </a:p>
          <a:p>
            <a:pPr marL="529654" lvl="2" indent="-173038">
              <a:buFont typeface="Arial" panose="020B0604020202020204" pitchFamily="34" charset="0"/>
              <a:buChar char="•"/>
            </a:pPr>
            <a:r>
              <a:rPr lang="cs-CZ" sz="2400" dirty="0" smtClean="0"/>
              <a:t>zabavit se detailů</a:t>
            </a:r>
          </a:p>
          <a:p>
            <a:pPr marL="529654" lvl="2" indent="-173038">
              <a:buFont typeface="Arial" panose="020B0604020202020204" pitchFamily="34" charset="0"/>
              <a:buChar char="•"/>
            </a:pPr>
            <a:r>
              <a:rPr lang="cs-CZ" sz="2400" dirty="0" smtClean="0"/>
              <a:t>zbavit se redundancí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generalizace</a:t>
            </a:r>
          </a:p>
          <a:p>
            <a:pPr marL="173038" lvl="1" indent="-173038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změna struktury informací</a:t>
            </a:r>
          </a:p>
          <a:p>
            <a:pPr marL="355918" lvl="2" indent="-173038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převod </a:t>
            </a:r>
            <a:r>
              <a:rPr lang="cs-CZ" sz="2800" dirty="0"/>
              <a:t>z první osoby do třetí</a:t>
            </a:r>
          </a:p>
          <a:p>
            <a:pPr marL="173038" lvl="1" indent="-173038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jazyková kondenzace</a:t>
            </a:r>
            <a:endParaRPr lang="cs-CZ" sz="3200" dirty="0"/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err="1" smtClean="0"/>
              <a:t>nominálnost</a:t>
            </a:r>
            <a:endParaRPr lang="cs-CZ" sz="2800" dirty="0" smtClean="0"/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participia a infinitivní tvary	</a:t>
            </a:r>
          </a:p>
          <a:p>
            <a:pPr marL="356616" lvl="2" indent="0">
              <a:buNone/>
            </a:pPr>
            <a:endParaRPr lang="cs-CZ" sz="2400" dirty="0" smtClean="0"/>
          </a:p>
          <a:p>
            <a:pPr marL="346774" lvl="1" indent="-173038">
              <a:buFont typeface="Arial" panose="020B0604020202020204" pitchFamily="34" charset="0"/>
              <a:buChar char="•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64745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 – </a:t>
            </a:r>
            <a:r>
              <a:rPr lang="cs-CZ" dirty="0" err="1" smtClean="0"/>
              <a:t>andy</a:t>
            </a:r>
            <a:r>
              <a:rPr lang="cs-CZ" dirty="0" smtClean="0"/>
              <a:t> </a:t>
            </a:r>
            <a:r>
              <a:rPr lang="cs-CZ" dirty="0" err="1" smtClean="0"/>
              <a:t>haldane</a:t>
            </a:r>
            <a:r>
              <a:rPr lang="cs-CZ" dirty="0" smtClean="0"/>
              <a:t> – brainstorming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err="1" smtClean="0"/>
              <a:t>Why</a:t>
            </a:r>
            <a:r>
              <a:rPr lang="cs-CZ" sz="3200" dirty="0" smtClean="0"/>
              <a:t> </a:t>
            </a:r>
            <a:r>
              <a:rPr lang="cs-CZ" sz="3200" dirty="0" err="1" smtClean="0"/>
              <a:t>is</a:t>
            </a:r>
            <a:r>
              <a:rPr lang="cs-CZ" sz="3200" dirty="0" smtClean="0"/>
              <a:t> </a:t>
            </a:r>
            <a:r>
              <a:rPr lang="cs-CZ" sz="3200" dirty="0" err="1" smtClean="0"/>
              <a:t>this</a:t>
            </a:r>
            <a:r>
              <a:rPr lang="cs-CZ" sz="3200" dirty="0" smtClean="0"/>
              <a:t> a </a:t>
            </a:r>
            <a:r>
              <a:rPr lang="cs-CZ" sz="3200" dirty="0" err="1" smtClean="0"/>
              <a:t>good</a:t>
            </a:r>
            <a:r>
              <a:rPr lang="cs-CZ" sz="3200" dirty="0" smtClean="0"/>
              <a:t> </a:t>
            </a:r>
            <a:r>
              <a:rPr lang="cs-CZ" sz="3200" dirty="0" err="1" smtClean="0"/>
              <a:t>speech</a:t>
            </a:r>
            <a:r>
              <a:rPr lang="cs-CZ" sz="32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3313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8381" y="585216"/>
            <a:ext cx="9720072" cy="1499616"/>
          </a:xfrm>
        </p:spPr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makes</a:t>
            </a:r>
            <a:r>
              <a:rPr lang="cs-CZ" dirty="0" smtClean="0"/>
              <a:t> a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speech</a:t>
            </a:r>
            <a:r>
              <a:rPr lang="cs-CZ" dirty="0" smtClean="0"/>
              <a:t> </a:t>
            </a:r>
            <a:r>
              <a:rPr lang="cs-CZ" dirty="0" smtClean="0"/>
              <a:t>– výsledky brainstormingu 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2193285"/>
            <a:ext cx="9720071" cy="432326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en-GB" sz="3200" dirty="0" smtClean="0"/>
              <a:t>connection/communication with the audience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en-GB" sz="2800" dirty="0" smtClean="0"/>
              <a:t>interaction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en-GB" sz="2800" dirty="0" smtClean="0"/>
              <a:t>directly addressing the audience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en-GB" sz="2800" dirty="0" smtClean="0"/>
              <a:t>reacting to their response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en-GB" sz="2800" dirty="0" smtClean="0"/>
              <a:t>humour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GB" sz="3200" dirty="0" smtClean="0"/>
              <a:t>tailored to the audience</a:t>
            </a:r>
            <a:r>
              <a:rPr lang="cs-CZ" sz="3200" dirty="0" smtClean="0"/>
              <a:t>‘</a:t>
            </a:r>
            <a:r>
              <a:rPr lang="en-GB" sz="3200" dirty="0" smtClean="0"/>
              <a:t>s needs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en-GB" sz="2800" dirty="0" smtClean="0"/>
              <a:t>relatable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en-GB" sz="2800" dirty="0" smtClean="0"/>
              <a:t>digestible parts</a:t>
            </a:r>
            <a:endParaRPr lang="cs-CZ" sz="3200" dirty="0" smtClean="0"/>
          </a:p>
          <a:p>
            <a:pPr marL="173736" lvl="1" indent="0">
              <a:buNone/>
            </a:pPr>
            <a:endParaRPr lang="cs-CZ" sz="2800" dirty="0" smtClean="0"/>
          </a:p>
          <a:p>
            <a:pPr marL="346774" lvl="1" indent="-173038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346774" lvl="1" indent="-173038"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71950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makes</a:t>
            </a:r>
            <a:r>
              <a:rPr lang="cs-CZ" dirty="0"/>
              <a:t> a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speech</a:t>
            </a:r>
            <a:r>
              <a:rPr lang="cs-CZ" dirty="0"/>
              <a:t> – výsledky brainstormingu </a:t>
            </a:r>
            <a:r>
              <a:rPr lang="cs-CZ" dirty="0" smtClean="0"/>
              <a:t>II.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838933" y="2297457"/>
            <a:ext cx="9720071" cy="4323262"/>
          </a:xfrm>
          <a:prstGeom prst="rect">
            <a:avLst/>
          </a:prstGeom>
        </p:spPr>
        <p:txBody>
          <a:bodyPr vert="horz" lIns="45720" tIns="45720" rIns="45720" bIns="45720" rtlCol="0">
            <a:normAutofit fontScale="77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err="1" smtClean="0"/>
              <a:t>intonation</a:t>
            </a:r>
            <a:r>
              <a:rPr lang="cs-CZ" sz="3200" dirty="0" smtClean="0"/>
              <a:t> + </a:t>
            </a:r>
            <a:r>
              <a:rPr lang="cs-CZ" sz="3200" dirty="0" err="1" smtClean="0"/>
              <a:t>easy</a:t>
            </a:r>
            <a:r>
              <a:rPr lang="cs-CZ" sz="3200" dirty="0" smtClean="0"/>
              <a:t> to </a:t>
            </a:r>
            <a:r>
              <a:rPr lang="cs-CZ" sz="3200" dirty="0" err="1" smtClean="0"/>
              <a:t>understand</a:t>
            </a:r>
            <a:r>
              <a:rPr lang="cs-CZ" sz="3200" dirty="0" smtClean="0"/>
              <a:t> </a:t>
            </a:r>
            <a:r>
              <a:rPr lang="cs-CZ" sz="3200" dirty="0" err="1" smtClean="0"/>
              <a:t>accent</a:t>
            </a:r>
            <a:endParaRPr lang="cs-CZ" sz="3200" dirty="0" smtClean="0"/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err="1" smtClean="0"/>
              <a:t>pauses</a:t>
            </a:r>
            <a:endParaRPr lang="cs-CZ" sz="2800" dirty="0" smtClean="0"/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speed</a:t>
            </a:r>
          </a:p>
          <a:p>
            <a:pPr marL="173038" lvl="1" indent="-173038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/>
              <a:t>body </a:t>
            </a:r>
            <a:r>
              <a:rPr lang="cs-CZ" sz="3200" dirty="0" err="1"/>
              <a:t>language</a:t>
            </a:r>
            <a:endParaRPr lang="cs-CZ" sz="3200" dirty="0"/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/>
              <a:t>natural </a:t>
            </a:r>
            <a:r>
              <a:rPr lang="cs-CZ" sz="2800" dirty="0" err="1"/>
              <a:t>gestures</a:t>
            </a:r>
            <a:endParaRPr lang="cs-CZ" sz="2800" dirty="0"/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/>
              <a:t>open body </a:t>
            </a:r>
            <a:r>
              <a:rPr lang="cs-CZ" sz="2800" dirty="0" err="1"/>
              <a:t>language</a:t>
            </a:r>
            <a:endParaRPr lang="cs-CZ" sz="2800" dirty="0"/>
          </a:p>
          <a:p>
            <a:pPr marL="173038" lvl="1" indent="-173038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right</a:t>
            </a:r>
            <a:r>
              <a:rPr lang="cs-CZ" sz="3200" dirty="0"/>
              <a:t> balance </a:t>
            </a:r>
            <a:r>
              <a:rPr lang="cs-CZ" sz="3200" dirty="0" err="1"/>
              <a:t>between</a:t>
            </a:r>
            <a:r>
              <a:rPr lang="cs-CZ" sz="3200" dirty="0"/>
              <a:t> </a:t>
            </a:r>
            <a:r>
              <a:rPr lang="cs-CZ" sz="3200" dirty="0" err="1"/>
              <a:t>well-rehearsed</a:t>
            </a:r>
            <a:r>
              <a:rPr lang="cs-CZ" sz="3200" dirty="0"/>
              <a:t> and </a:t>
            </a:r>
            <a:r>
              <a:rPr lang="cs-CZ" sz="3200" dirty="0" err="1"/>
              <a:t>authentic</a:t>
            </a:r>
            <a:endParaRPr lang="cs-CZ" sz="3200" dirty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err="1" smtClean="0"/>
              <a:t>structure</a:t>
            </a:r>
            <a:endParaRPr lang="cs-CZ" sz="3200" dirty="0"/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err="1" smtClean="0"/>
              <a:t>storytelling</a:t>
            </a:r>
            <a:endParaRPr lang="cs-CZ" sz="2800" dirty="0" smtClean="0"/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err="1" smtClean="0"/>
              <a:t>easy</a:t>
            </a:r>
            <a:r>
              <a:rPr lang="cs-CZ" sz="2800" dirty="0" smtClean="0"/>
              <a:t> to </a:t>
            </a:r>
            <a:r>
              <a:rPr lang="cs-CZ" sz="2800" dirty="0" err="1" smtClean="0"/>
              <a:t>follow</a:t>
            </a:r>
            <a:r>
              <a:rPr lang="cs-CZ" sz="2800" dirty="0" smtClean="0"/>
              <a:t> + </a:t>
            </a:r>
            <a:r>
              <a:rPr lang="cs-CZ" sz="2800" dirty="0" err="1" smtClean="0"/>
              <a:t>mnemonic</a:t>
            </a:r>
            <a:r>
              <a:rPr lang="cs-CZ" sz="2800" dirty="0" smtClean="0"/>
              <a:t> </a:t>
            </a:r>
            <a:r>
              <a:rPr lang="cs-CZ" sz="2800" dirty="0" err="1" smtClean="0"/>
              <a:t>devices</a:t>
            </a:r>
            <a:r>
              <a:rPr lang="cs-CZ" sz="2800" dirty="0" smtClean="0"/>
              <a:t> (</a:t>
            </a:r>
            <a:r>
              <a:rPr lang="cs-CZ" sz="2800" dirty="0" err="1" smtClean="0"/>
              <a:t>letters</a:t>
            </a:r>
            <a:r>
              <a:rPr lang="cs-CZ" sz="2800" dirty="0" smtClean="0"/>
              <a:t>)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„</a:t>
            </a:r>
            <a:r>
              <a:rPr lang="cs-CZ" sz="2800" dirty="0" err="1" smtClean="0"/>
              <a:t>emotional</a:t>
            </a:r>
            <a:r>
              <a:rPr lang="cs-CZ" sz="2800" dirty="0" smtClean="0"/>
              <a:t> </a:t>
            </a:r>
            <a:r>
              <a:rPr lang="cs-CZ" sz="2800" dirty="0" err="1" smtClean="0"/>
              <a:t>development</a:t>
            </a:r>
            <a:r>
              <a:rPr lang="cs-CZ" sz="2800" dirty="0" smtClean="0"/>
              <a:t>“ – </a:t>
            </a:r>
            <a:r>
              <a:rPr lang="cs-CZ" sz="2800" dirty="0" err="1" smtClean="0"/>
              <a:t>starting</a:t>
            </a:r>
            <a:r>
              <a:rPr lang="cs-CZ" sz="2800" dirty="0" smtClean="0"/>
              <a:t> </a:t>
            </a:r>
            <a:r>
              <a:rPr lang="cs-CZ" sz="2800" dirty="0" err="1" smtClean="0"/>
              <a:t>light</a:t>
            </a:r>
            <a:r>
              <a:rPr lang="cs-CZ" sz="2800" dirty="0" smtClean="0"/>
              <a:t>, </a:t>
            </a:r>
            <a:r>
              <a:rPr lang="cs-CZ" sz="2800" dirty="0" err="1" smtClean="0"/>
              <a:t>going</a:t>
            </a:r>
            <a:r>
              <a:rPr lang="cs-CZ" sz="2800" dirty="0" smtClean="0"/>
              <a:t> </a:t>
            </a:r>
            <a:r>
              <a:rPr lang="cs-CZ" sz="2800" dirty="0" err="1" smtClean="0"/>
              <a:t>into</a:t>
            </a:r>
            <a:r>
              <a:rPr lang="cs-CZ" sz="2800" dirty="0" smtClean="0"/>
              <a:t> </a:t>
            </a:r>
            <a:r>
              <a:rPr lang="cs-CZ" sz="2800" dirty="0" err="1" smtClean="0"/>
              <a:t>heavier</a:t>
            </a:r>
            <a:r>
              <a:rPr lang="cs-CZ" sz="2800" dirty="0" smtClean="0"/>
              <a:t> </a:t>
            </a:r>
            <a:r>
              <a:rPr lang="cs-CZ" sz="2800" dirty="0" err="1" smtClean="0"/>
              <a:t>stuff</a:t>
            </a:r>
            <a:endParaRPr lang="cs-CZ" sz="2800" dirty="0" smtClean="0"/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err="1"/>
              <a:t>easy</a:t>
            </a:r>
            <a:r>
              <a:rPr lang="cs-CZ" sz="2800" dirty="0"/>
              <a:t> to </a:t>
            </a:r>
            <a:r>
              <a:rPr lang="cs-CZ" sz="2800" dirty="0" err="1"/>
              <a:t>visualizes</a:t>
            </a:r>
            <a:r>
              <a:rPr lang="cs-CZ" sz="2800" dirty="0"/>
              <a:t>, </a:t>
            </a:r>
            <a:r>
              <a:rPr lang="cs-CZ" sz="2800" dirty="0" err="1"/>
              <a:t>recall</a:t>
            </a:r>
            <a:r>
              <a:rPr lang="cs-CZ" sz="2800" dirty="0"/>
              <a:t>, </a:t>
            </a:r>
            <a:r>
              <a:rPr lang="cs-CZ" sz="2800" dirty="0" err="1"/>
              <a:t>remember</a:t>
            </a:r>
            <a:endParaRPr lang="cs-CZ" sz="2800" dirty="0"/>
          </a:p>
          <a:p>
            <a:pPr marL="346774" lvl="1" indent="-173038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346774" lvl="1" indent="-173038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346774" lvl="1" indent="-173038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346774" lvl="1" indent="-173038"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71178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administrativa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56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administrativa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zápočet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75% docházka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75 % odevzdaných </a:t>
            </a:r>
            <a:r>
              <a:rPr lang="cs-CZ" sz="2400" dirty="0" err="1" smtClean="0"/>
              <a:t>DÚ</a:t>
            </a:r>
            <a:endParaRPr lang="cs-CZ" sz="2400" dirty="0" smtClean="0"/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konzultace – PO 14:30 (napište mi e-mail)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err="1" smtClean="0"/>
              <a:t>Moodle</a:t>
            </a:r>
            <a:endParaRPr lang="cs-CZ" sz="2800" dirty="0" smtClean="0"/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dirty="0" err="1" smtClean="0"/>
              <a:t>AJpT2019</a:t>
            </a:r>
            <a:endParaRPr lang="cs-CZ" sz="2400" dirty="0" smtClean="0"/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err="1" smtClean="0"/>
              <a:t>DDL</a:t>
            </a:r>
            <a:r>
              <a:rPr lang="cs-CZ" sz="2800" dirty="0" smtClean="0"/>
              <a:t> pro </a:t>
            </a:r>
            <a:r>
              <a:rPr lang="cs-CZ" sz="2800" dirty="0" err="1" smtClean="0"/>
              <a:t>info</a:t>
            </a:r>
            <a:r>
              <a:rPr lang="cs-CZ" sz="2800" dirty="0" smtClean="0"/>
              <a:t> – ČT 23:59</a:t>
            </a:r>
            <a:endParaRPr lang="cs-CZ" sz="2800" dirty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61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provoz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484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170253"/>
            <a:ext cx="428865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chtít se učit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nebát se dělat chyby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experimentovat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chovat se jako profík / brát to vážně</a:t>
            </a:r>
            <a:endParaRPr lang="cs-CZ" sz="24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111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084832"/>
            <a:ext cx="4277077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chtít se učit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nebát se dělat chyby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experimentovat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chovat se jako profík / brát to vážně</a:t>
            </a:r>
            <a:endParaRPr lang="cs-CZ" sz="24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601794" y="2084832"/>
            <a:ext cx="448542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bezpečná bublina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za chyby se vám nikdo nebude smát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feedback je vždy neosobní</a:t>
            </a:r>
            <a:endParaRPr lang="cs-CZ" sz="24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78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76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vlastní projev v AJ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jednotlivé tlumočnické dovednosti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tlumočení do AJ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slovní zásoba &amp; terminologie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271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57940" y="2836492"/>
            <a:ext cx="4436936" cy="1499616"/>
          </a:xfrm>
        </p:spPr>
        <p:txBody>
          <a:bodyPr>
            <a:noAutofit/>
          </a:bodyPr>
          <a:lstStyle/>
          <a:p>
            <a:pPr algn="ctr"/>
            <a:r>
              <a:rPr lang="cs-CZ" sz="13800" dirty="0" smtClean="0">
                <a:solidFill>
                  <a:schemeClr val="bg1"/>
                </a:solidFill>
              </a:rPr>
              <a:t>?!?</a:t>
            </a:r>
            <a:endParaRPr lang="cs-CZ" sz="13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36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1577</TotalTime>
  <Words>350</Words>
  <Application>Microsoft Office PowerPoint</Application>
  <PresentationFormat>Širokoúhlá obrazovka</PresentationFormat>
  <Paragraphs>93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Tw Cen MT</vt:lpstr>
      <vt:lpstr>Tw Cen MT Condensed</vt:lpstr>
      <vt:lpstr>Wingdings 3</vt:lpstr>
      <vt:lpstr>Integrál</vt:lpstr>
      <vt:lpstr>angličtina pro tlumočníky</vt:lpstr>
      <vt:lpstr>administrativa</vt:lpstr>
      <vt:lpstr>administrativa</vt:lpstr>
      <vt:lpstr>provoz</vt:lpstr>
      <vt:lpstr>provoz</vt:lpstr>
      <vt:lpstr>provoz</vt:lpstr>
      <vt:lpstr>obsah</vt:lpstr>
      <vt:lpstr>obsah</vt:lpstr>
      <vt:lpstr>?!?</vt:lpstr>
      <vt:lpstr>projev – andy haldane</vt:lpstr>
      <vt:lpstr>projev – andy haldane</vt:lpstr>
      <vt:lpstr>projev – andy haldane – sumarizace</vt:lpstr>
      <vt:lpstr>projev – andy haldane – sumarizace</vt:lpstr>
      <vt:lpstr>projev – andy haldane – sumarizace</vt:lpstr>
      <vt:lpstr>projev – andy haldane – sumarizace</vt:lpstr>
      <vt:lpstr>sumarizace – použité operace</vt:lpstr>
      <vt:lpstr>projev – andy haldane – brainstorming</vt:lpstr>
      <vt:lpstr>what makes a good speech – výsledky brainstormingu I.</vt:lpstr>
      <vt:lpstr>what makes a good speech – výsledky brainstormingu II.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56</cp:revision>
  <dcterms:created xsi:type="dcterms:W3CDTF">2019-03-09T16:29:07Z</dcterms:created>
  <dcterms:modified xsi:type="dcterms:W3CDTF">2019-10-16T08:52:43Z</dcterms:modified>
</cp:coreProperties>
</file>