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9" r:id="rId3"/>
    <p:sldId id="285" r:id="rId4"/>
    <p:sldId id="286" r:id="rId5"/>
    <p:sldId id="287" r:id="rId6"/>
    <p:sldId id="288" r:id="rId7"/>
    <p:sldId id="290" r:id="rId8"/>
    <p:sldId id="295" r:id="rId9"/>
    <p:sldId id="296" r:id="rId10"/>
    <p:sldId id="297" r:id="rId11"/>
    <p:sldId id="302" r:id="rId12"/>
    <p:sldId id="298" r:id="rId13"/>
    <p:sldId id="299" r:id="rId14"/>
    <p:sldId id="300" r:id="rId15"/>
    <p:sldId id="301" r:id="rId16"/>
    <p:sldId id="303" r:id="rId17"/>
    <p:sldId id="304" r:id="rId18"/>
    <p:sldId id="291" r:id="rId19"/>
    <p:sldId id="294" r:id="rId20"/>
    <p:sldId id="292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0801" autoAdjust="0"/>
  </p:normalViewPr>
  <p:slideViewPr>
    <p:cSldViewPr>
      <p:cViewPr varScale="1">
        <p:scale>
          <a:sx n="62" d="100"/>
          <a:sy n="62" d="100"/>
        </p:scale>
        <p:origin x="5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BDBE-DA66-4D6F-941C-386F75E6060E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F751-3640-4B0B-91C9-9D1B2497B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F751-3640-4B0B-91C9-9D1B2497B1A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59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21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3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08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3821-D4B7-4D8A-8D4D-136CC350729C}" type="datetimeFigureOut">
              <a:rPr lang="cs-CZ" smtClean="0"/>
              <a:t>01.04.2018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fal.mff.cuni.cz/vallex/3.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lax.lidovky.cz/zmena-casu-ovlivni-biorytmy-problem-uz-zajima-i-politiky-pmj-/zdravi.aspx?c=A180321_094150_ln-zdravi_si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Seminář praktické češtiny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400" dirty="0"/>
              <a:t>26. března 2018</a:t>
            </a:r>
          </a:p>
          <a:p>
            <a:pPr algn="r"/>
            <a:r>
              <a:rPr lang="cs-CZ" sz="2400" dirty="0"/>
              <a:t>Hana Prokšová</a:t>
            </a:r>
          </a:p>
        </p:txBody>
      </p:sp>
    </p:spTree>
    <p:extLst>
      <p:ext uri="{BB962C8B-B14F-4D97-AF65-F5344CB8AC3E}">
        <p14:creationId xmlns:p14="http://schemas.microsoft.com/office/powerpoint/2010/main" val="6198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EB5CC-43E0-4F2F-9F3D-9E35E64D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současný nejlepší zdroj poučení o valenci v češtině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9A1004-EC74-4BB5-92C6-F4496057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slovník </a:t>
            </a:r>
            <a:r>
              <a:rPr lang="cs-CZ" dirty="0" err="1"/>
              <a:t>Vallex</a:t>
            </a:r>
            <a:r>
              <a:rPr lang="cs-CZ" dirty="0"/>
              <a:t> 3.0</a:t>
            </a:r>
          </a:p>
          <a:p>
            <a:r>
              <a:rPr lang="cs-CZ" dirty="0">
                <a:hlinkClick r:id="rId2"/>
              </a:rPr>
              <a:t>http://ufal.mff.cuni.cz/vallex/3.0/</a:t>
            </a:r>
            <a:endParaRPr lang="cs-CZ" dirty="0"/>
          </a:p>
          <a:p>
            <a:r>
              <a:rPr lang="cs-CZ" dirty="0"/>
              <a:t>4 586 českých sloves</a:t>
            </a:r>
          </a:p>
          <a:p>
            <a:r>
              <a:rPr lang="cs-CZ" dirty="0"/>
              <a:t>10 821 významů těchto sloves</a:t>
            </a:r>
          </a:p>
          <a:p>
            <a:endParaRPr lang="cs-CZ" dirty="0"/>
          </a:p>
          <a:p>
            <a:r>
              <a:rPr lang="cs-CZ" dirty="0"/>
              <a:t>vychází z funkčního generativního popisu</a:t>
            </a:r>
          </a:p>
        </p:txBody>
      </p:sp>
    </p:spTree>
    <p:extLst>
      <p:ext uri="{BB962C8B-B14F-4D97-AF65-F5344CB8AC3E}">
        <p14:creationId xmlns:p14="http://schemas.microsoft.com/office/powerpoint/2010/main" val="300204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A0D7F-CC0D-49FC-849C-4F4BF690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jak se vyznat ve </a:t>
            </a:r>
            <a:r>
              <a:rPr lang="cs-CZ" sz="3200" b="1" dirty="0" err="1"/>
              <a:t>Vallexu</a:t>
            </a:r>
            <a:r>
              <a:rPr lang="cs-CZ" sz="3200" b="1" dirty="0"/>
              <a:t> 3.0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72BD99-9AAC-4523-A8EE-453F2237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obligatorní </a:t>
            </a:r>
            <a:r>
              <a:rPr lang="cs-CZ" sz="2000" b="1" dirty="0">
                <a:solidFill>
                  <a:srgbClr val="C00000"/>
                </a:solidFill>
              </a:rPr>
              <a:t>OBL</a:t>
            </a:r>
            <a:r>
              <a:rPr lang="cs-CZ" sz="2000" b="1" dirty="0"/>
              <a:t> </a:t>
            </a:r>
            <a:r>
              <a:rPr lang="cs-CZ" sz="2000" dirty="0"/>
              <a:t>(= povinná)</a:t>
            </a:r>
          </a:p>
          <a:p>
            <a:pPr marL="0" indent="0">
              <a:buNone/>
            </a:pPr>
            <a:r>
              <a:rPr lang="cs-CZ" sz="2000" b="1" dirty="0"/>
              <a:t>	fakultativní </a:t>
            </a:r>
            <a:r>
              <a:rPr lang="cs-CZ" sz="2000" b="1" dirty="0">
                <a:solidFill>
                  <a:srgbClr val="FFC000"/>
                </a:solidFill>
              </a:rPr>
              <a:t>OPT</a:t>
            </a:r>
            <a:r>
              <a:rPr lang="cs-CZ" sz="2000" dirty="0"/>
              <a:t> (= </a:t>
            </a:r>
            <a:r>
              <a:rPr lang="cs-CZ" sz="2000" dirty="0" err="1"/>
              <a:t>optional</a:t>
            </a:r>
            <a:r>
              <a:rPr lang="cs-CZ" sz="2000" dirty="0"/>
              <a:t>; nemusí být nutně </a:t>
            </a:r>
            <a:r>
              <a:rPr lang="cs-CZ" sz="2000" dirty="0" err="1"/>
              <a:t>vyjádř</a:t>
            </a:r>
            <a:r>
              <a:rPr lang="cs-CZ" sz="2000" dirty="0"/>
              <a:t>. na povrchu věty)</a:t>
            </a:r>
          </a:p>
          <a:p>
            <a:pPr marL="0" indent="0">
              <a:buNone/>
            </a:pPr>
            <a:r>
              <a:rPr lang="cs-CZ" sz="2000" b="1" dirty="0"/>
              <a:t>		typická doplnění  </a:t>
            </a:r>
            <a:r>
              <a:rPr lang="cs-CZ" sz="2000" b="1" dirty="0">
                <a:solidFill>
                  <a:srgbClr val="00B050"/>
                </a:solidFill>
              </a:rPr>
              <a:t>TYP</a:t>
            </a:r>
            <a:r>
              <a:rPr lang="cs-CZ" sz="2000" b="1" dirty="0"/>
              <a:t> </a:t>
            </a:r>
            <a:r>
              <a:rPr lang="cs-CZ" sz="2000" dirty="0"/>
              <a:t>(= častá)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7428D-626F-41A3-8178-B0B17DAD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167" y="4924114"/>
            <a:ext cx="5665833" cy="19338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BA85BFD-F9F9-43A3-A364-702624DF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6" y="2938690"/>
            <a:ext cx="5832648" cy="1933886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E5E0A60-A892-41B5-B3F0-C5EA68FA2ED7}"/>
              </a:ext>
            </a:extLst>
          </p:cNvPr>
          <p:cNvCxnSpPr>
            <a:cxnSpLocks/>
          </p:cNvCxnSpPr>
          <p:nvPr/>
        </p:nvCxnSpPr>
        <p:spPr>
          <a:xfrm>
            <a:off x="2872238" y="2250165"/>
            <a:ext cx="1051690" cy="169663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33025A3-E850-4BDB-8689-8CB9BD89065C}"/>
              </a:ext>
            </a:extLst>
          </p:cNvPr>
          <p:cNvCxnSpPr>
            <a:cxnSpLocks/>
          </p:cNvCxnSpPr>
          <p:nvPr/>
        </p:nvCxnSpPr>
        <p:spPr>
          <a:xfrm>
            <a:off x="4405559" y="2636912"/>
            <a:ext cx="2605927" cy="331990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AC63CF4-AC8C-4458-B5C5-E7C0B0448833}"/>
              </a:ext>
            </a:extLst>
          </p:cNvPr>
          <p:cNvCxnSpPr/>
          <p:nvPr/>
        </p:nvCxnSpPr>
        <p:spPr>
          <a:xfrm>
            <a:off x="1822229" y="1930578"/>
            <a:ext cx="943568" cy="20162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3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2BDBF-9EA1-460C-9644-04AAE30C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Jaká jsou nezbytná doplnění u těchto sloves?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2DBF13-F4EE-4DA5-BBE2-23BD55E1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 delším dni v létě už </a:t>
            </a:r>
            <a:r>
              <a:rPr lang="cs-CZ" u="sng" dirty="0"/>
              <a:t>diskutují</a:t>
            </a:r>
            <a:r>
              <a:rPr lang="cs-CZ" dirty="0"/>
              <a:t> i europoslanci. </a:t>
            </a:r>
            <a:br>
              <a:rPr lang="cs-CZ" dirty="0"/>
            </a:br>
            <a:r>
              <a:rPr lang="cs-CZ" dirty="0"/>
              <a:t>V názoru na výhody či nevýhody střídání středoevropského a letního času včetně zdravotních souvislostí </a:t>
            </a:r>
            <a:r>
              <a:rPr lang="cs-CZ" u="sng" dirty="0"/>
              <a:t>se</a:t>
            </a:r>
            <a:r>
              <a:rPr lang="cs-CZ" dirty="0"/>
              <a:t> ale </a:t>
            </a:r>
            <a:r>
              <a:rPr lang="cs-CZ" u="sng" dirty="0"/>
              <a:t>neshodli</a:t>
            </a:r>
            <a:r>
              <a:rPr lang="cs-CZ" dirty="0"/>
              <a:t>. I tak je možné, že změny času </a:t>
            </a:r>
            <a:r>
              <a:rPr lang="cs-CZ" u="sng" dirty="0"/>
              <a:t>budou</a:t>
            </a:r>
            <a:r>
              <a:rPr lang="cs-CZ" dirty="0"/>
              <a:t> nakonec </a:t>
            </a:r>
            <a:r>
              <a:rPr lang="cs-CZ" u="sng" dirty="0"/>
              <a:t>zrušeny</a:t>
            </a:r>
            <a:r>
              <a:rPr lang="cs-CZ" dirty="0"/>
              <a:t>.</a:t>
            </a:r>
          </a:p>
          <a:p>
            <a:pPr marL="0" indent="0" algn="r">
              <a:buNone/>
            </a:pPr>
            <a:r>
              <a:rPr lang="cs-CZ" sz="2000" dirty="0"/>
              <a:t>zdroj: </a:t>
            </a:r>
            <a:r>
              <a:rPr lang="cs-CZ" sz="2000" dirty="0">
                <a:hlinkClick r:id="rId3"/>
              </a:rPr>
              <a:t>https://relax.lidovky.cz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DISKUTOVAT</a:t>
            </a:r>
          </a:p>
          <a:p>
            <a:pPr marL="0" indent="0">
              <a:buNone/>
            </a:pPr>
            <a:r>
              <a:rPr lang="cs-CZ" sz="2000" dirty="0"/>
              <a:t>SHODNOUT SE</a:t>
            </a:r>
          </a:p>
          <a:p>
            <a:pPr marL="0" indent="0">
              <a:buNone/>
            </a:pPr>
            <a:r>
              <a:rPr lang="cs-CZ" sz="2000" dirty="0"/>
              <a:t>ZRUŠIT</a:t>
            </a:r>
          </a:p>
        </p:txBody>
      </p:sp>
    </p:spTree>
    <p:extLst>
      <p:ext uri="{BB962C8B-B14F-4D97-AF65-F5344CB8AC3E}">
        <p14:creationId xmlns:p14="http://schemas.microsoft.com/office/powerpoint/2010/main" val="263483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53437C1-98FE-46D3-A745-7168C186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566"/>
            <a:ext cx="9144000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094927-3329-41FA-BBBA-E8F3EEB4C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985"/>
            <a:ext cx="9144000" cy="5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35C53AE-65A5-48C2-A6EF-E5B7EA80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608"/>
            <a:ext cx="9144000" cy="56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2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27F26-743E-4630-9B7E-BE09D87D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valenci mají i deverbativa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6B0F58-A4CD-4C18-A532-A28CAE8F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spokojený ______________</a:t>
            </a:r>
          </a:p>
          <a:p>
            <a:r>
              <a:rPr lang="cs-CZ" dirty="0"/>
              <a:t>souhlas ________________</a:t>
            </a:r>
          </a:p>
          <a:p>
            <a:r>
              <a:rPr lang="cs-CZ" dirty="0"/>
              <a:t>praní ______________</a:t>
            </a:r>
          </a:p>
          <a:p>
            <a:r>
              <a:rPr lang="cs-CZ" dirty="0"/>
              <a:t>rozmrzelý _______________</a:t>
            </a:r>
          </a:p>
          <a:p>
            <a:r>
              <a:rPr lang="cs-CZ" dirty="0"/>
              <a:t>umazaný _______________</a:t>
            </a:r>
          </a:p>
          <a:p>
            <a:r>
              <a:rPr lang="cs-CZ" dirty="0"/>
              <a:t>pochopení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9731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27F26-743E-4630-9B7E-BE09D87D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valenci mají i deverbativa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6B0F58-A4CD-4C18-A532-A28CAE8F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cs-CZ" dirty="0"/>
              <a:t>spokojený s něčím</a:t>
            </a:r>
          </a:p>
          <a:p>
            <a:r>
              <a:rPr lang="cs-CZ" dirty="0"/>
              <a:t>souhlas s INST (někoho)</a:t>
            </a:r>
          </a:p>
          <a:p>
            <a:r>
              <a:rPr lang="cs-CZ" dirty="0"/>
              <a:t>praní něčeho </a:t>
            </a:r>
          </a:p>
          <a:p>
            <a:r>
              <a:rPr lang="cs-CZ" dirty="0"/>
              <a:t>rozmrzelý z něčeho, kvůli něčemu</a:t>
            </a:r>
          </a:p>
          <a:p>
            <a:r>
              <a:rPr lang="cs-CZ" dirty="0"/>
              <a:t>umazaný něčím, od něčeho</a:t>
            </a:r>
          </a:p>
          <a:p>
            <a:r>
              <a:rPr lang="cs-CZ" dirty="0"/>
              <a:t>pochopení něčeho		</a:t>
            </a:r>
            <a:r>
              <a:rPr lang="cs-CZ" sz="2400" dirty="0"/>
              <a:t>častý přechod od AKUZ ke GEN</a:t>
            </a:r>
            <a:endParaRPr lang="cs-CZ" sz="1800" dirty="0"/>
          </a:p>
          <a:p>
            <a:pPr marL="0" indent="0">
              <a:buNone/>
            </a:pPr>
            <a:r>
              <a:rPr lang="cs-CZ" dirty="0"/>
              <a:t>	× pochopit něco		</a:t>
            </a:r>
            <a:r>
              <a:rPr lang="cs-CZ" sz="2000" i="1" dirty="0"/>
              <a:t>malovat něco </a:t>
            </a:r>
            <a:r>
              <a:rPr lang="cs-CZ" sz="2000" dirty="0"/>
              <a:t>× </a:t>
            </a:r>
            <a:r>
              <a:rPr lang="cs-CZ" sz="2000" i="1" dirty="0"/>
              <a:t>malování něčeho</a:t>
            </a:r>
            <a:endParaRPr lang="cs-CZ" i="1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DA74FDAD-D3A9-41D0-B7B3-674ACCBD0ABE}"/>
              </a:ext>
            </a:extLst>
          </p:cNvPr>
          <p:cNvSpPr/>
          <p:nvPr/>
        </p:nvSpPr>
        <p:spPr>
          <a:xfrm>
            <a:off x="4427984" y="4653136"/>
            <a:ext cx="504056" cy="936104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0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 ČZJ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Macurová – Bímová: Poznáváme ČZJ II (Slovesa a jejich typy)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 prostých sloves: argumenty = jakákoli jmenná skupina, která je v nějakém gramatickém vztahu ke slovesu a která musí být přítomna, aby sloveso bylo užito gramaticky (s. 290)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 ČZJ: argumenty je třeba vyjádřit jménem nebo zájmenem</a:t>
            </a:r>
          </a:p>
          <a:p>
            <a:pPr lvl="2"/>
            <a:r>
              <a:rPr lang="cs-CZ" dirty="0"/>
              <a:t>gramatické významy osoby/čísla nese jméno/zájmeno, nikoli sloveso</a:t>
            </a:r>
          </a:p>
        </p:txBody>
      </p:sp>
    </p:spTree>
    <p:extLst>
      <p:ext uri="{BB962C8B-B14F-4D97-AF65-F5344CB8AC3E}">
        <p14:creationId xmlns:p14="http://schemas.microsoft.com/office/powerpoint/2010/main" val="364995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 ČZJ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ČZJ je valenční rámec prvotně vymezen typem slovesa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inkorporace předmětu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inkorporace prostředku?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Může se do slovesa inkorporovat i čas nebo místo?</a:t>
            </a:r>
          </a:p>
        </p:txBody>
      </p:sp>
    </p:spTree>
    <p:extLst>
      <p:ext uri="{BB962C8B-B14F-4D97-AF65-F5344CB8AC3E}">
        <p14:creationId xmlns:p14="http://schemas.microsoft.com/office/powerpoint/2010/main" val="72336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36E15-05CE-4FEC-945F-076362DB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Vendula: zajímavost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0244A-ED07-490E-AA37-157DDB991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Lidi vedli na jatka, řekl novinkám ukrajinský vězeň svědomí k mobilizaci</a:t>
            </a:r>
          </a:p>
          <a:p>
            <a:pPr marL="0" indent="0" algn="r">
              <a:buNone/>
            </a:pPr>
            <a:r>
              <a:rPr lang="cs-CZ" sz="2000" dirty="0"/>
              <a:t>zdroj: https://www.novinky.cz/zahranicni</a:t>
            </a:r>
          </a:p>
        </p:txBody>
      </p:sp>
    </p:spTree>
    <p:extLst>
      <p:ext uri="{BB962C8B-B14F-4D97-AF65-F5344CB8AC3E}">
        <p14:creationId xmlns:p14="http://schemas.microsoft.com/office/powerpoint/2010/main" val="2341376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 ČZJ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Jaký valenční rámec by měla slovesa: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PRŠET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SPÁT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ZALÉVAT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NAVŠTÍVIT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VYSVĚTLIT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JÍST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25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DF75-3112-490E-92E0-42BE753A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		jak psát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E85A58-D393-4AFD-BF46-84C9BA8D3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Velikonoce</a:t>
            </a:r>
          </a:p>
          <a:p>
            <a:r>
              <a:rPr lang="cs-CZ" dirty="0"/>
              <a:t>s Velikonoci i s Velikonocemi</a:t>
            </a:r>
          </a:p>
          <a:p>
            <a:endParaRPr lang="cs-CZ" dirty="0"/>
          </a:p>
          <a:p>
            <a:r>
              <a:rPr lang="cs-CZ" dirty="0"/>
              <a:t>Velký pátek</a:t>
            </a:r>
          </a:p>
          <a:p>
            <a:r>
              <a:rPr lang="cs-CZ" dirty="0"/>
              <a:t>Pondělí velikonoční i Velikonoční pondělí</a:t>
            </a:r>
          </a:p>
          <a:p>
            <a:endParaRPr lang="cs-CZ" dirty="0"/>
          </a:p>
          <a:p>
            <a:r>
              <a:rPr lang="cs-CZ" dirty="0"/>
              <a:t>Jak se kde řekne pomlázka?</a:t>
            </a:r>
          </a:p>
          <a:p>
            <a:pPr marL="457200" lvl="1" indent="0">
              <a:buNone/>
            </a:pPr>
            <a:r>
              <a:rPr lang="cs-CZ" dirty="0"/>
              <a:t>viz Český jazykový atlas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FB69C6-D41A-413E-B7D5-A7563205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2632"/>
            <a:ext cx="3384376" cy="16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8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4F6C22-5F31-46ED-973F-B9B15810F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474"/>
            <a:ext cx="9144000" cy="54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2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C89275D-D10A-461F-89AE-71EA1178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820472" cy="68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0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domácí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Zachyťte věty pomocí závislostních stromů + k uzlům připište větné členy, k hranám syntaktické vztahy: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Špačci si v dutině stromu postavili hnízdo.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Klepnutím vložte text.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Adam nám upekl z jablek štrúdl a bábovku.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/>
              <a:t>Řešení zkontrolujeme na začátku příští hodiny.</a:t>
            </a:r>
          </a:p>
        </p:txBody>
      </p:sp>
    </p:spTree>
    <p:extLst>
      <p:ext uri="{BB962C8B-B14F-4D97-AF65-F5344CB8AC3E}">
        <p14:creationId xmlns:p14="http://schemas.microsoft.com/office/powerpoint/2010/main" val="323190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Klepnutím vložíte text.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			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cs-CZ" b="1" dirty="0"/>
              <a:t>		vložíte</a:t>
            </a:r>
          </a:p>
          <a:p>
            <a:pPr marL="0" indent="0">
              <a:buNone/>
            </a:pPr>
            <a:r>
              <a:rPr lang="cs-CZ" i="1" dirty="0"/>
              <a:t>			</a:t>
            </a:r>
            <a:r>
              <a:rPr lang="cs-CZ" sz="2400" dirty="0"/>
              <a:t>přísudek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/>
              <a:t>P, k		D, r		D, r</a:t>
            </a:r>
          </a:p>
          <a:p>
            <a:pPr marL="0" indent="0">
              <a:buNone/>
            </a:pPr>
            <a:r>
              <a:rPr lang="cs-CZ" b="1" dirty="0"/>
              <a:t>(vy)		klepnutím		text</a:t>
            </a:r>
          </a:p>
          <a:p>
            <a:pPr marL="0" indent="0">
              <a:buNone/>
            </a:pPr>
            <a:r>
              <a:rPr lang="cs-CZ" sz="2400" dirty="0"/>
              <a:t>podmět	PU prostředku		předmět</a:t>
            </a:r>
          </a:p>
          <a:p>
            <a:pPr marL="0" indent="0">
              <a:buNone/>
            </a:pPr>
            <a:r>
              <a:rPr lang="cs-CZ" sz="2400" dirty="0"/>
              <a:t>nevyjádřený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						</a:t>
            </a:r>
            <a:r>
              <a:rPr lang="cs-CZ" sz="2000" dirty="0"/>
              <a:t>závislostní syntax</a:t>
            </a:r>
          </a:p>
          <a:p>
            <a:pPr marL="0" indent="0">
              <a:buNone/>
            </a:pPr>
            <a:r>
              <a:rPr lang="cs-CZ" sz="2000" dirty="0"/>
              <a:t>						závislostní strom</a:t>
            </a:r>
          </a:p>
          <a:p>
            <a:pPr marL="0" indent="0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971600" y="2636912"/>
            <a:ext cx="280831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3563888" y="2636912"/>
            <a:ext cx="28803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995936" y="2636912"/>
            <a:ext cx="144016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Koza ležela v chlívku nadmutá po mokré trávě.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ležela</a:t>
            </a:r>
          </a:p>
          <a:p>
            <a:pPr marL="0" indent="0">
              <a:buNone/>
            </a:pPr>
            <a:r>
              <a:rPr lang="cs-CZ" dirty="0"/>
              <a:t>	přísudek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P, k		D, a		D, a</a:t>
            </a:r>
          </a:p>
          <a:p>
            <a:pPr marL="0" indent="0">
              <a:buNone/>
            </a:pPr>
            <a:r>
              <a:rPr lang="cs-CZ" b="1" dirty="0"/>
              <a:t>koza 		v chlívku 	nadmutá</a:t>
            </a:r>
          </a:p>
          <a:p>
            <a:pPr marL="0" indent="0">
              <a:buNone/>
            </a:pPr>
            <a:r>
              <a:rPr lang="cs-CZ" dirty="0"/>
              <a:t>podmět 	PU místa 	doplněk		D, 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</a:t>
            </a:r>
            <a:r>
              <a:rPr lang="cs-CZ" b="1" dirty="0"/>
              <a:t>po trávě</a:t>
            </a:r>
          </a:p>
          <a:p>
            <a:pPr marL="0" indent="0">
              <a:buNone/>
            </a:pPr>
            <a:r>
              <a:rPr lang="cs-CZ" dirty="0"/>
              <a:t>				D, k			PU příčiny</a:t>
            </a:r>
          </a:p>
          <a:p>
            <a:pPr marL="0" indent="0">
              <a:buNone/>
            </a:pP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/>
              <a:t>						D, k</a:t>
            </a:r>
          </a:p>
          <a:p>
            <a:pPr marL="0" indent="0">
              <a:buNone/>
            </a:pPr>
            <a:r>
              <a:rPr lang="cs-CZ" dirty="0"/>
              <a:t>						</a:t>
            </a:r>
            <a:r>
              <a:rPr lang="cs-CZ" b="1" dirty="0"/>
              <a:t>mokré</a:t>
            </a:r>
          </a:p>
          <a:p>
            <a:pPr marL="0" indent="0">
              <a:buNone/>
            </a:pPr>
            <a:r>
              <a:rPr lang="cs-CZ" dirty="0"/>
              <a:t>						přívlastek shodný</a:t>
            </a:r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827584" y="2276872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763688" y="2276872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763688" y="2276872"/>
            <a:ext cx="288032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004048" y="3212976"/>
            <a:ext cx="252028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6372200" y="4221088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Volný tvar 19"/>
          <p:cNvSpPr/>
          <p:nvPr/>
        </p:nvSpPr>
        <p:spPr>
          <a:xfrm>
            <a:off x="948204" y="3605441"/>
            <a:ext cx="3603279" cy="1231294"/>
          </a:xfrm>
          <a:custGeom>
            <a:avLst/>
            <a:gdLst>
              <a:gd name="connsiteX0" fmla="*/ 3603279 w 3603279"/>
              <a:gd name="connsiteY0" fmla="*/ 81482 h 1231294"/>
              <a:gd name="connsiteX1" fmla="*/ 2770360 w 3603279"/>
              <a:gd name="connsiteY1" fmla="*/ 1068309 h 1231294"/>
              <a:gd name="connsiteX2" fmla="*/ 2000816 w 3603279"/>
              <a:gd name="connsiteY2" fmla="*/ 1222218 h 1231294"/>
              <a:gd name="connsiteX3" fmla="*/ 1267485 w 3603279"/>
              <a:gd name="connsiteY3" fmla="*/ 1176951 h 1231294"/>
              <a:gd name="connsiteX4" fmla="*/ 688063 w 3603279"/>
              <a:gd name="connsiteY4" fmla="*/ 878187 h 1231294"/>
              <a:gd name="connsiteX5" fmla="*/ 271604 w 3603279"/>
              <a:gd name="connsiteY5" fmla="*/ 407406 h 1231294"/>
              <a:gd name="connsiteX6" fmla="*/ 0 w 3603279"/>
              <a:gd name="connsiteY6" fmla="*/ 0 h 123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3279" h="1231294">
                <a:moveTo>
                  <a:pt x="3603279" y="81482"/>
                </a:moveTo>
                <a:cubicBezTo>
                  <a:pt x="3320358" y="479834"/>
                  <a:pt x="3037437" y="878186"/>
                  <a:pt x="2770360" y="1068309"/>
                </a:cubicBezTo>
                <a:cubicBezTo>
                  <a:pt x="2503283" y="1258432"/>
                  <a:pt x="2251295" y="1204111"/>
                  <a:pt x="2000816" y="1222218"/>
                </a:cubicBezTo>
                <a:cubicBezTo>
                  <a:pt x="1750337" y="1240325"/>
                  <a:pt x="1486277" y="1234290"/>
                  <a:pt x="1267485" y="1176951"/>
                </a:cubicBezTo>
                <a:cubicBezTo>
                  <a:pt x="1048693" y="1119613"/>
                  <a:pt x="854043" y="1006445"/>
                  <a:pt x="688063" y="878187"/>
                </a:cubicBezTo>
                <a:cubicBezTo>
                  <a:pt x="522083" y="749929"/>
                  <a:pt x="386281" y="553771"/>
                  <a:pt x="271604" y="407406"/>
                </a:cubicBezTo>
                <a:cubicBezTo>
                  <a:pt x="156927" y="261042"/>
                  <a:pt x="78463" y="130521"/>
                  <a:pt x="0" y="0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53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Adam nám upekl z jablek štrúdl a bábovku.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		</a:t>
            </a:r>
            <a:r>
              <a:rPr lang="cs-CZ" sz="2400" b="1" dirty="0"/>
              <a:t>upekl</a:t>
            </a:r>
          </a:p>
          <a:p>
            <a:pPr marL="0" indent="0">
              <a:buNone/>
            </a:pPr>
            <a:r>
              <a:rPr lang="cs-CZ" sz="2400" dirty="0"/>
              <a:t>			přísudek		D, r</a:t>
            </a:r>
          </a:p>
          <a:p>
            <a:pPr marL="0" indent="0">
              <a:buNone/>
            </a:pPr>
            <a:r>
              <a:rPr lang="cs-CZ" sz="2400" dirty="0"/>
              <a:t>	P, k	D, r/a		D, a			a</a:t>
            </a:r>
          </a:p>
          <a:p>
            <a:pPr marL="0" indent="0">
              <a:buNone/>
            </a:pPr>
            <a:r>
              <a:rPr lang="cs-CZ" sz="2400" b="1" dirty="0"/>
              <a:t>Adam 		nám		z jablek 	štrúdl </a:t>
            </a:r>
            <a:r>
              <a:rPr lang="cs-CZ" sz="2400" dirty="0"/>
              <a:t>	K, p	</a:t>
            </a:r>
            <a:r>
              <a:rPr lang="cs-CZ" sz="2400" b="1" dirty="0"/>
              <a:t>bábovku</a:t>
            </a:r>
          </a:p>
          <a:p>
            <a:pPr marL="0" indent="0">
              <a:buNone/>
            </a:pPr>
            <a:r>
              <a:rPr lang="cs-CZ" sz="2400" dirty="0"/>
              <a:t>podmět	PU 		PU původu 		předmět</a:t>
            </a:r>
          </a:p>
          <a:p>
            <a:pPr marL="1714500" lvl="4" indent="0">
              <a:buNone/>
            </a:pPr>
            <a:r>
              <a:rPr lang="cs-CZ" sz="2400" dirty="0"/>
              <a:t>prospěchu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043608" y="2060848"/>
            <a:ext cx="244827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2699792" y="2132856"/>
            <a:ext cx="86409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707904" y="2060848"/>
            <a:ext cx="100811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cxnSpLocks/>
          </p:cNvCxnSpPr>
          <p:nvPr/>
        </p:nvCxnSpPr>
        <p:spPr>
          <a:xfrm>
            <a:off x="3923928" y="2060848"/>
            <a:ext cx="302433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444208" y="2924944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020272" y="2852936"/>
            <a:ext cx="10801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804248" y="3284984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5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valence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VALENCE = počet a povaha míst, které na sebe sloveso (deverbativum) váže jako pozice obligatorní nebo potenciální (ESČ, 2002)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Sněží.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jednovalenční</a:t>
            </a:r>
            <a:r>
              <a:rPr lang="cs-CZ" dirty="0"/>
              <a:t>: </a:t>
            </a:r>
            <a:r>
              <a:rPr lang="cs-CZ" i="1" dirty="0"/>
              <a:t>Otec chrápe.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dvouvalenční</a:t>
            </a:r>
            <a:r>
              <a:rPr lang="cs-CZ" dirty="0"/>
              <a:t>: </a:t>
            </a:r>
            <a:r>
              <a:rPr lang="cs-CZ" i="1" dirty="0"/>
              <a:t>Otec pije čaj.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trojvalenční</a:t>
            </a:r>
            <a:r>
              <a:rPr lang="cs-CZ" dirty="0"/>
              <a:t>: </a:t>
            </a:r>
            <a:r>
              <a:rPr lang="cs-CZ" i="1" dirty="0"/>
              <a:t>Otec řekl matce tajemství.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?? </a:t>
            </a:r>
            <a:r>
              <a:rPr lang="cs-CZ" b="1" dirty="0" err="1"/>
              <a:t>čtyřvalenční</a:t>
            </a:r>
            <a:r>
              <a:rPr lang="cs-CZ" dirty="0"/>
              <a:t>: </a:t>
            </a:r>
            <a:r>
              <a:rPr lang="cs-CZ" i="1" dirty="0"/>
              <a:t>Matka vpletla dceři do vlasů mašli.</a:t>
            </a:r>
          </a:p>
        </p:txBody>
      </p:sp>
    </p:spTree>
    <p:extLst>
      <p:ext uri="{BB962C8B-B14F-4D97-AF65-F5344CB8AC3E}">
        <p14:creationId xmlns:p14="http://schemas.microsoft.com/office/powerpoint/2010/main" val="215602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příklady na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/>
              <a:t>Auta končila v příkopech.</a:t>
            </a:r>
          </a:p>
          <a:p>
            <a:pPr marL="0" indent="0">
              <a:buNone/>
            </a:pPr>
            <a:r>
              <a:rPr lang="cs-CZ" sz="2400" i="1" dirty="0" err="1"/>
              <a:t>Netanjahu</a:t>
            </a:r>
            <a:r>
              <a:rPr lang="cs-CZ" sz="2400" i="1" dirty="0"/>
              <a:t> odmítl jednání s Obamou.</a:t>
            </a:r>
          </a:p>
          <a:p>
            <a:pPr marL="0" indent="0">
              <a:buNone/>
            </a:pPr>
            <a:r>
              <a:rPr lang="cs-CZ" sz="2400" i="1" dirty="0"/>
              <a:t>Vydejte se do Chebu.</a:t>
            </a:r>
          </a:p>
          <a:p>
            <a:pPr marL="0" indent="0">
              <a:buNone/>
            </a:pPr>
            <a:r>
              <a:rPr lang="cs-CZ" sz="2400" i="1" dirty="0"/>
              <a:t>Výjimku dostanou zahrádky i e-cigarety.</a:t>
            </a:r>
          </a:p>
          <a:p>
            <a:pPr marL="0" indent="0">
              <a:buNone/>
            </a:pPr>
            <a:r>
              <a:rPr lang="cs-CZ" sz="2400" i="1" dirty="0"/>
              <a:t>Zeman chtěl milost pro ruského hackera.</a:t>
            </a:r>
          </a:p>
          <a:p>
            <a:pPr marL="0" indent="0">
              <a:buNone/>
            </a:pPr>
            <a:r>
              <a:rPr lang="cs-CZ" sz="2400" i="1" dirty="0"/>
              <a:t>Rodiče strávili týden na chalupě.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6AC9-C941-4A4B-A2DF-EF6B282EA97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příklady na úvod</a:t>
            </a:r>
            <a:br>
              <a:rPr lang="cs-CZ" sz="2400" b="1" dirty="0"/>
            </a:br>
            <a:r>
              <a:rPr lang="cs-CZ" sz="1500" dirty="0"/>
              <a:t>* v daném významu takto formálně a/nebo sémanticky nepřijatelné</a:t>
            </a:r>
            <a:endParaRPr lang="cs-CZ" sz="2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*Auta končila.</a:t>
            </a:r>
          </a:p>
          <a:p>
            <a:pPr marL="0" indent="0">
              <a:buNone/>
            </a:pPr>
            <a:r>
              <a:rPr lang="cs-CZ" dirty="0"/>
              <a:t>*</a:t>
            </a:r>
            <a:r>
              <a:rPr lang="cs-CZ" dirty="0" err="1"/>
              <a:t>Netanjahu</a:t>
            </a:r>
            <a:r>
              <a:rPr lang="cs-CZ" dirty="0"/>
              <a:t> odmítl. </a:t>
            </a:r>
          </a:p>
          <a:p>
            <a:pPr marL="0" indent="0">
              <a:buNone/>
            </a:pPr>
            <a:r>
              <a:rPr lang="cs-CZ" dirty="0"/>
              <a:t>*Vydejte se.</a:t>
            </a:r>
          </a:p>
          <a:p>
            <a:pPr marL="0" indent="0">
              <a:buNone/>
            </a:pPr>
            <a:r>
              <a:rPr lang="cs-CZ" dirty="0"/>
              <a:t>*Dostanou zahrádky i e-cigarety.</a:t>
            </a:r>
          </a:p>
          <a:p>
            <a:pPr marL="0" indent="0">
              <a:buNone/>
            </a:pPr>
            <a:r>
              <a:rPr lang="cs-CZ" dirty="0"/>
              <a:t>*Zeman chtěl.</a:t>
            </a:r>
          </a:p>
          <a:p>
            <a:pPr marL="0" indent="0">
              <a:buNone/>
            </a:pPr>
            <a:r>
              <a:rPr lang="cs-CZ" dirty="0"/>
              <a:t>*Rodiče strávili. *Rodiče strávili týden. *Rodiče strávili na chalupě.</a:t>
            </a:r>
          </a:p>
          <a:p>
            <a:pPr marL="342900" lvl="1" indent="0">
              <a:buNone/>
            </a:pPr>
            <a:r>
              <a:rPr lang="cs-CZ" dirty="0"/>
              <a:t>× Rodiče strávili oběd.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b="1" dirty="0"/>
              <a:t>Valence = typ pravidel pro utváření syntaktických struktur (možnosti a omezení)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6AC9-C941-4A4B-A2DF-EF6B282EA97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494</Words>
  <Application>Microsoft Office PowerPoint</Application>
  <PresentationFormat>Předvádění na obrazovce (4:3)</PresentationFormat>
  <Paragraphs>130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Seminář praktické češtiny II</vt:lpstr>
      <vt:lpstr>Vendula: zajímavost</vt:lpstr>
      <vt:lpstr>domácí práce</vt:lpstr>
      <vt:lpstr>Klepnutím vložíte text.</vt:lpstr>
      <vt:lpstr>Koza ležela v chlívku nadmutá po mokré trávě.</vt:lpstr>
      <vt:lpstr>Adam nám upekl z jablek štrúdl a bábovku.</vt:lpstr>
      <vt:lpstr>valence</vt:lpstr>
      <vt:lpstr>příklady na úvod</vt:lpstr>
      <vt:lpstr>příklady na úvod * v daném významu takto formálně a/nebo sémanticky nepřijatelné</vt:lpstr>
      <vt:lpstr>současný nejlepší zdroj poučení o valenci v češtině</vt:lpstr>
      <vt:lpstr>jak se vyznat ve Vallexu 3.0</vt:lpstr>
      <vt:lpstr>Jaká jsou nezbytná doplnění u těchto sloves?</vt:lpstr>
      <vt:lpstr>Prezentace aplikace PowerPoint</vt:lpstr>
      <vt:lpstr>Prezentace aplikace PowerPoint</vt:lpstr>
      <vt:lpstr>Prezentace aplikace PowerPoint</vt:lpstr>
      <vt:lpstr>valenci mají i deverbativa</vt:lpstr>
      <vt:lpstr>valenci mají i deverbativa</vt:lpstr>
      <vt:lpstr>v ČZJ</vt:lpstr>
      <vt:lpstr>v ČZJ</vt:lpstr>
      <vt:lpstr>v ČZJ</vt:lpstr>
      <vt:lpstr>  jak psát</vt:lpstr>
      <vt:lpstr>Prezentace aplikace PowerPoint</vt:lpstr>
      <vt:lpstr>Prezentace aplikace PowerPoint</vt:lpstr>
    </vt:vector>
  </TitlesOfParts>
  <Company>Ústav pro jazyk český AV ČR, v. v. i.,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praktické češtiny</dc:title>
  <dc:creator>Hana Prokšová</dc:creator>
  <cp:lastModifiedBy>Hana Prokšová</cp:lastModifiedBy>
  <cp:revision>122</cp:revision>
  <dcterms:created xsi:type="dcterms:W3CDTF">2016-04-05T12:49:21Z</dcterms:created>
  <dcterms:modified xsi:type="dcterms:W3CDTF">2018-04-01T08:37:20Z</dcterms:modified>
</cp:coreProperties>
</file>