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D01FB71-D2F0-06A9-5960-3A9446EC3D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0BEA96F-FDA2-09B2-BB42-2CE3710FB0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C8B8730-7644-A975-DDC5-30D78BB17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C7155-3D78-419D-893F-F96BEEF19BA1}" type="datetimeFigureOut">
              <a:rPr lang="cs-CZ" smtClean="0"/>
              <a:t>13.04.2023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DF422BD-92E7-6A28-4163-035C4FE12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422F4C6-A3F2-0896-9C29-91A062E1A7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C6F-A205-40AA-AD2B-57C4BE33C8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4955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5825F2-7F63-3B70-200B-504E1043A5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CD6AA1FF-B474-5428-BBE0-A5FBE7D176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8274B7E-8B9A-6D17-968B-EFCEA7C611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C7155-3D78-419D-893F-F96BEEF19BA1}" type="datetimeFigureOut">
              <a:rPr lang="cs-CZ" smtClean="0"/>
              <a:t>13.04.2023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CEAAEC0-E38F-217D-D73B-F1AA0DB75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A64C1E5-BCA2-2BB3-05A4-CF55D98DB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C6F-A205-40AA-AD2B-57C4BE33C8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7949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700D0392-012A-D487-ABF5-4B581B633C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7D3AFCF8-FE1F-132F-805D-21FAB13045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DF8595D-1E81-9B9F-5FD3-8F5916CF6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C7155-3D78-419D-893F-F96BEEF19BA1}" type="datetimeFigureOut">
              <a:rPr lang="cs-CZ" smtClean="0"/>
              <a:t>13.04.2023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8C0104B-8C0B-C857-8B3F-B05B6432C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19D560A-CC2A-C6D1-C169-459C21AA6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C6F-A205-40AA-AD2B-57C4BE33C8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67571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DCE8D3-95EB-1458-A5FB-D83AEC989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45BB286-F8B8-709A-5557-FB6A8DDA8A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B7D6BD-FBAF-746B-AC74-1A7BA9F25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C7155-3D78-419D-893F-F96BEEF19BA1}" type="datetimeFigureOut">
              <a:rPr lang="cs-CZ" smtClean="0"/>
              <a:t>13.04.2023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8E104D0-48B8-4CEC-F188-C2B6D0AC9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8F85AFB-08D1-A7D2-FBC7-4B77FDA24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C6F-A205-40AA-AD2B-57C4BE33C8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2148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A8F06B6-B873-5522-6EEE-C794C4B412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407CF20-B899-7EFA-16F1-03AECBA264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D79D931-FBB8-3B3E-F13C-70FFE6DAD4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C7155-3D78-419D-893F-F96BEEF19BA1}" type="datetimeFigureOut">
              <a:rPr lang="cs-CZ" smtClean="0"/>
              <a:t>13.04.2023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094DA7E-8DBA-A551-D43D-E7A1017A99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D076DE2-1E82-CF18-7753-0896111A3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C6F-A205-40AA-AD2B-57C4BE33C8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2349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3505C3-9B21-26B4-08B4-E3BED62AC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D9DE1D5-FF7B-DA59-BE8F-67E23D4D8F3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73099D6-2A17-2E3C-C563-1467F7DE4A2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59F6251-D6B6-5EAB-81BF-0D8DFE520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C7155-3D78-419D-893F-F96BEEF19BA1}" type="datetimeFigureOut">
              <a:rPr lang="cs-CZ" smtClean="0"/>
              <a:t>13.04.2023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8BD4AD1-02A9-4167-16BF-6C8B6FF90D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639A990-D9A9-3966-AEA2-73A5687893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C6F-A205-40AA-AD2B-57C4BE33C8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433673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B44491-BD84-ECB9-A927-6383987B5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5D08B99-E919-0534-1C0B-6BF4887C0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62CBD988-639D-BFDA-E726-51E0272251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834ADDB-E81F-CFF7-A1C4-E0277F88E3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126AE62C-2916-8856-1160-D3466EF751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35F5D2D8-688A-C567-ED9B-ADCF52911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C7155-3D78-419D-893F-F96BEEF19BA1}" type="datetimeFigureOut">
              <a:rPr lang="cs-CZ" smtClean="0"/>
              <a:t>13.04.2023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0C876AC0-5D10-4A0B-383B-9D8E2E6F5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61F82A21-8BE3-3E7C-BD47-5992284DF7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C6F-A205-40AA-AD2B-57C4BE33C8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517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A2E903B-181E-5E39-DBAD-20AF547CD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FFD6E18-CADB-D8FA-1F7C-033543D14D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C7155-3D78-419D-893F-F96BEEF19BA1}" type="datetimeFigureOut">
              <a:rPr lang="cs-CZ" smtClean="0"/>
              <a:t>13.04.2023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713F149-276F-51BA-4F4A-4FB856DC8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D3C7271-AD1A-5596-8D20-34E3091C2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C6F-A205-40AA-AD2B-57C4BE33C8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9049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94F6A1B2-3C8F-733C-F334-0FE6212A7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C7155-3D78-419D-893F-F96BEEF19BA1}" type="datetimeFigureOut">
              <a:rPr lang="cs-CZ" smtClean="0"/>
              <a:t>13.04.2023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A7298387-AAEF-BCE4-99CE-202DFA7BF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46A44E6-3340-D51E-423F-F3423B9A1B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C6F-A205-40AA-AD2B-57C4BE33C8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49542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75AE5D-7298-328C-23D7-12E3B4E7B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3CE8861-4012-BDD4-2A4B-1C1A548A54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FD72B74-7A85-E554-6718-B5CDAF05F6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EA4AA6D7-AB4A-F390-5714-52A9713950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C7155-3D78-419D-893F-F96BEEF19BA1}" type="datetimeFigureOut">
              <a:rPr lang="cs-CZ" smtClean="0"/>
              <a:t>13.04.2023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E7F0143-7B00-0629-868B-02C22BCA3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DDE1AC2-D2C0-3B4F-279E-56A2AE3A8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C6F-A205-40AA-AD2B-57C4BE33C8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8389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DB66D1-DB05-1718-FBCA-98F0B9CBCD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AE6C57E7-9C04-9A53-27F8-CBFD7E64E2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79193F52-8335-95F0-2DF6-A22248343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B980D59-EAC3-474B-CC61-AA68EABCA7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C7155-3D78-419D-893F-F96BEEF19BA1}" type="datetimeFigureOut">
              <a:rPr lang="cs-CZ" smtClean="0"/>
              <a:t>13.04.2023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90A389F-18AB-C9A2-197A-696065BA5C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80ED83C-DE5F-515E-02D9-C54AB0231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D83C6F-A205-40AA-AD2B-57C4BE33C8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7544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1953B83-608E-CA66-7DAF-5C6D381F90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B6484655-8533-6EB4-4BD5-609E60FCC0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0AB1463-C469-E17C-2748-E2B0D36F3E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C7155-3D78-419D-893F-F96BEEF19BA1}" type="datetimeFigureOut">
              <a:rPr lang="cs-CZ" smtClean="0"/>
              <a:t>13.04.2023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05EC33B-938F-2506-C272-DB830E6631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090BAB8-6BEC-C37E-E683-0A894FBC0A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D83C6F-A205-40AA-AD2B-57C4BE33C85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0705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51BF76-C17A-8522-21D0-B768A24E94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Vědecké časopisy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FD7916FB-7A72-EDB9-6E86-37DCECAFBC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0668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60B35C-EBEC-E942-6977-1B044C2F09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060E03-9C63-A291-4E67-9BA400744E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Výsledky výzkumů ve vědě</a:t>
            </a:r>
          </a:p>
          <a:p>
            <a:r>
              <a:rPr lang="cs-CZ" dirty="0"/>
              <a:t>Různá zaměření</a:t>
            </a:r>
          </a:p>
          <a:p>
            <a:r>
              <a:rPr lang="cs-CZ" dirty="0"/>
              <a:t>Impaktované/neimpaktované</a:t>
            </a:r>
          </a:p>
          <a:p>
            <a:r>
              <a:rPr lang="cs-CZ"/>
              <a:t>Vědecké</a:t>
            </a:r>
            <a:r>
              <a:rPr lang="cs-CZ" dirty="0"/>
              <a:t>/populárně naučné/žánrové</a:t>
            </a:r>
          </a:p>
          <a:p>
            <a:r>
              <a:rPr lang="cs-CZ" dirty="0"/>
              <a:t>Od 1665 - </a:t>
            </a:r>
            <a:r>
              <a:rPr lang="en-US" dirty="0"/>
              <a:t>Philosophical Transactions of the Royal Society</a:t>
            </a:r>
            <a:r>
              <a:rPr lang="cs-CZ" dirty="0"/>
              <a:t> a </a:t>
            </a:r>
            <a:r>
              <a:rPr lang="cs-CZ" dirty="0" err="1"/>
              <a:t>Journal</a:t>
            </a:r>
            <a:r>
              <a:rPr lang="cs-CZ" dirty="0"/>
              <a:t> des </a:t>
            </a:r>
            <a:r>
              <a:rPr lang="cs-CZ" dirty="0" err="1"/>
              <a:t>sçavans</a:t>
            </a:r>
            <a:endParaRPr lang="cs-CZ" dirty="0"/>
          </a:p>
          <a:p>
            <a:r>
              <a:rPr lang="cs-CZ" dirty="0"/>
              <a:t>U nás od 1827 Časopis Národního muzea</a:t>
            </a:r>
          </a:p>
        </p:txBody>
      </p:sp>
    </p:spTree>
    <p:extLst>
      <p:ext uri="{BB962C8B-B14F-4D97-AF65-F5344CB8AC3E}">
        <p14:creationId xmlns:p14="http://schemas.microsoft.com/office/powerpoint/2010/main" val="28695536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699DF51-A230-0150-98A7-B04BA83C39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Role - editor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02B83F-D175-BDDD-ADED-9BF5D3EB05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cantarell"/>
              </a:rPr>
              <a:t> Odpovědnost za přijetí či odmítnutí rukopisu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cantarell"/>
              </a:rPr>
              <a:t> Nezávislé a nestranné posouzení všech předložených rukopisů a respektování intelektuální a názorové nezávislosti autora.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cantarell"/>
              </a:rPr>
              <a:t> Vykonávání jednotlivých kroků v rámci procesu přípravy publikace bez zbytečného časového prodlení dle požadavků redakce.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cantarell"/>
              </a:rPr>
              <a:t> Odpovědnost za obsah a celkovou odbornou kvalitu publikace.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cantarell"/>
              </a:rPr>
              <a:t> Nakládání se všemi informacemi týkajícími se zaslaných rukopisů jako s důvěrnými.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cantarell"/>
              </a:rPr>
              <a:t> Předcházení konfliktům a možnému střetu zájmů vlastních i mezi autory a recenzenty.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12007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EF14829-ABFB-E35A-6AA6-02B2B9A12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Recenzent (peer </a:t>
            </a:r>
            <a:r>
              <a:rPr lang="cs-CZ" dirty="0" err="1"/>
              <a:t>review</a:t>
            </a:r>
            <a:r>
              <a:rPr lang="cs-CZ" dirty="0"/>
              <a:t>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5A9526A-DA98-FFB6-7FBE-8E5F1B7B9C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cantarell"/>
              </a:rPr>
              <a:t>Oznámení a vyvarování se možného střetu zájmů.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cantarell"/>
              </a:rPr>
              <a:t> Bez zbytečného prodlení odmítnout vyhotovení recenzního posudku, pokud není recenzent dostatečně kvalifikován, či není schopen z časových důvodů posudek vyhotovit.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cantarell"/>
              </a:rPr>
              <a:t> Včasné vyhotovení recenzního posudku.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cantarell"/>
              </a:rPr>
              <a:t> Nakládání se všemi informacemi týkajícími se posuzovaných rukopisů jako s důvěrnými.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cantarell"/>
              </a:rPr>
              <a:t> Nestranný a objektivní přístup při vyhotovení recenzního posudku a respektování intelektuální a názorové nezávislosti autora.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cantarell"/>
              </a:rPr>
              <a:t> Recenzent by měl svůj posudek a jeho závěry vysvětlit, aby byly srozumitelné editorům a autorům, a dostatečně argumentačně podepřít např. citacemi.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0442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3D7D7E0-C062-0DF1-239B-78B846B0A2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Autor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FD4BDF6-9E39-F878-7EDE-DCE29236C8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4573"/>
            <a:ext cx="10515600" cy="5018302"/>
          </a:xfrm>
        </p:spPr>
        <p:txBody>
          <a:bodyPr>
            <a:normAutofit fontScale="55000" lnSpcReduction="20000"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cantarell"/>
              </a:rPr>
              <a:t> Odpovědnost za dodržení pokynů pro autory a formálních náležitostí článku/díla.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cantarell"/>
              </a:rPr>
              <a:t> Odpovědnost za to, že článek/dílo podaný/é k publikaci nebyl/o zaslán/o k uveřejnění v jiných sbornících/časopisech. Potvrzují originálnost článku.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cantarell"/>
              </a:rPr>
              <a:t> Odpovědnost za to, že článek dosud nebyl nikde publikován. Pokud se jedná o jazykovou mutaci již dříve podaného článku/díla je potřeba to výslovně uvést v dopise redakci i přímo v článku.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cantarell"/>
              </a:rPr>
              <a:t> Odpovědnost za uveřejňování pravdivých sdělení (</a:t>
            </a:r>
            <a:r>
              <a:rPr lang="cs-CZ" b="0" i="0" dirty="0" err="1">
                <a:effectLst/>
                <a:latin typeface="cantarell"/>
              </a:rPr>
              <a:t>nepozměňování</a:t>
            </a:r>
            <a:r>
              <a:rPr lang="cs-CZ" b="0" i="0" dirty="0">
                <a:effectLst/>
                <a:latin typeface="cantarell"/>
              </a:rPr>
              <a:t> či nezkreslování publikovaných výsledků).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cantarell"/>
              </a:rPr>
              <a:t> Odpovědnost za správné citování použitých materiálů a řádné uvedení všech použitých zdrojů dat. Vlastní myšlenky</a:t>
            </a:r>
            <a:br>
              <a:rPr lang="cs-CZ" b="0" i="0" dirty="0">
                <a:effectLst/>
                <a:latin typeface="cantarell"/>
              </a:rPr>
            </a:br>
            <a:r>
              <a:rPr lang="cs-CZ" b="0" i="0" dirty="0">
                <a:effectLst/>
                <a:latin typeface="cantarell"/>
              </a:rPr>
              <a:t>a text by měly podílově převažovat nad pracemi citovanými.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cantarell"/>
              </a:rPr>
              <a:t> Odpovědnost za uvedení autorství všech spoluautorů, kteří se podíleli na přípravě a vzniku článku, a za to, že všichni spoluautoři viděli verzi článku zaslanou do recenzního řízení a souhlasí s jejím obsahem. K zařazení mezi autory publikace opravňuje pouze podstatné intelektuální přispění k získání publikovaných výsledků. Mechanické činnosti (laborantské a terénní práce, vkládání dat do databáze, šetření podle zadané metodiky, administrativa) nejsou samy o sobě dostatečnými důvody k autorství, je však vhodné zařadit je do „poděkování“.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cantarell"/>
              </a:rPr>
              <a:t> Jsou povinni neprodleně oznámit veškeré závažné chyby a nepřesnosti obsažené v článku.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cantarell"/>
              </a:rPr>
              <a:t> Jsou povinni oznámit jakýkoliv konflikt zájmů.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cantarell"/>
              </a:rPr>
              <a:t> V případě objevení chyby v publikovaných výsledcích v podobě vědeckého článku je autor povinen provést odpovídající kroky k nápravě chyby (např. vytisknutí opravy, stažení článku apod.),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cantarell"/>
              </a:rPr>
              <a:t> V případě, že k fotografiím a dalším materiálům, jež jsou součástí publikace, má autorská práva třetí strana, je autor povinen opatřit její písemné svolení k publikování před zasláním rukopisu redakci.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cantarell"/>
              </a:rPr>
              <a:t> Zbytečně nerozděluje výsledky výzkumu do více publikací na úkor jejich kvality a přehlednosti.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b="0" i="0" dirty="0">
                <a:effectLst/>
                <a:latin typeface="cantarell"/>
              </a:rPr>
              <a:t> Při poděkování uvádí výhradně ty projekty a zdroje financování, v jejichž rámci publikace skutečně vznikla.</a:t>
            </a:r>
          </a:p>
        </p:txBody>
      </p:sp>
    </p:spTree>
    <p:extLst>
      <p:ext uri="{BB962C8B-B14F-4D97-AF65-F5344CB8AC3E}">
        <p14:creationId xmlns:p14="http://schemas.microsoft.com/office/powerpoint/2010/main" val="687910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11842EA-CD51-EDEA-D6F1-D74226CD09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Struktura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4E19AB4-776F-42D7-85A3-BD4B28868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Abstrakt (</a:t>
            </a:r>
            <a:r>
              <a:rPr lang="cs-CZ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Abstract</a:t>
            </a: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 – stručné shrnutí obsahu celého textu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Úvod (</a:t>
            </a:r>
            <a:r>
              <a:rPr lang="cs-CZ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Introduction</a:t>
            </a: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 – uvedení do širšího kontextu problematiky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Materiál a metody (</a:t>
            </a:r>
            <a:r>
              <a:rPr lang="cs-CZ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Material</a:t>
            </a:r>
            <a:r>
              <a:rPr lang="cs-CZ" b="0" i="1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lang="cs-CZ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Methods</a:t>
            </a: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 – popis použitých metod, vč. metod analýzy dat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Výsledky (</a:t>
            </a:r>
            <a:r>
              <a:rPr lang="cs-CZ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Results</a:t>
            </a: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 – naměřené hodnoty, tabulky, grafy, obvykle jen se stručným komentářem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Závěr (</a:t>
            </a:r>
            <a:r>
              <a:rPr lang="cs-CZ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Conclusion</a:t>
            </a: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 – vyhodnocení a interpretace výsledků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Diskuze (</a:t>
            </a:r>
            <a:r>
              <a:rPr lang="cs-CZ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Discussion</a:t>
            </a: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 – zařazení výsledků do širšího kontextu, naznačení dalšího směru výzkumu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Použitá literatura (</a:t>
            </a:r>
            <a:r>
              <a:rPr lang="cs-CZ" b="0" i="1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Literature</a:t>
            </a: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) – uvedení všech použitých pramenů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59928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B7E70B-4484-54B8-1E2E-D7B43690AA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CC785E4-DAA5-2A44-6117-D935931618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Ve světě existuje okolo 28 000 vědeckých časopisů. Podle </a:t>
            </a:r>
            <a:r>
              <a:rPr lang="cs-CZ" b="0" i="0" dirty="0" err="1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Meha</a:t>
            </a:r>
            <a:r>
              <a:rPr lang="cs-CZ" b="0" i="0" dirty="0">
                <a:solidFill>
                  <a:srgbClr val="202122"/>
                </a:solidFill>
                <a:effectLst/>
                <a:latin typeface="Arial" panose="020B0604020202020204" pitchFamily="34" charset="0"/>
              </a:rPr>
              <a:t> až 50 % vydaných článků ale kromě autora a recenzentů nikdo nečte. </a:t>
            </a:r>
            <a:r>
              <a:rPr lang="cs-CZ" dirty="0">
                <a:solidFill>
                  <a:srgbClr val="202122"/>
                </a:solidFill>
                <a:latin typeface="Arial" panose="020B0604020202020204" pitchFamily="34" charset="0"/>
              </a:rPr>
              <a:t>(</a:t>
            </a:r>
            <a:r>
              <a:rPr lang="cs-CZ" dirty="0" err="1">
                <a:solidFill>
                  <a:srgbClr val="202122"/>
                </a:solidFill>
                <a:latin typeface="Arial" panose="020B0604020202020204" pitchFamily="34" charset="0"/>
              </a:rPr>
              <a:t>Meho</a:t>
            </a:r>
            <a:r>
              <a:rPr lang="cs-CZ" dirty="0">
                <a:solidFill>
                  <a:srgbClr val="202122"/>
                </a:solidFill>
                <a:latin typeface="Arial" panose="020B0604020202020204" pitchFamily="34" charset="0"/>
              </a:rPr>
              <a:t>: 2007). </a:t>
            </a:r>
            <a:endParaRPr lang="cs-CZ" b="0" i="0" dirty="0">
              <a:solidFill>
                <a:srgbClr val="20212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88517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672</Words>
  <Application>Microsoft Office PowerPoint</Application>
  <PresentationFormat>Širokoúhlá obrazovka</PresentationFormat>
  <Paragraphs>43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cantarell</vt:lpstr>
      <vt:lpstr>Motiv Office</vt:lpstr>
      <vt:lpstr>Vědecké časopisy</vt:lpstr>
      <vt:lpstr>Prezentace aplikace PowerPoint</vt:lpstr>
      <vt:lpstr>Role - editor</vt:lpstr>
      <vt:lpstr>Recenzent (peer review)</vt:lpstr>
      <vt:lpstr>Autor</vt:lpstr>
      <vt:lpstr>Struktura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Vědecké časopisy</dc:title>
  <dc:creator>Olaf</dc:creator>
  <cp:lastModifiedBy>Olaf</cp:lastModifiedBy>
  <cp:revision>11</cp:revision>
  <dcterms:created xsi:type="dcterms:W3CDTF">2023-04-13T10:53:03Z</dcterms:created>
  <dcterms:modified xsi:type="dcterms:W3CDTF">2023-04-13T11:27:45Z</dcterms:modified>
</cp:coreProperties>
</file>