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97" r:id="rId3"/>
    <p:sldId id="260" r:id="rId4"/>
    <p:sldId id="258" r:id="rId5"/>
    <p:sldId id="261" r:id="rId6"/>
    <p:sldId id="294" r:id="rId7"/>
    <p:sldId id="293" r:id="rId8"/>
    <p:sldId id="298" r:id="rId9"/>
    <p:sldId id="295" r:id="rId10"/>
    <p:sldId id="296" r:id="rId11"/>
    <p:sldId id="259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99" r:id="rId22"/>
    <p:sldId id="273" r:id="rId23"/>
    <p:sldId id="275" r:id="rId24"/>
    <p:sldId id="280" r:id="rId25"/>
    <p:sldId id="291" r:id="rId26"/>
    <p:sldId id="286" r:id="rId27"/>
    <p:sldId id="288" r:id="rId28"/>
    <p:sldId id="300" r:id="rId29"/>
    <p:sldId id="285" r:id="rId30"/>
    <p:sldId id="301" r:id="rId31"/>
    <p:sldId id="292" r:id="rId32"/>
    <p:sldId id="290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8" autoAdjust="0"/>
    <p:restoredTop sz="93979" autoAdjust="0"/>
  </p:normalViewPr>
  <p:slideViewPr>
    <p:cSldViewPr snapToGrid="0">
      <p:cViewPr>
        <p:scale>
          <a:sx n="70" d="100"/>
          <a:sy n="70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6D2AE-76AB-4A31-AADD-2F5C2B00F2B8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B0F94-9851-4D03-9E8B-FCB9A074B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46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 smtClean="0">
                <a:solidFill>
                  <a:schemeClr val="accent2"/>
                </a:solidFill>
              </a:rPr>
              <a:t>Australské společenství</a:t>
            </a:r>
            <a:r>
              <a:rPr lang="cs-CZ" altLang="cs-CZ" sz="1200" dirty="0" smtClean="0"/>
              <a:t>, </a:t>
            </a:r>
            <a:r>
              <a:rPr lang="cs-CZ" altLang="cs-CZ" sz="1200" i="1" dirty="0" smtClean="0"/>
              <a:t>Černá Hora</a:t>
            </a:r>
            <a:r>
              <a:rPr lang="cs-CZ" altLang="cs-CZ" sz="1200" dirty="0" smtClean="0"/>
              <a:t>, </a:t>
            </a:r>
            <a:r>
              <a:rPr lang="cs-CZ" altLang="cs-CZ" sz="1200" i="1" dirty="0" smtClean="0"/>
              <a:t>Chorvatská republika</a:t>
            </a:r>
            <a:r>
              <a:rPr lang="cs-CZ" altLang="cs-CZ" sz="1200" dirty="0" smtClean="0"/>
              <a:t>, </a:t>
            </a:r>
            <a:r>
              <a:rPr lang="cs-CZ" altLang="cs-CZ" sz="1200" dirty="0" smtClean="0">
                <a:solidFill>
                  <a:schemeClr val="accent2"/>
                </a:solidFill>
              </a:rPr>
              <a:t>Japonsko</a:t>
            </a:r>
            <a:r>
              <a:rPr lang="cs-CZ" altLang="cs-CZ" sz="1200" dirty="0" smtClean="0"/>
              <a:t>, Kanada, Korejská republika, Nový Zéland, </a:t>
            </a:r>
            <a:r>
              <a:rPr lang="cs-CZ" altLang="cs-CZ" sz="1200" i="1" dirty="0" smtClean="0"/>
              <a:t>Republika Bosna a Hercegovina, Republika Makedonie, </a:t>
            </a:r>
            <a:r>
              <a:rPr lang="cs-CZ" altLang="cs-CZ" sz="1200" dirty="0" smtClean="0">
                <a:solidFill>
                  <a:schemeClr val="accent2"/>
                </a:solidFill>
              </a:rPr>
              <a:t>Spojené státy americké</a:t>
            </a:r>
            <a:r>
              <a:rPr lang="cs-CZ" altLang="cs-CZ" sz="1200" dirty="0" smtClean="0"/>
              <a:t>, </a:t>
            </a:r>
            <a:r>
              <a:rPr lang="cs-CZ" altLang="cs-CZ" sz="1200" i="1" dirty="0" smtClean="0"/>
              <a:t>Srbsko, </a:t>
            </a:r>
            <a:r>
              <a:rPr lang="cs-CZ" altLang="cs-CZ" sz="1200" i="1" dirty="0" smtClean="0">
                <a:solidFill>
                  <a:schemeClr val="accent2"/>
                </a:solidFill>
              </a:rPr>
              <a:t>Ukrajina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B0F94-9851-4D03-9E8B-FCB9A074B4A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62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1951 Ženeva </a:t>
            </a:r>
            <a:r>
              <a:rPr lang="pt-BR" altLang="cs-CZ" i="1" dirty="0" smtClean="0"/>
              <a:t>Úmluva  o  právním postavení uprchlíků</a:t>
            </a:r>
            <a:r>
              <a:rPr lang="cs-CZ" altLang="cs-CZ" dirty="0" smtClean="0"/>
              <a:t>, </a:t>
            </a:r>
          </a:p>
          <a:p>
            <a:pPr eaLnBrk="1" hangingPunct="1"/>
            <a:r>
              <a:rPr lang="cs-CZ" altLang="cs-CZ" dirty="0" smtClean="0"/>
              <a:t>1967 New York </a:t>
            </a:r>
            <a:r>
              <a:rPr lang="cs-CZ" altLang="cs-CZ" i="1" dirty="0" smtClean="0"/>
              <a:t>Protokol o právním postavení uprchlíků</a:t>
            </a:r>
          </a:p>
          <a:p>
            <a:pPr eaLnBrk="1" hangingPunct="1"/>
            <a:endParaRPr lang="cs-CZ" alt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B0F94-9851-4D03-9E8B-FCB9A074B4A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440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sz="2000" dirty="0" smtClean="0"/>
              <a:t>Udělování trvalého pobytu – zvyšuje se</a:t>
            </a:r>
          </a:p>
          <a:p>
            <a:pPr>
              <a:defRPr/>
            </a:pPr>
            <a:r>
              <a:rPr lang="cs-CZ" sz="2000" dirty="0" smtClean="0"/>
              <a:t>Vzdělávání</a:t>
            </a:r>
          </a:p>
          <a:p>
            <a:pPr lvl="1">
              <a:defRPr/>
            </a:pPr>
            <a:r>
              <a:rPr lang="cs-CZ" sz="2000" dirty="0" smtClean="0"/>
              <a:t>Školství – školský zákon – 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jazyk menšin</a:t>
            </a:r>
            <a:r>
              <a:rPr lang="cs-CZ" sz="2000" dirty="0" smtClean="0"/>
              <a:t>, výuka ČJ pro EU žáky, dotační programy, </a:t>
            </a:r>
          </a:p>
          <a:p>
            <a:pPr lvl="1">
              <a:defRPr/>
            </a:pPr>
            <a:r>
              <a:rPr lang="cs-CZ" sz="2000" dirty="0" smtClean="0"/>
              <a:t>Školy se státní zkouškou z ČJ</a:t>
            </a:r>
          </a:p>
          <a:p>
            <a:pPr marL="490537" indent="-457200">
              <a:defRPr/>
            </a:pPr>
            <a:r>
              <a:rPr lang="cs-CZ" sz="2000" dirty="0" smtClean="0"/>
              <a:t>Informovat cizince </a:t>
            </a:r>
          </a:p>
          <a:p>
            <a:pPr marL="928687" lvl="1" indent="-457200">
              <a:defRPr/>
            </a:pPr>
            <a:r>
              <a:rPr lang="cs-CZ" sz="2000" dirty="0" err="1" smtClean="0"/>
              <a:t>Brožury,Internetové</a:t>
            </a:r>
            <a:r>
              <a:rPr lang="cs-CZ" sz="2000" dirty="0" smtClean="0"/>
              <a:t> portály</a:t>
            </a:r>
          </a:p>
          <a:p>
            <a:pPr marL="928687" lvl="1" indent="-457200">
              <a:defRPr/>
            </a:pPr>
            <a:r>
              <a:rPr lang="cs-CZ" sz="2000" dirty="0" smtClean="0"/>
              <a:t>Kurzy</a:t>
            </a:r>
          </a:p>
          <a:p>
            <a:pPr marL="928687" lvl="1" indent="-457200">
              <a:defRPr/>
            </a:pPr>
            <a:r>
              <a:rPr lang="cs-CZ" sz="2000" dirty="0" smtClean="0"/>
              <a:t>Centra na podporu integrace  cizinců – krajská města</a:t>
            </a:r>
          </a:p>
          <a:p>
            <a:pPr marL="490537" indent="-457200">
              <a:defRPr/>
            </a:pPr>
            <a:r>
              <a:rPr lang="cs-CZ" sz="2000" dirty="0" smtClean="0"/>
              <a:t>Informovat majoritu</a:t>
            </a:r>
          </a:p>
          <a:p>
            <a:pPr marL="928687" lvl="1" indent="-457200">
              <a:defRPr/>
            </a:pPr>
            <a:r>
              <a:rPr lang="cs-CZ" sz="2000" dirty="0" smtClean="0"/>
              <a:t>Kulturní a společenské akce – dotace MV a dal.</a:t>
            </a:r>
          </a:p>
          <a:p>
            <a:pPr marL="376237" indent="-342900">
              <a:buFont typeface="Wingdings" panose="05000000000000000000" pitchFamily="2" charset="2"/>
              <a:buChar char="q"/>
              <a:defRPr/>
            </a:pPr>
            <a:r>
              <a:rPr lang="cs-CZ" sz="2000" dirty="0" smtClean="0"/>
              <a:t> společné aktivity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B0F94-9851-4D03-9E8B-FCB9A074B4AF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68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367E-2372-459D-8175-1B1D7A692C2C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8F5C-2059-4BAD-BAB3-182A5CD60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7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367E-2372-459D-8175-1B1D7A692C2C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8F5C-2059-4BAD-BAB3-182A5CD60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06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367E-2372-459D-8175-1B1D7A692C2C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8F5C-2059-4BAD-BAB3-182A5CD60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62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367E-2372-459D-8175-1B1D7A692C2C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8F5C-2059-4BAD-BAB3-182A5CD60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98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367E-2372-459D-8175-1B1D7A692C2C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8F5C-2059-4BAD-BAB3-182A5CD60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86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367E-2372-459D-8175-1B1D7A692C2C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8F5C-2059-4BAD-BAB3-182A5CD60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49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367E-2372-459D-8175-1B1D7A692C2C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8F5C-2059-4BAD-BAB3-182A5CD60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93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367E-2372-459D-8175-1B1D7A692C2C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8F5C-2059-4BAD-BAB3-182A5CD60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99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367E-2372-459D-8175-1B1D7A692C2C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8F5C-2059-4BAD-BAB3-182A5CD60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81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367E-2372-459D-8175-1B1D7A692C2C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8F5C-2059-4BAD-BAB3-182A5CD60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7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367E-2372-459D-8175-1B1D7A692C2C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8F5C-2059-4BAD-BAB3-182A5CD60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65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A367E-2372-459D-8175-1B1D7A692C2C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D8F5C-2059-4BAD-BAB3-182A5CD60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30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cr.cz/soubor/koncepce-presidlovaciho-pgm-pdf.aspx" TargetMode="External"/><Relationship Id="rId2" Type="http://schemas.openxmlformats.org/officeDocument/2006/relationships/hyperlink" Target="http://racek.vlada.cz/usneseni/usneseni_webtest.nsf/0/1F3EE063C3529B2DC1257482003E6651/$FILE/745%20uv080627.074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vcr.cz/soubor/realizace-presidlen-barm-uprchliku-pdf.aspx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z.cz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psr.com/clanek.php?ID=204" TargetMode="External"/><Relationship Id="rId2" Type="http://schemas.openxmlformats.org/officeDocument/2006/relationships/hyperlink" Target="http://www.mvcr.cz/clanek/integrace.aspxroce%20201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lada.cz/cz/pracovni-a-poradni-organy-vlady/rnm/mensiny/rusinska-narodnostni-mensina-16151/" TargetMode="External"/><Relationship Id="rId13" Type="http://schemas.openxmlformats.org/officeDocument/2006/relationships/hyperlink" Target="http://www.vlada.cz/cz/pracovni-a-poradni-organy-vlady/rnm/mensiny/ukrajinska-narodnostni-mensina-16159/" TargetMode="External"/><Relationship Id="rId3" Type="http://schemas.openxmlformats.org/officeDocument/2006/relationships/hyperlink" Target="http://www.vlada.cz/cz/pracovni-a-poradni-organy-vlady/rnm/mensiny/chorvatska-narodnostni-mensina-16110/" TargetMode="External"/><Relationship Id="rId7" Type="http://schemas.openxmlformats.org/officeDocument/2006/relationships/hyperlink" Target="http://www.vlada.cz/cz/pracovni-a-poradni-organy-vlady/rnm/mensiny/romska-narodnostni-mensina-16149/" TargetMode="External"/><Relationship Id="rId12" Type="http://schemas.openxmlformats.org/officeDocument/2006/relationships/hyperlink" Target="http://www.vlada.cz/cz/pracovni-a-poradni-organy-vlady/rnm/mensiny/srbska-narodnostni-mensina-16158/" TargetMode="External"/><Relationship Id="rId2" Type="http://schemas.openxmlformats.org/officeDocument/2006/relationships/hyperlink" Target="http://www.vlada.cz/cz/pracovni-a-poradni-organy-vlady/rnm/mensiny/bulharska-narodnostni-mensina-1610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lada.cz/cz/pracovni-a-poradni-organy-vlady/rnm/mensiny/polska-narodnostni-mensina-16124/" TargetMode="External"/><Relationship Id="rId11" Type="http://schemas.openxmlformats.org/officeDocument/2006/relationships/hyperlink" Target="http://www.vlada.cz/cz/pracovni-a-poradni-organy-vlady/rnm/mensiny/slovenska-narodnostni-mensina-16157/" TargetMode="External"/><Relationship Id="rId5" Type="http://schemas.openxmlformats.org/officeDocument/2006/relationships/hyperlink" Target="http://www.vlada.cz/cz/pracovni-a-poradni-organy-vlady/rnm/mensiny/nemecka-narodnostni-mensina-16122/" TargetMode="External"/><Relationship Id="rId10" Type="http://schemas.openxmlformats.org/officeDocument/2006/relationships/hyperlink" Target="http://www.vlada.cz/cz/pracovni-a-poradni-organy-vlady/rnm/mensiny/recka-narodnostni-mensina-16156/" TargetMode="External"/><Relationship Id="rId4" Type="http://schemas.openxmlformats.org/officeDocument/2006/relationships/hyperlink" Target="http://www.vlada.cz/cz/pracovni-a-poradni-organy-vlady/rnm/mensiny/madarska-narodnostni-mensina-16115/" TargetMode="External"/><Relationship Id="rId9" Type="http://schemas.openxmlformats.org/officeDocument/2006/relationships/hyperlink" Target="http://www.vlada.cz/cz/pracovni-a-poradni-organy-vlady/rnm/mensiny/ruska-narodnostni-mensina-16155/" TargetMode="External"/><Relationship Id="rId1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Etnické menšiny a legislativa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06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Migrační a integrační legislativa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2000" dirty="0" smtClean="0"/>
              <a:t>Cizinec – ne občan = důsledek existence národních států, jejich legislativy </a:t>
            </a:r>
            <a:r>
              <a:rPr lang="cs-CZ" altLang="cs-CZ" sz="2000" b="1" dirty="0" smtClean="0"/>
              <a:t>a kontroly pohybu a pobytu</a:t>
            </a:r>
          </a:p>
          <a:p>
            <a:r>
              <a:rPr lang="cs-CZ" altLang="cs-CZ" sz="2000" dirty="0" smtClean="0"/>
              <a:t>Migrační </a:t>
            </a:r>
            <a:endParaRPr lang="cs-CZ" altLang="cs-CZ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000" dirty="0"/>
              <a:t>stát otevřen migraci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000" dirty="0"/>
              <a:t>Výběr migrantů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000" dirty="0"/>
              <a:t>Brání přístupu</a:t>
            </a:r>
          </a:p>
          <a:p>
            <a:pPr lvl="1">
              <a:buFontTx/>
              <a:buChar char="-"/>
            </a:pPr>
            <a:r>
              <a:rPr lang="cs-CZ" altLang="cs-CZ" sz="2000" dirty="0"/>
              <a:t>Musí vědět, co chce. Problém politiky, vyjednávání dovnitř a mimo stát.</a:t>
            </a:r>
          </a:p>
          <a:p>
            <a:r>
              <a:rPr lang="cs-CZ" altLang="cs-CZ" sz="2000" dirty="0"/>
              <a:t>Integrační</a:t>
            </a:r>
          </a:p>
          <a:p>
            <a:pPr lvl="1"/>
            <a:r>
              <a:rPr lang="cs-CZ" altLang="cs-CZ" sz="2000" dirty="0"/>
              <a:t>Asimilační – Fr. (etnicita privátní záležitost, vztah k státu osobní rovina jedince, menšiny nejsou)</a:t>
            </a:r>
          </a:p>
          <a:p>
            <a:pPr lvl="1"/>
            <a:r>
              <a:rPr lang="cs-CZ" altLang="cs-CZ" sz="2000" dirty="0"/>
              <a:t>Diferencovaná </a:t>
            </a:r>
            <a:r>
              <a:rPr lang="cs-CZ" altLang="cs-CZ" sz="2000" dirty="0" err="1"/>
              <a:t>incorporace</a:t>
            </a:r>
            <a:r>
              <a:rPr lang="cs-CZ" altLang="cs-CZ" sz="2000" dirty="0"/>
              <a:t> – N. (pravidlo krve, návrat do země původu)</a:t>
            </a:r>
          </a:p>
          <a:p>
            <a:pPr lvl="1"/>
            <a:r>
              <a:rPr lang="cs-CZ" altLang="cs-CZ" sz="2000" dirty="0"/>
              <a:t>Multikulturalismus – </a:t>
            </a:r>
            <a:r>
              <a:rPr lang="cs-CZ" altLang="cs-CZ" sz="2000" dirty="0" err="1"/>
              <a:t>Canada</a:t>
            </a:r>
            <a:r>
              <a:rPr lang="cs-CZ" altLang="cs-CZ" sz="2000" dirty="0"/>
              <a:t> (ideál integrace) (</a:t>
            </a:r>
            <a:r>
              <a:rPr lang="cs-CZ" altLang="cs-CZ" sz="2000" dirty="0" err="1"/>
              <a:t>Stojarová</a:t>
            </a:r>
            <a:r>
              <a:rPr lang="cs-CZ" altLang="cs-CZ" sz="2000" dirty="0"/>
              <a:t> 2004) x </a:t>
            </a:r>
          </a:p>
          <a:p>
            <a:pPr lvl="1"/>
            <a:r>
              <a:rPr lang="cs-CZ" altLang="cs-CZ" sz="2000" dirty="0"/>
              <a:t>hierarchický kulturní pluralismus (Barša 1999)</a:t>
            </a:r>
          </a:p>
        </p:txBody>
      </p:sp>
    </p:spTree>
    <p:extLst>
      <p:ext uri="{BB962C8B-B14F-4D97-AF65-F5344CB8AC3E}">
        <p14:creationId xmlns:p14="http://schemas.microsoft.com/office/powerpoint/2010/main" val="241154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Legislativní postavení cizinců v ČR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z="2400" dirty="0" smtClean="0"/>
          </a:p>
          <a:p>
            <a:r>
              <a:rPr lang="cs-CZ" altLang="cs-CZ" sz="2400" dirty="0" smtClean="0"/>
              <a:t>Reagování </a:t>
            </a:r>
            <a:r>
              <a:rPr lang="cs-CZ" altLang="cs-CZ" sz="2400" dirty="0"/>
              <a:t>na situaci (v zemi i v mezinárodních souvislostech) – krok za realitou</a:t>
            </a:r>
          </a:p>
          <a:p>
            <a:r>
              <a:rPr lang="cs-CZ" altLang="cs-CZ" sz="2400" b="1" dirty="0"/>
              <a:t>Spíše </a:t>
            </a:r>
            <a:r>
              <a:rPr lang="cs-CZ" altLang="cs-CZ" sz="2400" b="1" dirty="0" smtClean="0"/>
              <a:t>restriktivní, </a:t>
            </a:r>
            <a:r>
              <a:rPr lang="cs-CZ" altLang="cs-CZ" sz="2400" dirty="0" smtClean="0"/>
              <a:t>malá ochrana cizinců</a:t>
            </a:r>
            <a:endParaRPr lang="cs-CZ" altLang="cs-CZ" sz="2400" dirty="0"/>
          </a:p>
          <a:p>
            <a:r>
              <a:rPr lang="cs-CZ" altLang="cs-CZ" sz="2400" dirty="0"/>
              <a:t>V určitých oblastech </a:t>
            </a:r>
            <a:r>
              <a:rPr lang="cs-CZ" altLang="cs-CZ" sz="2400" dirty="0" err="1"/>
              <a:t>promigrační</a:t>
            </a:r>
            <a:r>
              <a:rPr lang="cs-CZ" altLang="cs-CZ" sz="2400" dirty="0"/>
              <a:t> již před rokem 2004</a:t>
            </a:r>
          </a:p>
          <a:p>
            <a:r>
              <a:rPr lang="cs-CZ" altLang="cs-CZ" sz="2400" dirty="0"/>
              <a:t>Usnesení vlády č. 55/2003 Zásady politiky vlády v oblasti migrace cizinců - prosazování </a:t>
            </a:r>
            <a:r>
              <a:rPr lang="cs-CZ" altLang="cs-CZ" sz="2400" b="1" dirty="0"/>
              <a:t>řídící role státu </a:t>
            </a:r>
            <a:r>
              <a:rPr lang="cs-CZ" altLang="cs-CZ" sz="2400" dirty="0"/>
              <a:t>v oblasti migrace, potírání nelegální migrace a podpora imigrace, která je pro stát a společnost v dlouhodobé perspektivě </a:t>
            </a:r>
            <a:r>
              <a:rPr lang="cs-CZ" altLang="cs-CZ" sz="2400" b="1" dirty="0"/>
              <a:t>přínosná.</a:t>
            </a:r>
            <a:r>
              <a:rPr lang="cs-CZ" altLang="cs-CZ" sz="2400" dirty="0"/>
              <a:t> (MVČR 2003 : 6)</a:t>
            </a:r>
          </a:p>
          <a:p>
            <a:r>
              <a:rPr lang="cs-CZ" altLang="cs-CZ" sz="2400" dirty="0"/>
              <a:t>Od roku 2004 Aktivní výběr</a:t>
            </a:r>
            <a:r>
              <a:rPr lang="cs-CZ" altLang="cs-CZ" sz="2400" dirty="0" smtClean="0"/>
              <a:t>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883730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Cizinec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cizincem se rozumí fyzická osoba, která </a:t>
            </a:r>
            <a:r>
              <a:rPr lang="cs-CZ" altLang="cs-CZ" b="1" dirty="0" smtClean="0"/>
              <a:t>není státním občanem České republiky</a:t>
            </a:r>
            <a:r>
              <a:rPr lang="cs-CZ" altLang="cs-CZ" dirty="0" smtClean="0"/>
              <a:t>, včetně občana Evropské unie. </a:t>
            </a:r>
            <a:r>
              <a:rPr lang="cs-CZ" altLang="cs-CZ" sz="1500" dirty="0"/>
              <a:t>(§1, zák. č. 326/1999 Sb., o pobytu cizinců na území ČR).</a:t>
            </a:r>
            <a:r>
              <a:rPr lang="cs-CZ" altLang="cs-CZ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Osoby s jiným než českým státním občanstvím,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osoby bez státního občanství a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osoby s více občanstvími, z nichž žádné není státním občanstvím ČR.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Různé kategorie cizinců – viz níže </a:t>
            </a:r>
          </a:p>
        </p:txBody>
      </p:sp>
    </p:spTree>
    <p:extLst>
      <p:ext uri="{BB962C8B-B14F-4D97-AF65-F5344CB8AC3E}">
        <p14:creationId xmlns:p14="http://schemas.microsoft.com/office/powerpoint/2010/main" val="8864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chemeClr val="accent4">
                    <a:lumMod val="75000"/>
                  </a:schemeClr>
                </a:solidFill>
              </a:rPr>
              <a:t>Stát rozhoduje o pobytu cizinců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dirty="0" smtClean="0">
                <a:solidFill>
                  <a:schemeClr val="accent4">
                    <a:lumMod val="75000"/>
                  </a:schemeClr>
                </a:solidFill>
              </a:rPr>
              <a:t>Kdo ne/může</a:t>
            </a:r>
            <a:r>
              <a:rPr lang="cs-CZ" altLang="cs-CZ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b="1" dirty="0" smtClean="0">
                <a:solidFill>
                  <a:schemeClr val="accent4">
                    <a:lumMod val="75000"/>
                  </a:schemeClr>
                </a:solidFill>
              </a:rPr>
              <a:t>vstoupit a jak dlouho a jaké služby státu cizinci ne/poskytne</a:t>
            </a:r>
          </a:p>
          <a:p>
            <a:pPr eaLnBrk="1" hangingPunct="1">
              <a:lnSpc>
                <a:spcPct val="90000"/>
              </a:lnSpc>
            </a:pPr>
            <a:endParaRPr lang="cs-CZ" altLang="cs-CZ" b="1" dirty="0">
              <a:solidFill>
                <a:schemeClr val="accent4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v kompetenci </a:t>
            </a:r>
            <a:r>
              <a:rPr lang="cs-CZ" altLang="cs-CZ" b="1" dirty="0" smtClean="0">
                <a:solidFill>
                  <a:schemeClr val="accent1"/>
                </a:solidFill>
              </a:rPr>
              <a:t>Policie ČR</a:t>
            </a:r>
            <a:r>
              <a:rPr lang="cs-CZ" altLang="cs-CZ" dirty="0" smtClean="0"/>
              <a:t>, </a:t>
            </a:r>
            <a:r>
              <a:rPr lang="cs-CZ" altLang="cs-CZ" b="1" dirty="0" smtClean="0"/>
              <a:t>Ministerstva vnitra ČR</a:t>
            </a:r>
            <a:r>
              <a:rPr lang="cs-CZ" altLang="cs-CZ" dirty="0" smtClean="0"/>
              <a:t> a </a:t>
            </a:r>
            <a:r>
              <a:rPr lang="cs-CZ" altLang="cs-CZ" b="1" dirty="0" smtClean="0"/>
              <a:t>Ministerstva zahraničních věcí ČR</a:t>
            </a:r>
            <a:r>
              <a:rPr lang="cs-CZ" altLang="cs-CZ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Cizinec smí na území ČR pobývat </a:t>
            </a:r>
            <a:r>
              <a:rPr lang="cs-CZ" altLang="cs-CZ" b="1" dirty="0" smtClean="0">
                <a:solidFill>
                  <a:schemeClr val="accent4">
                    <a:lumMod val="75000"/>
                  </a:schemeClr>
                </a:solidFill>
              </a:rPr>
              <a:t>přechodně</a:t>
            </a:r>
            <a:r>
              <a:rPr lang="cs-CZ" altLang="cs-CZ" dirty="0" smtClean="0"/>
              <a:t> nebo </a:t>
            </a:r>
            <a:r>
              <a:rPr lang="cs-CZ" altLang="cs-CZ" b="1" dirty="0" smtClean="0">
                <a:solidFill>
                  <a:schemeClr val="accent4">
                    <a:lumMod val="75000"/>
                  </a:schemeClr>
                </a:solidFill>
              </a:rPr>
              <a:t>trvale</a:t>
            </a:r>
            <a:r>
              <a:rPr lang="cs-CZ" altLang="cs-CZ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MV může z důvodů stanovených zákonem nevydat cizinci vízum k pobytu (přechodnému i trvalému). </a:t>
            </a:r>
            <a:r>
              <a:rPr lang="cs-CZ" altLang="cs-CZ" sz="1700" dirty="0"/>
              <a:t>(Pobyt cizinců v ČR se řídí zákonem č. 326/1999 Sb. o pobytu cizinců, a zčásti také zákonem č. 325/1999 Sb., o azylu, ve znění pozdějších úprav, které vzešly v platnost před 31. 12. 2006.) </a:t>
            </a:r>
          </a:p>
        </p:txBody>
      </p:sp>
    </p:spTree>
    <p:extLst>
      <p:ext uri="{BB962C8B-B14F-4D97-AF65-F5344CB8AC3E}">
        <p14:creationId xmlns:p14="http://schemas.microsoft.com/office/powerpoint/2010/main" val="35413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 smtClean="0">
                <a:solidFill>
                  <a:schemeClr val="accent4">
                    <a:lumMod val="75000"/>
                  </a:schemeClr>
                </a:solidFill>
              </a:rPr>
              <a:t>Stát kontroluje pohyb a pobyt cizinců</a:t>
            </a:r>
            <a:endParaRPr lang="cs-CZ" altLang="cs-CZ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b="1" dirty="0"/>
              <a:t>Cizinecká policie  po 1.1. </a:t>
            </a:r>
            <a:r>
              <a:rPr lang="cs-CZ" altLang="cs-CZ" sz="2400" b="1" dirty="0" smtClean="0"/>
              <a:t>2011 zajišťuje</a:t>
            </a:r>
            <a:endParaRPr lang="cs-CZ" altLang="cs-CZ" sz="2400" dirty="0" smtClean="0"/>
          </a:p>
          <a:p>
            <a:pPr eaLnBrk="1" hangingPunct="1"/>
            <a:r>
              <a:rPr lang="cs-CZ" altLang="cs-CZ" sz="2400" dirty="0" smtClean="0"/>
              <a:t>ohlašování </a:t>
            </a:r>
            <a:r>
              <a:rPr lang="cs-CZ" altLang="cs-CZ" sz="2400" b="1" dirty="0">
                <a:solidFill>
                  <a:srgbClr val="FF0000"/>
                </a:solidFill>
              </a:rPr>
              <a:t>místa pobytu </a:t>
            </a:r>
            <a:r>
              <a:rPr lang="cs-CZ" altLang="cs-CZ" sz="2400" dirty="0"/>
              <a:t>na území po příjezdu do České republiky </a:t>
            </a:r>
            <a:r>
              <a:rPr lang="cs-CZ" altLang="cs-CZ" sz="1200" dirty="0"/>
              <a:t>(následnou změnu místa pobytu, pokud jde o pobyt na území na základě dlouhodobého víza, povolení k dlouhodobému nebo trvalému pobytu, je již třeba hlásit na regionálních pracovištích ministerstva vnitra)</a:t>
            </a:r>
          </a:p>
          <a:p>
            <a:pPr eaLnBrk="1" hangingPunct="1"/>
            <a:r>
              <a:rPr lang="cs-CZ" altLang="cs-CZ" sz="2400" dirty="0"/>
              <a:t>prodloužení </a:t>
            </a:r>
            <a:r>
              <a:rPr lang="cs-CZ" altLang="cs-CZ" sz="2400" b="1" dirty="0">
                <a:solidFill>
                  <a:srgbClr val="FF0000"/>
                </a:solidFill>
              </a:rPr>
              <a:t>doby pobytu </a:t>
            </a:r>
            <a:r>
              <a:rPr lang="cs-CZ" altLang="cs-CZ" sz="2400" dirty="0"/>
              <a:t>na území na krátkodobé vízum</a:t>
            </a:r>
          </a:p>
          <a:p>
            <a:pPr eaLnBrk="1" hangingPunct="1"/>
            <a:r>
              <a:rPr lang="cs-CZ" altLang="cs-CZ" sz="2400" dirty="0"/>
              <a:t>vydání potvrzení o krátkodobém pobytu</a:t>
            </a:r>
          </a:p>
          <a:p>
            <a:pPr eaLnBrk="1" hangingPunct="1"/>
            <a:r>
              <a:rPr lang="cs-CZ" altLang="cs-CZ" sz="2400" dirty="0"/>
              <a:t>Potvrzení o oprávněnosti pobytu na území pro matriční úřad před uzavřením </a:t>
            </a:r>
            <a:r>
              <a:rPr lang="cs-CZ" altLang="cs-CZ" sz="2400" b="1" dirty="0">
                <a:solidFill>
                  <a:srgbClr val="FF0000"/>
                </a:solidFill>
              </a:rPr>
              <a:t>manželství</a:t>
            </a:r>
            <a:r>
              <a:rPr lang="cs-CZ" altLang="cs-CZ" sz="2400" b="1" dirty="0"/>
              <a:t> </a:t>
            </a:r>
            <a:r>
              <a:rPr lang="cs-CZ" altLang="cs-CZ" sz="2400" dirty="0"/>
              <a:t>(bez ohledu na druh pobytu potvrzení) </a:t>
            </a:r>
          </a:p>
          <a:p>
            <a:pPr eaLnBrk="1" hangingPunct="1"/>
            <a:r>
              <a:rPr lang="cs-CZ" altLang="cs-CZ" sz="2400" dirty="0"/>
              <a:t>ověřování pozvání</a:t>
            </a:r>
          </a:p>
          <a:p>
            <a:pPr eaLnBrk="1" hangingPunct="1"/>
            <a:r>
              <a:rPr lang="cs-CZ" altLang="cs-CZ" sz="2400" b="1" dirty="0"/>
              <a:t>kontrola legálnosti pobytu na území </a:t>
            </a:r>
            <a:r>
              <a:rPr lang="cs-CZ" altLang="cs-CZ" sz="2400" b="1" dirty="0" smtClean="0"/>
              <a:t> -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účely pobytu</a:t>
            </a:r>
            <a:endParaRPr lang="cs-CZ" altLang="cs-CZ" sz="2400" b="1" dirty="0">
              <a:solidFill>
                <a:srgbClr val="FF0000"/>
              </a:solidFill>
            </a:endParaRP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9847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graphicFrame>
        <p:nvGraphicFramePr>
          <p:cNvPr id="12293" name="Object 1"/>
          <p:cNvGraphicFramePr>
            <a:graphicFrameLocks noChangeAspect="1"/>
          </p:cNvGraphicFramePr>
          <p:nvPr/>
        </p:nvGraphicFramePr>
        <p:xfrm>
          <a:off x="1433512" y="333375"/>
          <a:ext cx="9020176" cy="640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3" imgW="16049604" imgH="11353676" progId="AcroExch.Document.7">
                  <p:embed/>
                </p:oleObj>
              </mc:Choice>
              <mc:Fallback>
                <p:oleObj name="Acrobat Document" r:id="rId3" imgW="16049604" imgH="11353676" progId="AcroExch.Document.7">
                  <p:embed/>
                  <p:pic>
                    <p:nvPicPr>
                      <p:cNvPr id="1229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512" y="333375"/>
                        <a:ext cx="9020176" cy="640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30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260351"/>
            <a:ext cx="8001000" cy="1216025"/>
          </a:xfrm>
        </p:spPr>
        <p:txBody>
          <a:bodyPr/>
          <a:lstStyle/>
          <a:p>
            <a:pPr eaLnBrk="1" hangingPunct="1"/>
            <a:r>
              <a:rPr lang="cs-CZ" altLang="cs-CZ" smtClean="0"/>
              <a:t>Oddělení trvalých pobytů MV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/>
              <a:t>Praha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Jihočeský kraj,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Jihomoravský kraj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Královéhradecký kraj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Moravskoslezský kraj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Plzeňský kraj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Ústecký kraj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Zlínský kraj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/>
          </a:p>
          <a:p>
            <a:pPr eaLnBrk="1" hangingPunct="1">
              <a:lnSpc>
                <a:spcPct val="80000"/>
              </a:lnSpc>
            </a:pPr>
            <a:r>
              <a:rPr lang="cs-CZ" altLang="cs-CZ" sz="1700"/>
              <a:t>Ne Karlovarský, Vysočina, Olomoucký, Liberecký, Pardubický, Středočeský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Změny přinesla novela zákona o pobytu cizinců, která nabyla účinnosti 1. 1. 2011.</a:t>
            </a:r>
          </a:p>
        </p:txBody>
      </p:sp>
    </p:spTree>
    <p:extLst>
      <p:ext uri="{BB962C8B-B14F-4D97-AF65-F5344CB8AC3E}">
        <p14:creationId xmlns:p14="http://schemas.microsoft.com/office/powerpoint/2010/main" val="30087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Kdo je jaký cizinec dle legislativy: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Kritérium původu</a:t>
            </a:r>
          </a:p>
          <a:p>
            <a:pPr eaLnBrk="1" hangingPunct="1"/>
            <a:r>
              <a:rPr lang="cs-CZ" altLang="cs-CZ" smtClean="0"/>
              <a:t>Kritérium typu pobytu</a:t>
            </a:r>
          </a:p>
        </p:txBody>
      </p:sp>
    </p:spTree>
    <p:extLst>
      <p:ext uri="{BB962C8B-B14F-4D97-AF65-F5344CB8AC3E}">
        <p14:creationId xmlns:p14="http://schemas.microsoft.com/office/powerpoint/2010/main" val="2147488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 b="1"/>
              <a:t>Rozlišované kategorie cizinců</a:t>
            </a:r>
            <a:endParaRPr lang="cs-CZ" altLang="cs-CZ" sz="34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Třídění ne – občanů x kosmopolitismus (problém služeb sociálního státu a solidarit obyvatelstva)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Občané zemí EU, Norska, Švýcarska, Islandu a </a:t>
            </a:r>
            <a:r>
              <a:rPr lang="cs-CZ" altLang="cs-CZ" dirty="0" err="1" smtClean="0"/>
              <a:t>Lichenštejnska</a:t>
            </a:r>
            <a:r>
              <a:rPr lang="cs-CZ" altLang="cs-CZ" dirty="0" smtClean="0"/>
              <a:t> (zkráceně </a:t>
            </a:r>
            <a:r>
              <a:rPr lang="cs-CZ" altLang="cs-CZ" b="1" dirty="0" smtClean="0"/>
              <a:t>„občané EU“</a:t>
            </a:r>
            <a:r>
              <a:rPr lang="cs-CZ" altLang="cs-CZ" dirty="0" smtClean="0"/>
              <a:t>) a jejich rodinní příslušníci – </a:t>
            </a:r>
            <a:r>
              <a:rPr lang="cs-CZ" altLang="cs-CZ" dirty="0" smtClean="0">
                <a:solidFill>
                  <a:srgbClr val="FF0000"/>
                </a:solidFill>
              </a:rPr>
              <a:t>privilegovaný pohyb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Občané zemí mimo EU (zkráceně </a:t>
            </a:r>
            <a:r>
              <a:rPr lang="cs-CZ" altLang="cs-CZ" b="1" dirty="0" smtClean="0"/>
              <a:t>„občané třetích zemí“</a:t>
            </a:r>
            <a:r>
              <a:rPr lang="cs-CZ" altLang="cs-CZ" dirty="0" smtClean="0"/>
              <a:t>) – </a:t>
            </a:r>
            <a:r>
              <a:rPr lang="cs-CZ" altLang="cs-CZ" b="1" dirty="0" smtClean="0">
                <a:solidFill>
                  <a:srgbClr val="FF0000"/>
                </a:solidFill>
              </a:rPr>
              <a:t>bariéry v pohybu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Cizinci bez ohledu na hranice EU = na původ – mezinárodní ochrana</a:t>
            </a:r>
          </a:p>
        </p:txBody>
      </p:sp>
    </p:spTree>
    <p:extLst>
      <p:ext uri="{BB962C8B-B14F-4D97-AF65-F5344CB8AC3E}">
        <p14:creationId xmlns:p14="http://schemas.microsoft.com/office/powerpoint/2010/main" val="3808995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„občané EU“</a:t>
            </a:r>
            <a:endParaRPr lang="cs-CZ" altLang="cs-CZ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registrovaní</a:t>
            </a:r>
            <a:r>
              <a:rPr lang="cs-CZ" altLang="cs-CZ" sz="2000" dirty="0"/>
              <a:t> bez povolení k přechodnému nebo trvalému pobytu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povolení k přechodnému pobytu (</a:t>
            </a:r>
            <a:r>
              <a:rPr lang="cs-CZ" altLang="cs-CZ" sz="2000" b="1" dirty="0" smtClean="0"/>
              <a:t>nárokové povolení nebo spíše o potvrzení o pobytu</a:t>
            </a:r>
            <a:r>
              <a:rPr lang="cs-CZ" altLang="cs-CZ" sz="2000" dirty="0" smtClean="0"/>
              <a:t>, které by mělo ulehčit občanům EU jednání s úřady, započítává se do doby rozhodné pro žádost o povolení k trvalému pobytu)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>
                <a:solidFill>
                  <a:schemeClr val="bg1">
                    <a:lumMod val="75000"/>
                  </a:schemeClr>
                </a:solidFill>
              </a:rPr>
              <a:t>povolením k trvalému pobytu </a:t>
            </a:r>
            <a:r>
              <a:rPr lang="cs-CZ" altLang="cs-CZ" sz="2000" dirty="0" smtClean="0">
                <a:solidFill>
                  <a:schemeClr val="bg1">
                    <a:lumMod val="75000"/>
                  </a:schemeClr>
                </a:solidFill>
              </a:rPr>
              <a:t>(občan EU získá povolení k trvalému pobytu (§87h zákona č. 326/1999 Sb.)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 smtClean="0">
                <a:solidFill>
                  <a:schemeClr val="bg1">
                    <a:lumMod val="75000"/>
                  </a:schemeClr>
                </a:solidFill>
              </a:rPr>
              <a:t>		(i) po 5 letech nepřetržitého přechodného </a:t>
            </a:r>
            <a:r>
              <a:rPr lang="cs-CZ" altLang="cs-CZ" sz="2000" b="1" dirty="0" smtClean="0">
                <a:solidFill>
                  <a:schemeClr val="bg1">
                    <a:lumMod val="75000"/>
                  </a:schemeClr>
                </a:solidFill>
              </a:rPr>
              <a:t>pobytu </a:t>
            </a:r>
            <a:r>
              <a:rPr lang="cs-CZ" altLang="cs-CZ" sz="2000" dirty="0" smtClean="0">
                <a:solidFill>
                  <a:schemeClr val="bg1">
                    <a:lumMod val="75000"/>
                  </a:schemeClr>
                </a:solidFill>
              </a:rPr>
              <a:t>bez dalších podmínek,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 smtClean="0">
                <a:solidFill>
                  <a:schemeClr val="bg1">
                    <a:lumMod val="75000"/>
                  </a:schemeClr>
                </a:solidFill>
              </a:rPr>
              <a:t>		(</a:t>
            </a:r>
            <a:r>
              <a:rPr lang="cs-CZ" altLang="cs-CZ" sz="2000" dirty="0" err="1" smtClean="0">
                <a:solidFill>
                  <a:schemeClr val="bg1">
                    <a:lumMod val="75000"/>
                  </a:schemeClr>
                </a:solidFill>
              </a:rPr>
              <a:t>ii</a:t>
            </a:r>
            <a:r>
              <a:rPr lang="cs-CZ" altLang="cs-CZ" sz="2000" dirty="0" smtClean="0">
                <a:solidFill>
                  <a:schemeClr val="bg1">
                    <a:lumMod val="75000"/>
                  </a:schemeClr>
                </a:solidFill>
              </a:rPr>
              <a:t>) pokud je na území </a:t>
            </a:r>
            <a:r>
              <a:rPr lang="cs-CZ" altLang="cs-CZ" sz="2000" b="1" dirty="0" smtClean="0">
                <a:solidFill>
                  <a:schemeClr val="bg1">
                    <a:lumMod val="75000"/>
                  </a:schemeClr>
                </a:solidFill>
              </a:rPr>
              <a:t>zaměstnán</a:t>
            </a:r>
            <a:r>
              <a:rPr lang="cs-CZ" altLang="cs-CZ" sz="2000" dirty="0" smtClean="0">
                <a:solidFill>
                  <a:schemeClr val="bg1">
                    <a:lumMod val="75000"/>
                  </a:schemeClr>
                </a:solidFill>
              </a:rPr>
              <a:t> a pobývá zde nepřetržitě po dobu nejméně 3 let,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 smtClean="0">
                <a:solidFill>
                  <a:schemeClr val="bg1">
                    <a:lumMod val="75000"/>
                  </a:schemeClr>
                </a:solidFill>
              </a:rPr>
              <a:t>		(</a:t>
            </a:r>
            <a:r>
              <a:rPr lang="cs-CZ" altLang="cs-CZ" sz="2000" dirty="0" err="1" smtClean="0">
                <a:solidFill>
                  <a:schemeClr val="bg1">
                    <a:lumMod val="75000"/>
                  </a:schemeClr>
                </a:solidFill>
              </a:rPr>
              <a:t>iii</a:t>
            </a:r>
            <a:r>
              <a:rPr lang="cs-CZ" altLang="cs-CZ" sz="2000" dirty="0" smtClean="0">
                <a:solidFill>
                  <a:schemeClr val="bg1">
                    <a:lumMod val="75000"/>
                  </a:schemeClr>
                </a:solidFill>
              </a:rPr>
              <a:t>) jestliže je </a:t>
            </a:r>
            <a:r>
              <a:rPr lang="cs-CZ" altLang="cs-CZ" sz="2000" b="1" dirty="0" smtClean="0">
                <a:solidFill>
                  <a:schemeClr val="bg1">
                    <a:lumMod val="75000"/>
                  </a:schemeClr>
                </a:solidFill>
              </a:rPr>
              <a:t>rodinným příslušníkem </a:t>
            </a:r>
            <a:r>
              <a:rPr lang="cs-CZ" altLang="cs-CZ" sz="2000" dirty="0" smtClean="0">
                <a:solidFill>
                  <a:schemeClr val="bg1">
                    <a:lumMod val="75000"/>
                  </a:schemeClr>
                </a:solidFill>
              </a:rPr>
              <a:t>státního občana ČR, který je na území přihlášen k trvalému pobytu, nebo rodinným příslušníkem občana jiného členského státu EU, kterému bylo vydáno povolení k trvalému pobytu na území.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trvalý pobyt vydáván s platností na 10 let (§87r odst.4 zák. č. 326/1999 Sb.) – shodná doba pro OP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 smtClean="0"/>
              <a:t>	vydáván průkaz o povolení k pobytu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25917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Legislativa ve vtahu k etnickým skupinám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316910" y="2063032"/>
            <a:ext cx="28683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Národní stát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556859" y="5043638"/>
            <a:ext cx="220418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Mezinárodní právo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78296" y="2319130"/>
            <a:ext cx="4148348" cy="4538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Obyvatelstvo státu</a:t>
            </a:r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422605" y="3795098"/>
            <a:ext cx="3859730" cy="164592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Občané       ……………………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1929865" y="4091651"/>
            <a:ext cx="1751011" cy="11646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Národnostní menšina</a:t>
            </a:r>
            <a:endParaRPr lang="cs-CZ" dirty="0"/>
          </a:p>
        </p:txBody>
      </p:sp>
      <p:sp>
        <p:nvSpPr>
          <p:cNvPr id="9" name="Ovál 8"/>
          <p:cNvSpPr/>
          <p:nvPr/>
        </p:nvSpPr>
        <p:spPr>
          <a:xfrm>
            <a:off x="1744908" y="5424471"/>
            <a:ext cx="2259131" cy="14594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cizinci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2049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„občané třetích zemí“</a:t>
            </a:r>
            <a:endParaRPr lang="cs-CZ" altLang="cs-CZ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13164"/>
            <a:ext cx="10515600" cy="544483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000" dirty="0" smtClean="0"/>
              <a:t>Buď</a:t>
            </a:r>
            <a:r>
              <a:rPr lang="cs-CZ" sz="2000" b="1" dirty="0" smtClean="0"/>
              <a:t> pobývající </a:t>
            </a:r>
            <a:r>
              <a:rPr lang="cs-CZ" sz="2000" b="1" dirty="0"/>
              <a:t>v ČR krátkodobě (obecně do 90 dnů) bez víz</a:t>
            </a:r>
            <a:r>
              <a:rPr lang="cs-CZ" sz="2000" dirty="0"/>
              <a:t>. Občané těch zemí, se kterými má ČR </a:t>
            </a:r>
            <a:r>
              <a:rPr lang="cs-CZ" sz="2000" dirty="0" smtClean="0"/>
              <a:t>uzavřenou </a:t>
            </a:r>
            <a:r>
              <a:rPr lang="cs-CZ" sz="2000" dirty="0"/>
              <a:t>dohodu o bezvízovém styku.  - na základě mezinárodní smlouvy, + též na základě nařízení vlády </a:t>
            </a:r>
            <a:r>
              <a:rPr lang="cs-CZ" sz="2000" dirty="0" smtClean="0"/>
              <a:t>; </a:t>
            </a:r>
            <a:endParaRPr lang="cs-CZ" sz="2000" dirty="0"/>
          </a:p>
          <a:p>
            <a:pPr>
              <a:lnSpc>
                <a:spcPct val="80000"/>
              </a:lnSpc>
              <a:defRPr/>
            </a:pPr>
            <a:r>
              <a:rPr lang="cs-CZ" sz="2000" dirty="0" smtClean="0"/>
              <a:t>Nebo: krátkodobá </a:t>
            </a:r>
            <a:r>
              <a:rPr lang="cs-CZ" sz="2000" dirty="0"/>
              <a:t>i dlouhodobá víza</a:t>
            </a:r>
            <a:r>
              <a:rPr lang="cs-CZ" sz="2000" b="1" dirty="0"/>
              <a:t> </a:t>
            </a:r>
            <a:r>
              <a:rPr lang="cs-CZ" sz="2000" b="1" dirty="0">
                <a:solidFill>
                  <a:srgbClr val="0070C0"/>
                </a:solidFill>
              </a:rPr>
              <a:t>za účelem studia</a:t>
            </a:r>
            <a:r>
              <a:rPr lang="cs-CZ" sz="2000" b="1" dirty="0"/>
              <a:t>,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zaměstnání,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podnikání, investování </a:t>
            </a:r>
            <a:r>
              <a:rPr lang="cs-CZ" sz="2000" b="1" dirty="0" smtClean="0"/>
              <a:t>a </a:t>
            </a:r>
            <a:r>
              <a:rPr lang="cs-CZ" sz="2000" b="1" dirty="0">
                <a:solidFill>
                  <a:srgbClr val="00B050"/>
                </a:solidFill>
              </a:rPr>
              <a:t>za účelem sloučení </a:t>
            </a:r>
            <a:r>
              <a:rPr lang="cs-CZ" sz="2000" b="1" dirty="0" smtClean="0">
                <a:solidFill>
                  <a:srgbClr val="00B050"/>
                </a:solidFill>
              </a:rPr>
              <a:t>rodiny/rodinný</a:t>
            </a:r>
            <a:r>
              <a:rPr lang="cs-CZ" sz="2000" b="1" dirty="0" smtClean="0"/>
              <a:t>;</a:t>
            </a:r>
            <a:r>
              <a:rPr lang="cs-CZ" sz="2000" b="1" dirty="0">
                <a:solidFill>
                  <a:srgbClr val="00B0F0"/>
                </a:solidFill>
              </a:rPr>
              <a:t> </a:t>
            </a:r>
            <a:r>
              <a:rPr lang="cs-CZ" sz="2000" b="1" dirty="0" smtClean="0">
                <a:solidFill>
                  <a:srgbClr val="00B0F0"/>
                </a:solidFill>
              </a:rPr>
              <a:t>kulturní; </a:t>
            </a:r>
            <a:r>
              <a:rPr lang="cs-CZ" sz="2000" b="1" dirty="0" smtClean="0">
                <a:solidFill>
                  <a:srgbClr val="002060"/>
                </a:solidFill>
              </a:rPr>
              <a:t>za </a:t>
            </a:r>
            <a:r>
              <a:rPr lang="cs-CZ" sz="2000" b="1" dirty="0">
                <a:solidFill>
                  <a:srgbClr val="002060"/>
                </a:solidFill>
              </a:rPr>
              <a:t>účelem strpění, dočasné ochrany</a:t>
            </a:r>
            <a:r>
              <a:rPr lang="cs-CZ" sz="2000" b="1" dirty="0"/>
              <a:t>,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vědeckého výzkumu</a:t>
            </a:r>
            <a:r>
              <a:rPr lang="cs-CZ" sz="2000" b="1" dirty="0"/>
              <a:t>, </a:t>
            </a:r>
            <a:endParaRPr lang="cs-CZ" sz="2000" b="1" dirty="0" smtClean="0">
              <a:solidFill>
                <a:srgbClr val="00B0F0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- </a:t>
            </a:r>
            <a:r>
              <a:rPr lang="cs-CZ" sz="2000" b="1" dirty="0"/>
              <a:t>krátkodobá víza do 90 dní</a:t>
            </a:r>
            <a:r>
              <a:rPr lang="cs-CZ" sz="2000" dirty="0"/>
              <a:t>.  ČR nemá </a:t>
            </a:r>
            <a:r>
              <a:rPr lang="cs-CZ" sz="2000" dirty="0" smtClean="0"/>
              <a:t>uzavřenou </a:t>
            </a:r>
            <a:r>
              <a:rPr lang="cs-CZ" sz="2000" dirty="0"/>
              <a:t>dohodu o bezvízovém styku.</a:t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- dlouhodobá </a:t>
            </a:r>
            <a:r>
              <a:rPr lang="cs-CZ" sz="2000" b="1" dirty="0"/>
              <a:t>víza nad 90 dní</a:t>
            </a:r>
            <a:r>
              <a:rPr lang="cs-CZ" sz="2000" dirty="0"/>
              <a:t>. </a:t>
            </a:r>
            <a:r>
              <a:rPr lang="cs-CZ" sz="2000" dirty="0" smtClean="0"/>
              <a:t>(dříve prodlužováno – </a:t>
            </a:r>
            <a:r>
              <a:rPr lang="cs-CZ" sz="2000" dirty="0"/>
              <a:t>turistika na Slovensko), na zastupitelském úřadu,  Maximální platnost tohoto víza byla  </a:t>
            </a:r>
            <a:r>
              <a:rPr lang="cs-CZ" sz="2000" b="1" dirty="0">
                <a:solidFill>
                  <a:srgbClr val="0070C0"/>
                </a:solidFill>
              </a:rPr>
              <a:t>jeden rok </a:t>
            </a:r>
            <a:r>
              <a:rPr lang="cs-CZ" sz="2000" dirty="0" smtClean="0"/>
              <a:t>– nyní </a:t>
            </a:r>
            <a:r>
              <a:rPr lang="cs-CZ" sz="2000" dirty="0"/>
              <a:t>po r. 2011 6 měsíců; navazuje na něj povolení k dlouhodobému pobytu (viz níže).</a:t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- </a:t>
            </a:r>
            <a:r>
              <a:rPr lang="cs-CZ" sz="2000" b="1" dirty="0"/>
              <a:t>povolení k dlouhodobému </a:t>
            </a:r>
            <a:r>
              <a:rPr lang="cs-CZ" sz="2000" b="1" dirty="0" smtClean="0"/>
              <a:t>pobytu</a:t>
            </a:r>
            <a:r>
              <a:rPr lang="cs-CZ" sz="2000" dirty="0" smtClean="0"/>
              <a:t> </a:t>
            </a:r>
            <a:r>
              <a:rPr lang="cs-CZ" sz="2000" dirty="0"/>
              <a:t>navazující na víza nad 90 dní, na dobu jednoho roku/půl roku a po uplynutí této lhůty je lze prodloužit, </a:t>
            </a:r>
            <a:endParaRPr lang="cs-CZ" sz="2000" dirty="0" smtClean="0"/>
          </a:p>
          <a:p>
            <a:pPr lvl="1">
              <a:lnSpc>
                <a:spcPct val="80000"/>
              </a:lnSpc>
              <a:defRPr/>
            </a:pPr>
            <a:r>
              <a:rPr lang="cs-CZ" sz="1600" dirty="0" smtClean="0"/>
              <a:t>Cestovní pojištění, Prostředky </a:t>
            </a:r>
            <a:r>
              <a:rPr lang="cs-CZ" sz="1600" dirty="0"/>
              <a:t>k </a:t>
            </a:r>
            <a:r>
              <a:rPr lang="cs-CZ" sz="1600" dirty="0" smtClean="0"/>
              <a:t>pobytu; zajištění </a:t>
            </a:r>
            <a:r>
              <a:rPr lang="cs-CZ" sz="1600" dirty="0"/>
              <a:t>ubytování </a:t>
            </a:r>
          </a:p>
          <a:p>
            <a:pPr lvl="1">
              <a:lnSpc>
                <a:spcPct val="80000"/>
              </a:lnSpc>
              <a:defRPr/>
            </a:pPr>
            <a:endParaRPr lang="cs-CZ" sz="16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cs-CZ" altLang="cs-CZ" sz="2000" b="1" dirty="0" smtClean="0"/>
              <a:t>   - povolení </a:t>
            </a:r>
            <a:r>
              <a:rPr lang="cs-CZ" altLang="cs-CZ" sz="2000" b="1" dirty="0"/>
              <a:t>k trvalému </a:t>
            </a:r>
            <a:r>
              <a:rPr lang="cs-CZ" altLang="cs-CZ" sz="2000" b="1" dirty="0" smtClean="0"/>
              <a:t>pobytu – po 5 letech</a:t>
            </a:r>
            <a:endParaRPr lang="cs-CZ" sz="2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000" dirty="0" smtClean="0"/>
              <a:t>Předkládá: doklady dokládající, že stát nebude zatížen asistencí cizince</a:t>
            </a:r>
          </a:p>
        </p:txBody>
      </p:sp>
    </p:spTree>
    <p:extLst>
      <p:ext uri="{BB962C8B-B14F-4D97-AF65-F5344CB8AC3E}">
        <p14:creationId xmlns:p14="http://schemas.microsoft.com/office/powerpoint/2010/main" val="2568858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Zvýhodnění migrace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Krajané</a:t>
            </a:r>
          </a:p>
          <a:p>
            <a:r>
              <a:rPr lang="cs-CZ" dirty="0" smtClean="0"/>
              <a:t>Potřeby trhu práce</a:t>
            </a:r>
          </a:p>
          <a:p>
            <a:pPr lvl="1"/>
            <a:r>
              <a:rPr lang="cs-CZ" dirty="0" smtClean="0"/>
              <a:t>Aktivní výběr pracovních sil</a:t>
            </a:r>
          </a:p>
          <a:p>
            <a:pPr lvl="1"/>
            <a:r>
              <a:rPr lang="cs-CZ" dirty="0" smtClean="0"/>
              <a:t>Zelená karta</a:t>
            </a:r>
          </a:p>
          <a:p>
            <a:pPr lvl="1"/>
            <a:r>
              <a:rPr lang="cs-CZ" dirty="0" smtClean="0"/>
              <a:t>Modrá karta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722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/>
              <a:t>Cizinci bez ohledu na hranice EU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- registrovaní žadatelé o azyl</a:t>
            </a:r>
            <a:r>
              <a:rPr lang="cs-CZ" altLang="cs-CZ" sz="2000" dirty="0"/>
              <a:t> (není možné zakázat občanu EU, aby o azyl požádal).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b="1" dirty="0"/>
              <a:t>- cizinci</a:t>
            </a:r>
            <a:r>
              <a:rPr lang="cs-CZ" altLang="cs-CZ" sz="2000" dirty="0"/>
              <a:t> pobývající v ČR </a:t>
            </a:r>
            <a:r>
              <a:rPr lang="cs-CZ" altLang="cs-CZ" sz="2000" b="1" dirty="0"/>
              <a:t>v rámci dočasné ochrany</a:t>
            </a:r>
            <a:r>
              <a:rPr lang="cs-CZ" altLang="cs-CZ" sz="2000" dirty="0"/>
              <a:t>. Na základě zákona č. 221/2003 Sb.,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         </a:t>
            </a:r>
            <a:r>
              <a:rPr lang="cs-CZ" altLang="cs-CZ" sz="2000" u="sng" dirty="0"/>
              <a:t/>
            </a:r>
            <a:br>
              <a:rPr lang="cs-CZ" altLang="cs-CZ" sz="2000" u="sng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b="1" dirty="0"/>
              <a:t>- nelegálně pobývající cizinci v ČR</a:t>
            </a:r>
            <a:r>
              <a:rPr lang="cs-CZ" altLang="cs-CZ" sz="2000" dirty="0"/>
              <a:t> (např. cizinci pobývající v ČR po vypršení platnosti víz a povolení k pobytu nebo bez potřebných víz nebo povolení apod.).</a:t>
            </a:r>
          </a:p>
        </p:txBody>
      </p:sp>
    </p:spTree>
    <p:extLst>
      <p:ext uri="{BB962C8B-B14F-4D97-AF65-F5344CB8AC3E}">
        <p14:creationId xmlns:p14="http://schemas.microsoft.com/office/powerpoint/2010/main" val="4283717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Azyl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cs-CZ" altLang="cs-CZ" sz="2100" b="1" dirty="0"/>
              <a:t>Azylant</a:t>
            </a:r>
            <a:r>
              <a:rPr lang="cs-CZ" altLang="cs-CZ" sz="2100" dirty="0"/>
              <a:t> je cizinec, kterému byl podle zákona o azylu udělen azyl </a:t>
            </a:r>
            <a:r>
              <a:rPr lang="cs-CZ" altLang="cs-CZ" sz="1100" dirty="0"/>
              <a:t>§ 2 odst. 3 zákona č. 325/1999 Sb., o azylu</a:t>
            </a:r>
            <a:r>
              <a:rPr lang="cs-CZ" altLang="cs-CZ" sz="2100" dirty="0"/>
              <a:t> </a:t>
            </a:r>
          </a:p>
          <a:p>
            <a:pPr marL="342900" indent="-342900"/>
            <a:r>
              <a:rPr lang="cs-CZ" altLang="cs-CZ" sz="2100" b="1" dirty="0"/>
              <a:t>Uprchlík</a:t>
            </a:r>
            <a:r>
              <a:rPr lang="cs-CZ" altLang="cs-CZ" sz="2100" dirty="0"/>
              <a:t> osoba, která se nachází mimo svou vlast a má oprávněné obavy před pronásledováním z důvodů rasových, náboženských, národnostních nebo z důvodů zastávání určitých politických názorů. Vzhledem ke shora uvedeným obavám odmítá ochranu své vlasti. </a:t>
            </a:r>
          </a:p>
          <a:p>
            <a:pPr marL="342900" indent="-342900"/>
            <a:r>
              <a:rPr lang="cs-CZ" altLang="cs-CZ" sz="2100" dirty="0"/>
              <a:t>tzv. </a:t>
            </a:r>
            <a:r>
              <a:rPr lang="cs-CZ" altLang="cs-CZ" sz="2100" b="1" dirty="0"/>
              <a:t>mezinárodní ochrana -</a:t>
            </a:r>
            <a:r>
              <a:rPr lang="cs-CZ" altLang="cs-CZ" sz="2100" dirty="0"/>
              <a:t> dvě formy: </a:t>
            </a:r>
          </a:p>
          <a:p>
            <a:pPr marL="342900" indent="-342900">
              <a:buNone/>
            </a:pPr>
            <a:r>
              <a:rPr lang="cs-CZ" altLang="cs-CZ" sz="2100" dirty="0"/>
              <a:t>    1/ formu azylu, </a:t>
            </a:r>
            <a:endParaRPr lang="cs-CZ" altLang="cs-CZ" sz="2100" dirty="0" smtClean="0"/>
          </a:p>
          <a:p>
            <a:pPr marL="342900" indent="-342900">
              <a:buNone/>
            </a:pPr>
            <a:r>
              <a:rPr lang="cs-CZ" altLang="cs-CZ" sz="2100" dirty="0"/>
              <a:t> </a:t>
            </a:r>
            <a:r>
              <a:rPr lang="cs-CZ" altLang="cs-CZ" sz="2100" dirty="0" smtClean="0"/>
              <a:t>   2</a:t>
            </a:r>
            <a:r>
              <a:rPr lang="cs-CZ" altLang="cs-CZ" sz="2100" dirty="0"/>
              <a:t>/ formu doplňkové ochrany (pokud žadatel nesplňuje důvody pro udělení azylu, ale je zjištěno, že jsou v jeho případě důvodné obavy, že mu ve státě původu hrozí nebezpečí vážné újmy) </a:t>
            </a:r>
            <a:r>
              <a:rPr lang="cs-CZ" altLang="cs-CZ" sz="1100" dirty="0"/>
              <a:t>zákon č. 165/2006 </a:t>
            </a:r>
            <a:r>
              <a:rPr lang="cs-CZ" altLang="cs-CZ" sz="1100" dirty="0" err="1" smtClean="0"/>
              <a:t>Sb</a:t>
            </a:r>
            <a:endParaRPr lang="cs-CZ" altLang="cs-CZ" sz="1100" dirty="0" smtClean="0"/>
          </a:p>
          <a:p>
            <a:r>
              <a:rPr lang="cs-CZ" altLang="cs-CZ" sz="2400" dirty="0" smtClean="0"/>
              <a:t>Princip </a:t>
            </a:r>
            <a:r>
              <a:rPr lang="cs-CZ" altLang="cs-CZ" sz="2400" b="1" dirty="0" smtClean="0"/>
              <a:t>třetí bezpečné země </a:t>
            </a:r>
            <a:r>
              <a:rPr lang="cs-CZ" altLang="cs-CZ" sz="2400" dirty="0" smtClean="0"/>
              <a:t>v </a:t>
            </a:r>
            <a:r>
              <a:rPr lang="cs-CZ" altLang="cs-CZ" sz="2400" dirty="0"/>
              <a:t>rámci EU </a:t>
            </a:r>
            <a:r>
              <a:rPr lang="cs-CZ" altLang="cs-CZ" sz="2400" dirty="0" smtClean="0"/>
              <a:t>: </a:t>
            </a:r>
            <a:endParaRPr lang="cs-CZ" altLang="cs-CZ" sz="2400" dirty="0"/>
          </a:p>
          <a:p>
            <a:pPr marL="342900" indent="-342900"/>
            <a:endParaRPr lang="cs-CZ" altLang="cs-CZ" sz="2100" dirty="0"/>
          </a:p>
        </p:txBody>
      </p:sp>
    </p:spTree>
    <p:extLst>
      <p:ext uri="{BB962C8B-B14F-4D97-AF65-F5344CB8AC3E}">
        <p14:creationId xmlns:p14="http://schemas.microsoft.com/office/powerpoint/2010/main" val="1996989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Přesídlování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je nástrojem ochrany a poskytování trvalého řešení dlouhodobě neuspokojivé uprchlické situace ve třetích zemích</a:t>
            </a:r>
            <a:r>
              <a:rPr lang="cs-CZ" altLang="cs-CZ" sz="2000" dirty="0" smtClean="0"/>
              <a:t>,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v sobě spojuje mechanismy řízené migrace, individuální ochrany uprchlíků, trvalého řešení jejich situace a vyjádření solidarity s regiony zasaženými uprchlickými toky v rámci společného sdílení břemene v uprchlické oblasti</a:t>
            </a:r>
            <a:r>
              <a:rPr lang="cs-CZ" altLang="cs-CZ" sz="2000" dirty="0" smtClean="0"/>
              <a:t>,</a:t>
            </a:r>
            <a:r>
              <a:rPr lang="cs-CZ" altLang="cs-CZ" sz="2000" dirty="0"/>
              <a:t> 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je nástroj využívaný výhradně v situacích, kdy nepřipadá v úvahu jiný způsob trvalého řešení,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Česká republika se hlásí k řešení globálních uprchlických problémů a má všechny předpoklady pro to, aby se mohla úspěšně zapojit mezi státy, které již přesídlovaní realizují.</a:t>
            </a:r>
            <a:br>
              <a:rPr lang="cs-CZ" altLang="cs-CZ" sz="2000" dirty="0"/>
            </a:br>
            <a:r>
              <a:rPr lang="cs-CZ" altLang="cs-CZ" sz="2000" dirty="0"/>
              <a:t>  </a:t>
            </a:r>
            <a:br>
              <a:rPr lang="cs-CZ" altLang="cs-CZ" sz="2000" dirty="0"/>
            </a:br>
            <a:r>
              <a:rPr lang="cs-CZ" altLang="cs-CZ" sz="2000" dirty="0"/>
              <a:t>Vláda České republiky přijala </a:t>
            </a:r>
            <a:r>
              <a:rPr lang="cs-CZ" altLang="cs-CZ" sz="2000" dirty="0">
                <a:hlinkClick r:id="rId2"/>
              </a:rPr>
              <a:t>usnesením ze dne 27. června 2008 č. 745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pdf</a:t>
            </a:r>
            <a:r>
              <a:rPr lang="cs-CZ" altLang="cs-CZ" sz="2000" dirty="0"/>
              <a:t>, 29 kB) </a:t>
            </a:r>
            <a:r>
              <a:rPr lang="cs-CZ" altLang="cs-CZ" sz="2000" dirty="0">
                <a:hlinkClick r:id="rId3" tooltip="Koncepce_presidlovaciho_pgm.pdf"/>
              </a:rPr>
              <a:t>Koncepci národního přesídlovacího programu</a:t>
            </a:r>
            <a:r>
              <a:rPr lang="cs-CZ" altLang="cs-CZ" sz="2000" dirty="0"/>
              <a:t> (</a:t>
            </a:r>
            <a:r>
              <a:rPr lang="cs-CZ" altLang="cs-CZ" sz="2000" dirty="0" err="1"/>
              <a:t>pdf</a:t>
            </a:r>
            <a:r>
              <a:rPr lang="cs-CZ" altLang="cs-CZ" sz="2000" dirty="0"/>
              <a:t>, 148 kB), předloženou Ministerstvem vnitra České republiky. Ta tvoří teoretický rámec pro realizaci přesídlovacích programů. </a:t>
            </a: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u="sng" dirty="0"/>
              <a:t>Koncepce národního přesídlovacího </a:t>
            </a:r>
            <a:r>
              <a:rPr lang="cs-CZ" altLang="cs-CZ" sz="2000" b="1" u="sng" dirty="0" smtClean="0"/>
              <a:t>programu</a:t>
            </a:r>
            <a:endParaRPr lang="cs-CZ" altLang="cs-CZ" sz="2000" u="sng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Součásti schváleného koncepčního materiálu je rovněž návrh na </a:t>
            </a:r>
            <a:r>
              <a:rPr lang="cs-CZ" altLang="cs-CZ" sz="2000" dirty="0">
                <a:hlinkClick r:id="rId4" tooltip="Realizace_presidlen_barm_uprchliku.pdf"/>
              </a:rPr>
              <a:t>Přesídlení skupiny barmských uprchlíků z Malajsie v rámci pilotního přesídlovacího programu</a:t>
            </a:r>
            <a:r>
              <a:rPr lang="cs-CZ" altLang="cs-CZ" sz="2000" dirty="0"/>
              <a:t> (</a:t>
            </a:r>
            <a:r>
              <a:rPr lang="cs-CZ" altLang="cs-CZ" sz="2000" dirty="0" err="1"/>
              <a:t>pdf</a:t>
            </a:r>
            <a:r>
              <a:rPr lang="cs-CZ" altLang="cs-CZ" sz="2000" dirty="0"/>
              <a:t>, 27 kB), na jehož základě budou definovány budoucí možnosti a limity České republiky v oblasti přesídlování.</a:t>
            </a:r>
            <a:br>
              <a:rPr lang="cs-CZ" altLang="cs-CZ" sz="2000" dirty="0"/>
            </a:br>
            <a:r>
              <a:rPr lang="cs-CZ" altLang="cs-CZ" sz="2000" b="1" u="sng" dirty="0" smtClean="0"/>
              <a:t>Projekty </a:t>
            </a:r>
            <a:r>
              <a:rPr lang="cs-CZ" altLang="cs-CZ" sz="2000" b="1" u="sng" dirty="0"/>
              <a:t>humanitární asistence formou přesídlení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Vytvoření a přijetí konceptu přesídlování předcházely projekty humanitární asistence formou </a:t>
            </a:r>
            <a:r>
              <a:rPr lang="cs-CZ" altLang="cs-CZ" sz="2000" b="1" dirty="0"/>
              <a:t>přesídlení skupiny uzbeckých a kubánských uprchlíků</a:t>
            </a:r>
            <a:r>
              <a:rPr lang="cs-CZ" altLang="cs-CZ" sz="2000" dirty="0"/>
              <a:t> realizované Ministerstvem vnitra České republiky v roce 2005 a 2007.  </a:t>
            </a:r>
            <a:br>
              <a:rPr lang="cs-CZ" altLang="cs-CZ" sz="2000" dirty="0"/>
            </a:b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999326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Institut dobrovolných návratů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Agenda MV</a:t>
            </a:r>
          </a:p>
          <a:p>
            <a:r>
              <a:rPr lang="cs-CZ" b="1" dirty="0" smtClean="0"/>
              <a:t>Rychlost</a:t>
            </a:r>
            <a:r>
              <a:rPr lang="cs-CZ" dirty="0"/>
              <a:t> </a:t>
            </a:r>
            <a:r>
              <a:rPr lang="cs-CZ" dirty="0" smtClean="0"/>
              <a:t>: zajistit </a:t>
            </a:r>
            <a:r>
              <a:rPr lang="cs-CZ" dirty="0"/>
              <a:t>nejrychlejší spojení do země původu.</a:t>
            </a:r>
          </a:p>
          <a:p>
            <a:r>
              <a:rPr lang="cs-CZ" b="1" dirty="0"/>
              <a:t>Finanční asistence</a:t>
            </a:r>
            <a:r>
              <a:rPr lang="cs-CZ" dirty="0"/>
              <a:t> - </a:t>
            </a:r>
            <a:r>
              <a:rPr lang="cs-CZ" dirty="0" smtClean="0"/>
              <a:t>letenka </a:t>
            </a:r>
            <a:r>
              <a:rPr lang="cs-CZ" dirty="0"/>
              <a:t>případně </a:t>
            </a:r>
            <a:r>
              <a:rPr lang="cs-CZ" dirty="0" smtClean="0"/>
              <a:t>jízdenka: V</a:t>
            </a:r>
            <a:r>
              <a:rPr lang="cs-CZ" dirty="0"/>
              <a:t> ojedinělých případech lze také poskytnout finanční krytí jiných výdajů souvisejících s návratem.</a:t>
            </a:r>
          </a:p>
          <a:p>
            <a:r>
              <a:rPr lang="cs-CZ" b="1" dirty="0"/>
              <a:t>Důstojný návrat</a:t>
            </a:r>
            <a:r>
              <a:rPr lang="cs-CZ" dirty="0"/>
              <a:t> - zpět do země původu cizinec necestuje v přítomnosti Policie ČR ani jiného pracovníka státních orgánů </a:t>
            </a:r>
            <a:endParaRPr lang="cs-CZ" dirty="0" smtClean="0"/>
          </a:p>
          <a:p>
            <a:r>
              <a:rPr lang="cs-CZ" b="1" dirty="0" smtClean="0"/>
              <a:t>Možnost </a:t>
            </a:r>
            <a:r>
              <a:rPr lang="cs-CZ" b="1" dirty="0"/>
              <a:t>zkrácení doby zákazu pobytu, která byla cizinci stanovena</a:t>
            </a:r>
            <a:r>
              <a:rPr lang="cs-CZ" dirty="0"/>
              <a:t> - </a:t>
            </a:r>
            <a:r>
              <a:rPr lang="cs-CZ" dirty="0" smtClean="0"/>
              <a:t>podmínkou </a:t>
            </a:r>
            <a:r>
              <a:rPr lang="cs-CZ" dirty="0"/>
              <a:t>podání žádosti je, že po návratu </a:t>
            </a:r>
            <a:r>
              <a:rPr lang="cs-CZ" dirty="0" smtClean="0"/>
              <a:t>do ZP uhradí </a:t>
            </a:r>
            <a:r>
              <a:rPr lang="cs-CZ" dirty="0"/>
              <a:t>polovinu ceny nákladů </a:t>
            </a:r>
            <a:r>
              <a:rPr lang="cs-CZ" dirty="0" smtClean="0"/>
              <a:t>a nebudete </a:t>
            </a:r>
            <a:r>
              <a:rPr lang="cs-CZ" dirty="0"/>
              <a:t>mít vůči České republice žádné další závazky.</a:t>
            </a:r>
          </a:p>
          <a:p>
            <a:r>
              <a:rPr lang="cs-CZ" b="1" dirty="0" err="1"/>
              <a:t>Ponávratová</a:t>
            </a:r>
            <a:r>
              <a:rPr lang="cs-CZ" b="1" dirty="0"/>
              <a:t> reintegrační asistence</a:t>
            </a:r>
            <a:r>
              <a:rPr lang="cs-CZ" dirty="0"/>
              <a:t> - ta se týká vybraných případů cizinců třetích zemí, u nichž EU nepřistoupila k vízové liberalizaci. </a:t>
            </a:r>
            <a:r>
              <a:rPr lang="cs-CZ" dirty="0" smtClean="0"/>
              <a:t>(IOM – 2010 Moldavsko)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742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Prointegrační politika státu- idea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2090738" y="1628776"/>
            <a:ext cx="8001000" cy="4391025"/>
          </a:xfrm>
        </p:spPr>
        <p:txBody>
          <a:bodyPr/>
          <a:lstStyle/>
          <a:p>
            <a:r>
              <a:rPr lang="cs-CZ" altLang="cs-CZ" sz="2400" dirty="0"/>
              <a:t>Politické akty – Koncepce integrace cizinců - Společné soužití 2013</a:t>
            </a:r>
          </a:p>
          <a:p>
            <a:pPr lvl="1"/>
            <a:r>
              <a:rPr lang="cs-CZ" altLang="cs-CZ" dirty="0" smtClean="0"/>
              <a:t>Oboustranný </a:t>
            </a:r>
            <a:r>
              <a:rPr lang="cs-CZ" altLang="cs-CZ" dirty="0"/>
              <a:t>proces</a:t>
            </a:r>
          </a:p>
          <a:p>
            <a:pPr lvl="1"/>
            <a:r>
              <a:rPr lang="cs-CZ" altLang="cs-CZ" dirty="0"/>
              <a:t>Majorita – podmínky pro rovné příležitosti</a:t>
            </a:r>
          </a:p>
          <a:p>
            <a:pPr lvl="1"/>
            <a:r>
              <a:rPr lang="cs-CZ" altLang="cs-CZ" dirty="0"/>
              <a:t>Cizinec - vůle zapojit se do společnosti, dodržovat právní předpisy a </a:t>
            </a:r>
            <a:r>
              <a:rPr lang="cs-CZ" altLang="cs-CZ" b="1" dirty="0"/>
              <a:t>znát a respektovat </a:t>
            </a:r>
            <a:r>
              <a:rPr lang="cs-CZ" altLang="cs-CZ" dirty="0"/>
              <a:t>hodnoty přijímající země i EU.</a:t>
            </a:r>
          </a:p>
          <a:p>
            <a:pPr lvl="1"/>
            <a:r>
              <a:rPr lang="cs-CZ" altLang="cs-CZ" dirty="0"/>
              <a:t>Cíl= předcházet vytváření uzavřených komunit imigrantů, společenské izolaci a sociálnímu vyloučení cizinců</a:t>
            </a:r>
          </a:p>
          <a:p>
            <a:pPr lvl="1"/>
            <a:r>
              <a:rPr lang="cs-CZ" altLang="cs-CZ" dirty="0"/>
              <a:t>Adresáti: 3. země, cizinky a 2. </a:t>
            </a:r>
            <a:r>
              <a:rPr lang="cs-CZ" altLang="cs-CZ" dirty="0" smtClean="0"/>
              <a:t>generace</a:t>
            </a:r>
          </a:p>
          <a:p>
            <a:pPr lvl="1"/>
            <a:r>
              <a:rPr lang="cs-CZ" altLang="cs-CZ" dirty="0" smtClean="0"/>
              <a:t>Integrační centra – interkulturní pracovník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68056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Prointegrační politika - strategie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1120877" y="1628776"/>
            <a:ext cx="8970861" cy="4978501"/>
          </a:xfrm>
        </p:spPr>
        <p:txBody>
          <a:bodyPr>
            <a:normAutofit/>
          </a:bodyPr>
          <a:lstStyle/>
          <a:p>
            <a:r>
              <a:rPr lang="cs-CZ" altLang="cs-CZ" sz="1800" dirty="0"/>
              <a:t>Jazyk – </a:t>
            </a:r>
          </a:p>
          <a:p>
            <a:pPr lvl="1"/>
            <a:r>
              <a:rPr lang="cs-CZ" altLang="cs-CZ" sz="1800" dirty="0"/>
              <a:t>kurzy u úřadu práce</a:t>
            </a:r>
          </a:p>
          <a:p>
            <a:pPr lvl="1"/>
            <a:r>
              <a:rPr lang="cs-CZ" altLang="cs-CZ" sz="1800" dirty="0"/>
              <a:t>Děti – </a:t>
            </a:r>
            <a:r>
              <a:rPr lang="cs-CZ" altLang="cs-CZ" sz="1800" dirty="0" smtClean="0"/>
              <a:t> kurzy, školní </a:t>
            </a:r>
            <a:r>
              <a:rPr lang="cs-CZ" altLang="cs-CZ" sz="1800" dirty="0"/>
              <a:t>docházka, asistenti, školení pedagogů</a:t>
            </a:r>
          </a:p>
          <a:p>
            <a:r>
              <a:rPr lang="cs-CZ" altLang="cs-CZ" sz="1800" dirty="0"/>
              <a:t>Ekonomická soběstačnost</a:t>
            </a:r>
          </a:p>
          <a:p>
            <a:pPr lvl="1"/>
            <a:r>
              <a:rPr lang="cs-CZ" altLang="cs-CZ" sz="1800" dirty="0" smtClean="0"/>
              <a:t>Informovat - Zamezit manipulaci - Monitorovat</a:t>
            </a:r>
            <a:endParaRPr lang="cs-CZ" altLang="cs-CZ" sz="1800" dirty="0"/>
          </a:p>
          <a:p>
            <a:r>
              <a:rPr lang="cs-CZ" altLang="cs-CZ" sz="1800" dirty="0"/>
              <a:t>Orientace cizince ve společnosti</a:t>
            </a:r>
          </a:p>
          <a:p>
            <a:pPr lvl="1"/>
            <a:r>
              <a:rPr lang="cs-CZ" altLang="cs-CZ" sz="1800" dirty="0"/>
              <a:t>Informace o způsobu </a:t>
            </a:r>
            <a:r>
              <a:rPr lang="cs-CZ" altLang="cs-CZ" sz="1800" dirty="0" smtClean="0"/>
              <a:t>života, Informovat </a:t>
            </a:r>
            <a:r>
              <a:rPr lang="cs-CZ" altLang="cs-CZ" sz="1800" dirty="0"/>
              <a:t>před a po příchodu = kurzy </a:t>
            </a:r>
            <a:r>
              <a:rPr lang="cs-CZ" altLang="cs-CZ" sz="1800" dirty="0" smtClean="0"/>
              <a:t>– NGO</a:t>
            </a:r>
          </a:p>
          <a:p>
            <a:r>
              <a:rPr lang="cs-CZ" altLang="cs-CZ" sz="1800" dirty="0" smtClean="0"/>
              <a:t>Vzájemné vztahy cizinců a majoritní společnosti</a:t>
            </a:r>
          </a:p>
          <a:p>
            <a:pPr lvl="1"/>
            <a:r>
              <a:rPr lang="cs-CZ" altLang="cs-CZ" sz="1800" dirty="0" smtClean="0"/>
              <a:t>Druhá </a:t>
            </a:r>
            <a:r>
              <a:rPr lang="cs-CZ" altLang="cs-CZ" sz="1800" dirty="0"/>
              <a:t>generace</a:t>
            </a:r>
          </a:p>
          <a:p>
            <a:pPr lvl="1"/>
            <a:r>
              <a:rPr lang="cs-CZ" altLang="cs-CZ" sz="1800" dirty="0"/>
              <a:t>Informovat majoritu</a:t>
            </a:r>
          </a:p>
          <a:p>
            <a:pPr lvl="1"/>
            <a:r>
              <a:rPr lang="cs-CZ" altLang="cs-CZ" sz="1800" dirty="0"/>
              <a:t>Zapojovat cizince do veřejného života</a:t>
            </a:r>
          </a:p>
          <a:p>
            <a:r>
              <a:rPr lang="cs-CZ" altLang="cs-CZ" sz="1800" dirty="0"/>
              <a:t>Regionální </a:t>
            </a:r>
            <a:r>
              <a:rPr lang="cs-CZ" altLang="cs-CZ" sz="1800" dirty="0" smtClean="0"/>
              <a:t>rozměr - </a:t>
            </a:r>
            <a:r>
              <a:rPr lang="cs-CZ" sz="1800" dirty="0"/>
              <a:t>Centra na podporu integrace  cizinců – </a:t>
            </a:r>
            <a:r>
              <a:rPr lang="cs-CZ" sz="1800" dirty="0" smtClean="0"/>
              <a:t>nejen krajská </a:t>
            </a:r>
            <a:r>
              <a:rPr lang="cs-CZ" sz="1800" dirty="0"/>
              <a:t>města</a:t>
            </a:r>
          </a:p>
          <a:p>
            <a:endParaRPr lang="cs-CZ" altLang="cs-CZ" sz="1800" dirty="0"/>
          </a:p>
          <a:p>
            <a:r>
              <a:rPr lang="cs-CZ" altLang="cs-CZ" sz="1800" dirty="0"/>
              <a:t>Kompetence pracovníků resortů – systém vyškolit</a:t>
            </a:r>
          </a:p>
        </p:txBody>
      </p:sp>
    </p:spTree>
    <p:extLst>
      <p:ext uri="{BB962C8B-B14F-4D97-AF65-F5344CB8AC3E}">
        <p14:creationId xmlns:p14="http://schemas.microsoft.com/office/powerpoint/2010/main" val="2889285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Centra </a:t>
            </a:r>
            <a:r>
              <a:rPr lang="cs-CZ" dirty="0"/>
              <a:t>na podporu integrace  </a:t>
            </a:r>
            <a:r>
              <a:rPr lang="cs-CZ" dirty="0" smtClean="0"/>
              <a:t>cizinců: 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8826954" cy="476274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220456" y="1975104"/>
            <a:ext cx="2944368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hlinkClick r:id="rId3"/>
              </a:rPr>
              <a:t>SPRÁVA UPRCHLICKÝCH ZAŘÍZENÍ </a:t>
            </a:r>
            <a:r>
              <a:rPr lang="cs-CZ" b="1" dirty="0" smtClean="0">
                <a:hlinkClick r:id="rId3"/>
              </a:rPr>
              <a:t>MV</a:t>
            </a:r>
            <a:endParaRPr lang="cs-CZ" b="1" dirty="0" smtClean="0"/>
          </a:p>
          <a:p>
            <a:pPr algn="ctr"/>
            <a:r>
              <a:rPr lang="cs-CZ" b="1" dirty="0" smtClean="0"/>
              <a:t>X NGO, kraj,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8932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Udělení státního občanství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5letý trvalý pobyt na území České republiky </a:t>
            </a:r>
            <a:r>
              <a:rPr lang="cs-CZ" altLang="cs-CZ" sz="1400" dirty="0"/>
              <a:t>hlášený u Policie ČR, oddělení cizinecké policie (tento lze za určitých podmínek prominout). </a:t>
            </a:r>
            <a:br>
              <a:rPr lang="cs-CZ" altLang="cs-CZ" sz="1400" dirty="0"/>
            </a:br>
            <a:r>
              <a:rPr lang="cs-CZ" altLang="cs-CZ" sz="1400" dirty="0"/>
              <a:t/>
            </a:r>
            <a:br>
              <a:rPr lang="cs-CZ" altLang="cs-CZ" sz="1400" dirty="0"/>
            </a:br>
            <a:r>
              <a:rPr lang="cs-CZ" altLang="cs-CZ" sz="1400" dirty="0"/>
              <a:t>- předložení žádosti o udělení státního občanství </a:t>
            </a:r>
            <a:r>
              <a:rPr lang="cs-CZ" altLang="cs-CZ" sz="1400" dirty="0" err="1"/>
              <a:t>ČR,volnou</a:t>
            </a:r>
            <a:r>
              <a:rPr lang="cs-CZ" altLang="cs-CZ" sz="1400" dirty="0"/>
              <a:t> formou česky</a:t>
            </a:r>
            <a:br>
              <a:rPr lang="cs-CZ" altLang="cs-CZ" sz="1400" dirty="0"/>
            </a:br>
            <a:r>
              <a:rPr lang="cs-CZ" altLang="cs-CZ" sz="1400" dirty="0"/>
              <a:t>- v případě nedodržení 5letého trvalého pobytu žádost o prominutí této podmínky s uvedením důvodů prominutí - volnou formou česky</a:t>
            </a:r>
            <a:br>
              <a:rPr lang="cs-CZ" altLang="cs-CZ" sz="1400" dirty="0"/>
            </a:br>
            <a:r>
              <a:rPr lang="cs-CZ" altLang="cs-CZ" sz="1400" dirty="0"/>
              <a:t>- životopis žadatele – volnou formou česky, </a:t>
            </a:r>
            <a:br>
              <a:rPr lang="cs-CZ" altLang="cs-CZ" sz="1400" dirty="0"/>
            </a:br>
            <a:r>
              <a:rPr lang="cs-CZ" altLang="cs-CZ" sz="1400" dirty="0"/>
              <a:t/>
            </a:r>
            <a:br>
              <a:rPr lang="cs-CZ" altLang="cs-CZ" sz="1400" dirty="0"/>
            </a:br>
            <a:r>
              <a:rPr lang="cs-CZ" altLang="cs-CZ" sz="1400" dirty="0"/>
              <a:t>- matriční doklady (rodný list, uzavřel-li žadatel manželství oddací list, bylo-li manželství rozvedeno i rozsudek o rozvodu s doložkou nabytí právní moci, ovdověl-li žadatel i úmrtní list partnera). </a:t>
            </a:r>
            <a:br>
              <a:rPr lang="cs-CZ" altLang="cs-CZ" sz="1400" dirty="0"/>
            </a:br>
            <a:r>
              <a:rPr lang="cs-CZ" altLang="cs-CZ" sz="1400" dirty="0"/>
              <a:t>- vyplněný tiskopis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/>
              <a:t/>
            </a:r>
            <a:br>
              <a:rPr lang="cs-CZ" altLang="cs-CZ" sz="1400" dirty="0"/>
            </a:br>
            <a:r>
              <a:rPr lang="cs-CZ" altLang="cs-CZ" sz="1400" dirty="0"/>
              <a:t>U cizozemských matričních dokladů je třeba tyto předložit s </a:t>
            </a:r>
            <a:r>
              <a:rPr lang="cs-CZ" altLang="cs-CZ" sz="1400" dirty="0">
                <a:solidFill>
                  <a:srgbClr val="FF33CC"/>
                </a:solidFill>
              </a:rPr>
              <a:t>překladem do českého jazyka úředním tlumočníkem </a:t>
            </a:r>
            <a:br>
              <a:rPr lang="cs-CZ" altLang="cs-CZ" sz="1400" dirty="0">
                <a:solidFill>
                  <a:srgbClr val="FF33CC"/>
                </a:solidFill>
              </a:rPr>
            </a:br>
            <a:r>
              <a:rPr lang="cs-CZ" altLang="cs-CZ" sz="1400" dirty="0"/>
              <a:t/>
            </a:r>
            <a:br>
              <a:rPr lang="cs-CZ" altLang="cs-CZ" sz="1400" dirty="0"/>
            </a:br>
            <a:r>
              <a:rPr lang="cs-CZ" altLang="cs-CZ" sz="1400" dirty="0"/>
              <a:t>Při podání žádosti prokazuje žadatel </a:t>
            </a:r>
            <a:r>
              <a:rPr lang="cs-CZ" altLang="cs-CZ" sz="1400" u="sng" dirty="0">
                <a:solidFill>
                  <a:srgbClr val="FF33CC"/>
                </a:solidFill>
              </a:rPr>
              <a:t>jazykovou zkouškou znalosti českého jazyka</a:t>
            </a:r>
            <a:r>
              <a:rPr lang="cs-CZ" altLang="cs-CZ" sz="1400" dirty="0"/>
              <a:t>. Znalost českého jazyka neprokazuje občan Slovenské republiky. </a:t>
            </a:r>
            <a:br>
              <a:rPr lang="cs-CZ" altLang="cs-CZ" sz="1400" dirty="0"/>
            </a:br>
            <a:r>
              <a:rPr lang="cs-CZ" altLang="cs-CZ" sz="1400" dirty="0"/>
              <a:t/>
            </a:r>
            <a:br>
              <a:rPr lang="cs-CZ" altLang="cs-CZ" sz="1400" dirty="0"/>
            </a:br>
            <a:r>
              <a:rPr lang="cs-CZ" altLang="cs-CZ" sz="1400" dirty="0"/>
              <a:t>Kompletní spis je postoupen Ministerstvu vnitra ČR, které vede správní řízení. </a:t>
            </a:r>
            <a:br>
              <a:rPr lang="cs-CZ" altLang="cs-CZ" sz="1400" dirty="0"/>
            </a:br>
            <a:r>
              <a:rPr lang="cs-CZ" altLang="cs-CZ" sz="1400" dirty="0"/>
              <a:t/>
            </a:r>
            <a:br>
              <a:rPr lang="cs-CZ" altLang="cs-CZ" sz="1400" dirty="0"/>
            </a:br>
            <a:r>
              <a:rPr lang="cs-CZ" altLang="cs-CZ" sz="1400" dirty="0"/>
              <a:t>V kladném případě vydá žadateli „příslib“ udělení státního občanství na určitou dobu, většinou 12 – 18 měsíců, kdy v této době je žadateli uloženo </a:t>
            </a:r>
            <a:r>
              <a:rPr lang="cs-CZ" altLang="cs-CZ" sz="1400" u="sng" dirty="0">
                <a:solidFill>
                  <a:srgbClr val="FF33CC"/>
                </a:solidFill>
              </a:rPr>
              <a:t>předložit doklad o propuštění ze státního svazku jeho domovského státu. </a:t>
            </a:r>
            <a:br>
              <a:rPr lang="cs-CZ" altLang="cs-CZ" sz="1400" u="sng" dirty="0">
                <a:solidFill>
                  <a:srgbClr val="FF33CC"/>
                </a:solidFill>
              </a:rPr>
            </a:br>
            <a:r>
              <a:rPr lang="cs-CZ" altLang="cs-CZ" sz="1400" dirty="0"/>
              <a:t>( Sic výjimky)</a:t>
            </a:r>
            <a:br>
              <a:rPr lang="cs-CZ" altLang="cs-CZ" sz="1400" dirty="0"/>
            </a:br>
            <a:r>
              <a:rPr lang="cs-CZ" altLang="cs-CZ" sz="1400" dirty="0"/>
              <a:t/>
            </a:r>
            <a:br>
              <a:rPr lang="cs-CZ" altLang="cs-CZ" sz="1400" dirty="0"/>
            </a:b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96027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Postavení etnických minorit/skupin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03383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dirty="0" smtClean="0"/>
              <a:t>Národnostní menšiny</a:t>
            </a:r>
          </a:p>
          <a:p>
            <a:pPr eaLnBrk="1" hangingPunct="1"/>
            <a:r>
              <a:rPr lang="cs-CZ" altLang="cs-CZ" dirty="0" smtClean="0"/>
              <a:t>Občané ČR</a:t>
            </a:r>
          </a:p>
          <a:p>
            <a:pPr eaLnBrk="1" hangingPunct="1"/>
            <a:r>
              <a:rPr lang="cs-CZ" altLang="cs-CZ" dirty="0" smtClean="0"/>
              <a:t>Rada vlády pro národnostní menšiny</a:t>
            </a:r>
          </a:p>
          <a:p>
            <a:pPr eaLnBrk="1" hangingPunct="1"/>
            <a:r>
              <a:rPr lang="cs-CZ" altLang="cs-CZ" dirty="0" smtClean="0"/>
              <a:t>Rada vlády pro lidská práva</a:t>
            </a:r>
          </a:p>
          <a:p>
            <a:pPr eaLnBrk="1" hangingPunct="1"/>
            <a:r>
              <a:rPr lang="cs-CZ" altLang="cs-CZ" dirty="0" smtClean="0"/>
              <a:t>14 menšin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6964" y="1600201"/>
            <a:ext cx="403383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mtClean="0"/>
              <a:t>Cizinci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Cizí státní příslušníci, lidé bez občanství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Ministerstvo vnitra – Cizinecká policie + Odbor migrační a azylové politiky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Ministerstvo práce a sociálních věcí</a:t>
            </a:r>
          </a:p>
        </p:txBody>
      </p:sp>
    </p:spTree>
    <p:extLst>
      <p:ext uri="{BB962C8B-B14F-4D97-AF65-F5344CB8AC3E}">
        <p14:creationId xmlns:p14="http://schemas.microsoft.com/office/powerpoint/2010/main" val="145812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Udělení občanství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Rituál – nástroj budování identity</a:t>
            </a:r>
          </a:p>
          <a:p>
            <a:r>
              <a:rPr lang="cs-CZ" dirty="0" smtClean="0"/>
              <a:t>Urbánní legendy</a:t>
            </a:r>
          </a:p>
          <a:p>
            <a:endParaRPr lang="cs-CZ" dirty="0"/>
          </a:p>
          <a:p>
            <a:r>
              <a:rPr lang="cs-CZ" dirty="0" smtClean="0"/>
              <a:t>https</a:t>
            </a:r>
            <a:r>
              <a:rPr lang="cs-CZ" dirty="0"/>
              <a:t>://cestina-pro-cizince.cz/obcanstvi/interaktivni-modelovy-test/</a:t>
            </a:r>
          </a:p>
        </p:txBody>
      </p:sp>
    </p:spTree>
    <p:extLst>
      <p:ext uri="{BB962C8B-B14F-4D97-AF65-F5344CB8AC3E}">
        <p14:creationId xmlns:p14="http://schemas.microsoft.com/office/powerpoint/2010/main" val="1387938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Dvojí občanství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Dvojí </a:t>
            </a:r>
            <a:r>
              <a:rPr lang="cs-CZ" dirty="0" smtClean="0"/>
              <a:t>občanství – řešení dilematu – odpovídá povaze dnešní migrace.</a:t>
            </a:r>
          </a:p>
          <a:p>
            <a:r>
              <a:rPr lang="cs-CZ" dirty="0" smtClean="0"/>
              <a:t>Např. Rusko, Bulharsko,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055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Literatura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Baršová, Barša 1999</a:t>
            </a:r>
          </a:p>
          <a:p>
            <a:r>
              <a:rPr lang="cs-CZ" altLang="cs-CZ" sz="1800" dirty="0"/>
              <a:t>USNESENÍ VLÁDY ČESKÉ REPUBLIKY </a:t>
            </a:r>
            <a:r>
              <a:rPr lang="pl-PL" altLang="cs-CZ" sz="1800" dirty="0"/>
              <a:t>ze dne 16. ledna 2013 č. 43 </a:t>
            </a:r>
            <a:r>
              <a:rPr lang="cs-CZ" altLang="cs-CZ" sz="1800" dirty="0"/>
              <a:t>k Postupu při realizaci aktualizované Koncepce integrace cizinců - Společné soužití v  </a:t>
            </a:r>
            <a:r>
              <a:rPr lang="cs-CZ" altLang="cs-CZ" sz="1800" dirty="0">
                <a:hlinkClick r:id="rId2"/>
              </a:rPr>
              <a:t>http://www.mvcr.cz/clanek/integrace.aspxroce </a:t>
            </a:r>
            <a:r>
              <a:rPr lang="cs-CZ" altLang="cs-CZ" sz="1800" dirty="0" smtClean="0">
                <a:hlinkClick r:id="rId2"/>
              </a:rPr>
              <a:t>2013</a:t>
            </a:r>
            <a:r>
              <a:rPr lang="cs-CZ" altLang="cs-CZ" sz="1800" dirty="0" smtClean="0"/>
              <a:t>,</a:t>
            </a:r>
          </a:p>
          <a:p>
            <a:r>
              <a:rPr lang="cs-CZ" altLang="cs-CZ" sz="1800" dirty="0" err="1" smtClean="0"/>
              <a:t>Stojarová</a:t>
            </a:r>
            <a:r>
              <a:rPr lang="cs-CZ" altLang="cs-CZ" sz="1800" dirty="0"/>
              <a:t>, V.: </a:t>
            </a:r>
            <a:r>
              <a:rPr lang="cs-CZ" altLang="cs-CZ" sz="1800" dirty="0">
                <a:hlinkClick r:id="rId3"/>
              </a:rPr>
              <a:t>http://</a:t>
            </a:r>
            <a:r>
              <a:rPr lang="cs-CZ" altLang="cs-CZ" sz="1800" dirty="0" smtClean="0">
                <a:hlinkClick r:id="rId3"/>
              </a:rPr>
              <a:t>www.cepsr.com/clanek.php?ID=204</a:t>
            </a:r>
            <a:endParaRPr lang="cs-CZ" altLang="cs-CZ" sz="1800" dirty="0" smtClean="0"/>
          </a:p>
          <a:p>
            <a:r>
              <a:rPr lang="cs-CZ" altLang="cs-CZ" sz="1800" dirty="0" err="1" smtClean="0"/>
              <a:t>Scheu</a:t>
            </a:r>
            <a:r>
              <a:rPr lang="cs-CZ" altLang="cs-CZ" sz="1800" dirty="0" smtClean="0"/>
              <a:t>, </a:t>
            </a:r>
            <a:r>
              <a:rPr lang="cs-CZ" altLang="cs-CZ" sz="1800" dirty="0" err="1" smtClean="0"/>
              <a:t>Haradl</a:t>
            </a:r>
            <a:r>
              <a:rPr lang="cs-CZ" altLang="cs-CZ" sz="1800" dirty="0" smtClean="0"/>
              <a:t>, Christian 2009, Definice menšiny, IN </a:t>
            </a:r>
            <a:r>
              <a:rPr lang="cs-CZ" altLang="cs-CZ" sz="1800" dirty="0" err="1" smtClean="0"/>
              <a:t>PETráš</a:t>
            </a:r>
            <a:r>
              <a:rPr lang="cs-CZ" altLang="cs-CZ" sz="1800" dirty="0" smtClean="0"/>
              <a:t>, René, Petrův, Helena, </a:t>
            </a:r>
            <a:r>
              <a:rPr lang="cs-CZ" altLang="cs-CZ" sz="1800" dirty="0" err="1" smtClean="0"/>
              <a:t>Scheu</a:t>
            </a:r>
            <a:r>
              <a:rPr lang="cs-CZ" altLang="cs-CZ" sz="1800" dirty="0" smtClean="0"/>
              <a:t>, </a:t>
            </a:r>
            <a:r>
              <a:rPr lang="cs-CZ" altLang="cs-CZ" sz="1800" dirty="0" err="1"/>
              <a:t>Haradl</a:t>
            </a:r>
            <a:r>
              <a:rPr lang="cs-CZ" altLang="cs-CZ" sz="1800" dirty="0"/>
              <a:t>, Christian</a:t>
            </a:r>
            <a:r>
              <a:rPr lang="cs-CZ" altLang="cs-CZ" sz="1800" dirty="0" smtClean="0"/>
              <a:t> (</a:t>
            </a:r>
            <a:r>
              <a:rPr lang="cs-CZ" altLang="cs-CZ" sz="1800" dirty="0" err="1" smtClean="0"/>
              <a:t>eds</a:t>
            </a:r>
            <a:r>
              <a:rPr lang="cs-CZ" altLang="cs-CZ" sz="1800" dirty="0" smtClean="0"/>
              <a:t>.) Menšiny a právo v České republice. Praha: Auditorium, s. 18 - 30</a:t>
            </a:r>
            <a:endParaRPr lang="cs-CZ" altLang="cs-CZ" sz="1800" dirty="0"/>
          </a:p>
          <a:p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54220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Menšinové politika – legislativa</a:t>
            </a:r>
            <a:br>
              <a:rPr lang="cs-CZ" altLang="cs-CZ" dirty="0" smtClean="0"/>
            </a:br>
            <a:endParaRPr lang="cs-CZ" altLang="cs-CZ" dirty="0" smtClean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 smtClean="0"/>
              <a:t>Menšinové politiky – </a:t>
            </a:r>
            <a:r>
              <a:rPr lang="cs-CZ" altLang="cs-CZ" sz="3200" b="1" dirty="0" smtClean="0"/>
              <a:t>právní ochrana národnostních menšin </a:t>
            </a:r>
          </a:p>
          <a:p>
            <a:pPr lvl="1"/>
            <a:r>
              <a:rPr lang="cs-CZ" altLang="cs-CZ" sz="3200" dirty="0" smtClean="0"/>
              <a:t>Složitá otázka vymezení NM</a:t>
            </a:r>
          </a:p>
          <a:p>
            <a:pPr lvl="1"/>
            <a:r>
              <a:rPr lang="cs-CZ" altLang="cs-CZ" sz="3200" dirty="0" smtClean="0"/>
              <a:t>Politická strategie států obávajících se, že uznání konkrétní menšiny v právním slova smyslu by mohlo vést k </a:t>
            </a:r>
            <a:r>
              <a:rPr lang="cs-CZ" altLang="cs-CZ" sz="3200" b="1" dirty="0" smtClean="0"/>
              <a:t>oslabování centrální  moci a jednoty státu</a:t>
            </a:r>
            <a:r>
              <a:rPr lang="cs-CZ" altLang="cs-CZ" sz="3200" dirty="0" smtClean="0"/>
              <a:t>. (</a:t>
            </a:r>
            <a:r>
              <a:rPr lang="cs-CZ" altLang="cs-CZ" sz="3200" dirty="0" err="1" smtClean="0"/>
              <a:t>Scheu</a:t>
            </a:r>
            <a:r>
              <a:rPr lang="cs-CZ" altLang="cs-CZ" sz="3200" dirty="0" smtClean="0"/>
              <a:t> 2009:18)</a:t>
            </a:r>
          </a:p>
          <a:p>
            <a:pPr marL="457200" lvl="1" indent="0">
              <a:buNone/>
            </a:pPr>
            <a:endParaRPr lang="cs-CZ" alt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291869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Národnostní menšiny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1549667"/>
            <a:ext cx="6661726" cy="530833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Právní řády v minulosti </a:t>
            </a:r>
            <a:r>
              <a:rPr lang="cs-CZ" altLang="cs-CZ" sz="2000" b="1" dirty="0" smtClean="0"/>
              <a:t>subjektivní x objektivní definice 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(1. </a:t>
            </a:r>
            <a:r>
              <a:rPr lang="cs-CZ" altLang="cs-CZ" sz="2000" dirty="0" err="1" smtClean="0"/>
              <a:t>rep</a:t>
            </a:r>
            <a:r>
              <a:rPr lang="cs-CZ" altLang="cs-CZ" sz="2000" dirty="0" smtClean="0"/>
              <a:t>. jazyk, rasa, náboženství; zákon 1924 stanovování národnosti: původ není jediným objektivním znakem … různými objektivními znaky, jakými je  výchova, jazyk dorozumívací, kmenová příslušnost a obcovací jazyk jiných příslušníků rodiny.“ (</a:t>
            </a:r>
            <a:r>
              <a:rPr lang="cs-CZ" altLang="cs-CZ" sz="2000" dirty="0" err="1" smtClean="0"/>
              <a:t>Scheu</a:t>
            </a:r>
            <a:r>
              <a:rPr lang="cs-CZ" altLang="cs-CZ" sz="2000" dirty="0" smtClean="0"/>
              <a:t> 2009. s. 21)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ČSSR – národnost, do r. 1968 neřešeno, a ani po r. 68 nevydány prováděcí zákony ve vztahu k ústavě = národnost nemá potenciál pro politické vyjednávání.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cs-CZ" alt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b="1" dirty="0" smtClean="0"/>
              <a:t>Mezinárodní kontext</a:t>
            </a:r>
            <a:r>
              <a:rPr lang="cs-CZ" altLang="cs-CZ" sz="2000" dirty="0" smtClean="0"/>
              <a:t>: Všeobecná deklarace lidských práv (1948), subkomise OSN 1950 – požadavky početnosti a nutnost loajality vůči státu (</a:t>
            </a:r>
            <a:r>
              <a:rPr lang="cs-CZ" altLang="cs-CZ" sz="2000" dirty="0" err="1" smtClean="0"/>
              <a:t>Scheu</a:t>
            </a:r>
            <a:r>
              <a:rPr lang="cs-CZ" altLang="cs-CZ" sz="2000" dirty="0" smtClean="0"/>
              <a:t> 2009, s. 27), přednost individualistických práv před kolektivistickými (</a:t>
            </a:r>
            <a:r>
              <a:rPr lang="cs-CZ" altLang="cs-CZ" sz="2000" dirty="0" err="1" smtClean="0"/>
              <a:t>Scheu</a:t>
            </a:r>
            <a:r>
              <a:rPr lang="cs-CZ" altLang="cs-CZ" sz="2000" dirty="0" smtClean="0"/>
              <a:t> 269, podobně </a:t>
            </a:r>
            <a:r>
              <a:rPr lang="cs-CZ" altLang="cs-CZ" sz="2000" dirty="0" err="1" smtClean="0"/>
              <a:t>Gabal</a:t>
            </a:r>
            <a:r>
              <a:rPr lang="cs-CZ" altLang="cs-CZ" sz="2000" dirty="0" smtClean="0"/>
              <a:t> 1997)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60. léta – změna v přístupu k menšinám (1966 – Mezinárodní pakt o občanských a politických právech (etnické, náboženské a jazykové m.)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 smtClean="0"/>
              <a:t>Capotorti</a:t>
            </a:r>
            <a:r>
              <a:rPr lang="cs-CZ" altLang="cs-CZ" sz="2000" dirty="0" smtClean="0"/>
              <a:t>: spojení objektivních a subjektivních znaků: </a:t>
            </a:r>
          </a:p>
          <a:p>
            <a:pPr lvl="1">
              <a:lnSpc>
                <a:spcPct val="80000"/>
              </a:lnSpc>
            </a:pPr>
            <a:r>
              <a:rPr lang="cs-CZ" altLang="cs-CZ" sz="1600" dirty="0" smtClean="0"/>
              <a:t>O = počet, nedominantní postavení ve státě, občanství,  a etnická, náboženská, jazyková charakteristika jako odlišující znak</a:t>
            </a:r>
          </a:p>
          <a:p>
            <a:pPr lvl="1">
              <a:lnSpc>
                <a:spcPct val="80000"/>
              </a:lnSpc>
            </a:pPr>
            <a:r>
              <a:rPr lang="cs-CZ" altLang="cs-CZ" sz="1600" dirty="0" smtClean="0"/>
              <a:t>X  S = solidarita a zájem udržovat identitu pomocí jazyka, náboženství a kultury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V ČR 1992 - Listina základních práv a svobod – </a:t>
            </a:r>
          </a:p>
          <a:p>
            <a:pPr lvl="1">
              <a:lnSpc>
                <a:spcPct val="80000"/>
              </a:lnSpc>
            </a:pPr>
            <a:r>
              <a:rPr lang="cs-CZ" altLang="cs-CZ" sz="1600" dirty="0" smtClean="0"/>
              <a:t>zákaz diskriminace, neplatí jen na občany ČR ale na všechny.</a:t>
            </a:r>
          </a:p>
          <a:p>
            <a:pPr lvl="1">
              <a:lnSpc>
                <a:spcPct val="80000"/>
              </a:lnSpc>
            </a:pPr>
            <a:r>
              <a:rPr lang="cs-CZ" altLang="cs-CZ" sz="1600" dirty="0" smtClean="0"/>
              <a:t>Právo svobodné volby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Charta menšinových a regionálních jazyků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000" dirty="0"/>
          </a:p>
        </p:txBody>
      </p:sp>
      <p:sp>
        <p:nvSpPr>
          <p:cNvPr id="2" name="Obdélník 1"/>
          <p:cNvSpPr/>
          <p:nvPr/>
        </p:nvSpPr>
        <p:spPr>
          <a:xfrm>
            <a:off x="7620000" y="1690688"/>
            <a:ext cx="4572000" cy="44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altLang="cs-CZ" dirty="0"/>
              <a:t>Listina základních práv a svobod</a:t>
            </a:r>
            <a:endParaRPr lang="cs-CZ" b="1" dirty="0" smtClean="0"/>
          </a:p>
          <a:p>
            <a:pPr algn="ctr"/>
            <a:r>
              <a:rPr lang="cs-CZ" b="1" dirty="0" smtClean="0"/>
              <a:t>Článek </a:t>
            </a:r>
            <a:r>
              <a:rPr lang="cs-CZ" b="1" dirty="0"/>
              <a:t>3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(1) Základní práva a svobody se zaručují všem bez rozdílu pohlaví, rasy, barvy pleti, jazyka, víry a náboženství, politického či jiného smýšlení, </a:t>
            </a:r>
            <a:r>
              <a:rPr lang="cs-CZ" b="1" dirty="0">
                <a:solidFill>
                  <a:srgbClr val="FFFF00"/>
                </a:solidFill>
              </a:rPr>
              <a:t>národního</a:t>
            </a:r>
            <a:r>
              <a:rPr lang="cs-CZ" dirty="0"/>
              <a:t> nebo sociálního původu, příslušnosti </a:t>
            </a:r>
            <a:r>
              <a:rPr lang="cs-CZ" b="1" dirty="0">
                <a:solidFill>
                  <a:srgbClr val="FFFF00"/>
                </a:solidFill>
              </a:rPr>
              <a:t>k národnostní nebo etnické menšině</a:t>
            </a:r>
            <a:r>
              <a:rPr lang="cs-CZ" dirty="0"/>
              <a:t>, majetku, rodu nebo jiného postavení.</a:t>
            </a:r>
            <a:br>
              <a:rPr lang="cs-CZ" dirty="0"/>
            </a:br>
            <a:r>
              <a:rPr lang="cs-CZ" dirty="0"/>
              <a:t>(2) Každý má právo svobodně rozhodovat o své </a:t>
            </a:r>
            <a:r>
              <a:rPr lang="cs-CZ" dirty="0">
                <a:solidFill>
                  <a:srgbClr val="FFFF00"/>
                </a:solidFill>
              </a:rPr>
              <a:t>národnosti.</a:t>
            </a:r>
            <a:r>
              <a:rPr lang="cs-CZ" dirty="0"/>
              <a:t> Zakazuje se jakékoli ovlivňování tohoto rozhodování a všechny způsoby nátlaku směřující </a:t>
            </a:r>
            <a:r>
              <a:rPr lang="cs-CZ" dirty="0">
                <a:solidFill>
                  <a:srgbClr val="FFFF00"/>
                </a:solidFill>
              </a:rPr>
              <a:t>k odnárodňování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/>
              <a:t>(3) Nikomu nesmí být způsobena újma na právech pro uplatňování jeho základních práv a svobod.</a:t>
            </a:r>
          </a:p>
        </p:txBody>
      </p:sp>
    </p:spTree>
    <p:extLst>
      <p:ext uri="{BB962C8B-B14F-4D97-AF65-F5344CB8AC3E}">
        <p14:creationId xmlns:p14="http://schemas.microsoft.com/office/powerpoint/2010/main" val="26195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dle legislativy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cs-CZ" dirty="0"/>
              <a:t>Rada vláda pro národnostní menšiny Rada vlády pro lidská práva</a:t>
            </a:r>
          </a:p>
          <a:p>
            <a:pPr>
              <a:lnSpc>
                <a:spcPct val="80000"/>
              </a:lnSpc>
            </a:pPr>
            <a:r>
              <a:rPr lang="cs-CZ" altLang="cs-CZ" sz="1200" dirty="0"/>
              <a:t>zákon 273/2001 Sb., o právech příslušníků národnostních menšin a o změně některých zákonů, ve znění pozdějších předpisů. Konkrétně § 2 zní</a:t>
            </a:r>
            <a:r>
              <a:rPr lang="cs-CZ" altLang="cs-CZ" dirty="0"/>
              <a:t>: </a:t>
            </a:r>
          </a:p>
          <a:p>
            <a:pPr>
              <a:lnSpc>
                <a:spcPct val="80000"/>
              </a:lnSpc>
              <a:buNone/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/>
              <a:t>společenství </a:t>
            </a:r>
            <a:r>
              <a:rPr lang="cs-CZ" altLang="cs-CZ" b="1" u="sng" dirty="0"/>
              <a:t>občanů České republiky</a:t>
            </a:r>
            <a:r>
              <a:rPr lang="cs-CZ" altLang="cs-CZ" dirty="0"/>
              <a:t> žijících na území současné České republiky,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kteří </a:t>
            </a:r>
            <a:r>
              <a:rPr lang="cs-CZ" altLang="cs-CZ" b="1" u="sng" dirty="0"/>
              <a:t>se odlišují od ostatních občanů</a:t>
            </a:r>
            <a:r>
              <a:rPr lang="cs-CZ" altLang="cs-CZ" u="sng" dirty="0"/>
              <a:t> zpravidla společným etnickým původem, jazykem, kulturou a tradicemi,</a:t>
            </a:r>
            <a:r>
              <a:rPr lang="cs-CZ" altLang="cs-CZ" dirty="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u="sng" dirty="0"/>
              <a:t>tvoří </a:t>
            </a:r>
            <a:r>
              <a:rPr lang="cs-CZ" altLang="cs-CZ" b="1" u="sng" dirty="0"/>
              <a:t>početní</a:t>
            </a:r>
            <a:r>
              <a:rPr lang="cs-CZ" altLang="cs-CZ" u="sng" dirty="0"/>
              <a:t> </a:t>
            </a:r>
            <a:r>
              <a:rPr lang="cs-CZ" altLang="cs-CZ" b="1" u="sng" dirty="0"/>
              <a:t>menšinu</a:t>
            </a:r>
            <a:r>
              <a:rPr lang="cs-CZ" altLang="cs-CZ" u="sng" dirty="0"/>
              <a:t> obyvatelstva</a:t>
            </a:r>
            <a:r>
              <a:rPr lang="cs-CZ" altLang="cs-CZ" dirty="0"/>
              <a:t> a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zároveň </a:t>
            </a:r>
            <a:r>
              <a:rPr lang="cs-CZ" altLang="cs-CZ" b="1" u="sng" dirty="0"/>
              <a:t>projevují vůli</a:t>
            </a:r>
            <a:r>
              <a:rPr lang="cs-CZ" altLang="cs-CZ" u="sng" dirty="0"/>
              <a:t> být považováni za národnostní menšinu</a:t>
            </a:r>
            <a:r>
              <a:rPr lang="cs-CZ" altLang="cs-CZ" dirty="0"/>
              <a:t> za účelem společného úsilí o zachování a rozvoj vlastní svébytnosti, jazyka a kultury a zároveň za účelem vyjádření a ochrany zájmů jejich společenství, které se historicky utvořilo.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Příslušníkem národnostní menšiny je občan České republiky, který </a:t>
            </a:r>
            <a:r>
              <a:rPr lang="cs-CZ" altLang="cs-CZ" u="sng" dirty="0"/>
              <a:t>se hlásí k jiné než české národnosti</a:t>
            </a:r>
            <a:r>
              <a:rPr lang="cs-CZ" altLang="cs-CZ" dirty="0"/>
              <a:t> a projevuje přání být považován za příslušníka národnostní menšiny </a:t>
            </a:r>
            <a:r>
              <a:rPr lang="cs-CZ" altLang="cs-CZ" b="1" u="sng" dirty="0"/>
              <a:t>spolu s dalšími</a:t>
            </a:r>
            <a:r>
              <a:rPr lang="cs-CZ" altLang="cs-CZ" u="sng" dirty="0"/>
              <a:t>, kteří se hlásí ke stejné národnosti. </a:t>
            </a:r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15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Práva </a:t>
            </a:r>
            <a:r>
              <a:rPr lang="cs-CZ" dirty="0" smtClean="0"/>
              <a:t>pro NM „které tradičně  a dlouhodobě žijí na území ČR“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93455"/>
            <a:ext cx="10515600" cy="428350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Ze zákona není přesně uvedeno </a:t>
            </a:r>
            <a:r>
              <a:rPr lang="cs-CZ" dirty="0" smtClean="0"/>
              <a:t>co znamená: „které </a:t>
            </a:r>
            <a:r>
              <a:rPr lang="cs-CZ" dirty="0"/>
              <a:t>tradičně  a dlouhodobě žijí na území ČR</a:t>
            </a:r>
            <a:r>
              <a:rPr lang="cs-CZ" dirty="0" smtClean="0"/>
              <a:t>“ to jsou – předmětem  nejasnosti  </a:t>
            </a:r>
            <a:r>
              <a:rPr lang="cs-CZ" sz="1800" dirty="0" smtClean="0"/>
              <a:t>(</a:t>
            </a:r>
            <a:r>
              <a:rPr lang="cs-CZ" sz="1800" dirty="0" err="1" smtClean="0"/>
              <a:t>Scheu</a:t>
            </a:r>
            <a:r>
              <a:rPr lang="cs-CZ" sz="1800" dirty="0" smtClean="0"/>
              <a:t> 2009, s. 26)</a:t>
            </a:r>
          </a:p>
          <a:p>
            <a:r>
              <a:rPr lang="cs-CZ" sz="2400" dirty="0" smtClean="0"/>
              <a:t>NM na rozdíl od </a:t>
            </a:r>
            <a:r>
              <a:rPr lang="cs-CZ" sz="2400" dirty="0" smtClean="0"/>
              <a:t>jiných (</a:t>
            </a:r>
            <a:r>
              <a:rPr lang="cs-CZ" sz="2400" dirty="0"/>
              <a:t>např. svaz zahrádkářů, lékařská komora) </a:t>
            </a:r>
            <a:r>
              <a:rPr lang="cs-CZ" sz="2400" dirty="0" smtClean="0"/>
              <a:t>ne společenství  právně </a:t>
            </a:r>
            <a:r>
              <a:rPr lang="cs-CZ" sz="2400" dirty="0" err="1" smtClean="0"/>
              <a:t>registrováná</a:t>
            </a:r>
            <a:r>
              <a:rPr lang="cs-CZ" sz="2400" dirty="0" smtClean="0"/>
              <a:t> </a:t>
            </a:r>
            <a:r>
              <a:rPr lang="cs-CZ" sz="2400" dirty="0"/>
              <a:t>(</a:t>
            </a:r>
            <a:r>
              <a:rPr lang="cs-CZ" sz="2400" dirty="0" err="1"/>
              <a:t>Scheu</a:t>
            </a:r>
            <a:r>
              <a:rPr lang="cs-CZ" sz="2400" dirty="0"/>
              <a:t> 2009, s. 26</a:t>
            </a:r>
            <a:r>
              <a:rPr lang="cs-CZ" sz="2400" dirty="0" smtClean="0"/>
              <a:t>) – tenduje </a:t>
            </a:r>
            <a:r>
              <a:rPr lang="cs-CZ" sz="2400" b="1" dirty="0" smtClean="0"/>
              <a:t>k objektivitě</a:t>
            </a:r>
          </a:p>
          <a:p>
            <a:pPr marL="0" indent="0">
              <a:buNone/>
            </a:pPr>
            <a:r>
              <a:rPr lang="cs-CZ" sz="2400" b="1" dirty="0" smtClean="0"/>
              <a:t>X uznání práva pro získání statusu NM – rozhoduje stát</a:t>
            </a:r>
            <a:endParaRPr lang="cs-CZ" sz="2400" b="1" dirty="0"/>
          </a:p>
          <a:p>
            <a:r>
              <a:rPr lang="cs-CZ" dirty="0" smtClean="0"/>
              <a:t>Práva </a:t>
            </a:r>
            <a:r>
              <a:rPr lang="cs-CZ" dirty="0" smtClean="0"/>
              <a:t>(Vedral s. 242 – 255)</a:t>
            </a:r>
          </a:p>
          <a:p>
            <a:pPr lvl="1"/>
            <a:r>
              <a:rPr lang="cs-CZ" dirty="0" smtClean="0"/>
              <a:t>Jazyk menšiny </a:t>
            </a:r>
          </a:p>
          <a:p>
            <a:pPr lvl="2"/>
            <a:r>
              <a:rPr lang="cs-CZ" dirty="0" smtClean="0"/>
              <a:t>v úředním styku a před soudy + oznámení týkající se voleb</a:t>
            </a:r>
          </a:p>
          <a:p>
            <a:pPr lvl="2"/>
            <a:r>
              <a:rPr lang="cs-CZ" dirty="0" smtClean="0"/>
              <a:t>Výchova a vzdělávání v mateřském jazyce ve školách a předškolních a školských zařízeních</a:t>
            </a:r>
          </a:p>
          <a:p>
            <a:pPr lvl="2"/>
            <a:r>
              <a:rPr lang="cs-CZ" dirty="0"/>
              <a:t>pomístní </a:t>
            </a:r>
            <a:r>
              <a:rPr lang="cs-CZ" dirty="0" smtClean="0"/>
              <a:t>jména + osobní jména</a:t>
            </a:r>
          </a:p>
          <a:p>
            <a:pPr lvl="1"/>
            <a:r>
              <a:rPr lang="cs-CZ" dirty="0" smtClean="0"/>
              <a:t>Účast na řešení záležitostí menšiny </a:t>
            </a:r>
            <a:r>
              <a:rPr lang="cs-CZ" sz="1800" dirty="0" smtClean="0"/>
              <a:t>(Rada vlády pro záležitosti romské menšiny)</a:t>
            </a:r>
            <a:endParaRPr lang="cs-CZ" sz="1800" dirty="0"/>
          </a:p>
          <a:p>
            <a:pPr lvl="1"/>
            <a:r>
              <a:rPr lang="cs-CZ" dirty="0" smtClean="0"/>
              <a:t>Právo </a:t>
            </a:r>
            <a:r>
              <a:rPr lang="cs-CZ" dirty="0" smtClean="0"/>
              <a:t>sdružování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r>
              <a:rPr lang="cs-CZ" dirty="0"/>
              <a:t>https://www.vlada.cz/cz/ppov/rnm/mensiny/vietnamska-mensina-108870/</a:t>
            </a: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194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Národnostní menšiny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601101" cy="4351338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cs-CZ" altLang="cs-CZ" sz="2000" b="1" dirty="0">
                <a:hlinkClick r:id="rId2"/>
              </a:rPr>
              <a:t>Bulharská národnostní menšina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/>
              <a:t>Běloruská národnostní </a:t>
            </a:r>
            <a:r>
              <a:rPr lang="cs-CZ" altLang="cs-CZ" sz="2000" b="1" dirty="0" smtClean="0"/>
              <a:t>menšina 2014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>
                <a:hlinkClick r:id="rId3"/>
              </a:rPr>
              <a:t>Chorvatská národnostní menšina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>
                <a:hlinkClick r:id="rId4"/>
              </a:rPr>
              <a:t>Maďarská národnostní menšina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>
                <a:hlinkClick r:id="rId5"/>
              </a:rPr>
              <a:t>Německá národnostní menšina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>
                <a:hlinkClick r:id="rId6"/>
              </a:rPr>
              <a:t>Polská národnostní menšina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>
                <a:hlinkClick r:id="rId7"/>
              </a:rPr>
              <a:t>Romská národnostní menšina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>
                <a:hlinkClick r:id="rId8"/>
              </a:rPr>
              <a:t>Rusínská národnostní menšina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>
                <a:hlinkClick r:id="rId9"/>
              </a:rPr>
              <a:t>Ruská národnostní menšina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>
                <a:hlinkClick r:id="rId10"/>
              </a:rPr>
              <a:t>Řecká národnostní menšina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>
                <a:hlinkClick r:id="rId11"/>
              </a:rPr>
              <a:t>Slovenská národnostní menšina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>
                <a:hlinkClick r:id="rId12"/>
              </a:rPr>
              <a:t>Srbská národnostní menšina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>
                <a:hlinkClick r:id="rId13"/>
              </a:rPr>
              <a:t>Ukrajinská národnostní menšina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/>
              <a:t>Vietnamská národnostní menšina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600" b="1" dirty="0"/>
          </a:p>
          <a:p>
            <a:pPr eaLnBrk="1" hangingPunct="1"/>
            <a:endParaRPr lang="cs-CZ" altLang="cs-CZ" dirty="0" smtClean="0"/>
          </a:p>
        </p:txBody>
      </p:sp>
      <p:pic>
        <p:nvPicPr>
          <p:cNvPr id="6150" name="Picture 6" descr="Photo taken at Dům národnostních menšin | The House of National Minorities by Natalia on 2/3/20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00" y="1603981"/>
            <a:ext cx="4794626" cy="47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1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Nástroje legitimizace a podpory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Sčítání obyvatelstva</a:t>
            </a:r>
          </a:p>
          <a:p>
            <a:r>
              <a:rPr lang="cs-CZ" dirty="0" smtClean="0"/>
              <a:t>Rada vlády pro NM, výbory na úrovni krajů</a:t>
            </a:r>
          </a:p>
          <a:p>
            <a:r>
              <a:rPr lang="cs-CZ" dirty="0" smtClean="0"/>
              <a:t>Dům NM v Praze</a:t>
            </a:r>
          </a:p>
          <a:p>
            <a:r>
              <a:rPr lang="cs-CZ" dirty="0" smtClean="0"/>
              <a:t>Dotační programy na úrovni vlády, ministerstev (MŠMT, MK, </a:t>
            </a:r>
            <a:r>
              <a:rPr lang="cs-CZ" dirty="0" err="1" smtClean="0"/>
              <a:t>MpMR</a:t>
            </a:r>
            <a:r>
              <a:rPr lang="cs-CZ" dirty="0" smtClean="0"/>
              <a:t>, MS, MPSV, .) i měst a obcí.</a:t>
            </a:r>
          </a:p>
          <a:p>
            <a:r>
              <a:rPr lang="cs-CZ" dirty="0" smtClean="0"/>
              <a:t>Media a jiné performance (</a:t>
            </a:r>
            <a:r>
              <a:rPr lang="cs-CZ" dirty="0" err="1" smtClean="0"/>
              <a:t>Sulitka</a:t>
            </a:r>
            <a:r>
              <a:rPr lang="cs-CZ" dirty="0" smtClean="0"/>
              <a:t> 2009: 184)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Vlastní organizace</a:t>
            </a:r>
          </a:p>
          <a:p>
            <a:endParaRPr lang="cs-CZ" dirty="0"/>
          </a:p>
          <a:p>
            <a:r>
              <a:rPr lang="cs-CZ" dirty="0" smtClean="0"/>
              <a:t>Ročenka: </a:t>
            </a:r>
            <a:r>
              <a:rPr lang="cs-CZ" b="1" dirty="0"/>
              <a:t>Zpráva o situaci národnostních menšin v České republice za rok </a:t>
            </a:r>
            <a:r>
              <a:rPr lang="cs-CZ" b="1" dirty="0" smtClean="0"/>
              <a:t>2020 </a:t>
            </a:r>
            <a:r>
              <a:rPr lang="cs-CZ" dirty="0" smtClean="0"/>
              <a:t>(</a:t>
            </a:r>
            <a:r>
              <a:rPr lang="cs-CZ" dirty="0"/>
              <a:t>věda a </a:t>
            </a:r>
            <a:r>
              <a:rPr lang="cs-CZ" dirty="0" smtClean="0"/>
              <a:t>výzkum, institucionální zajištění práva = participace na veřejném životě, změny v legislativě, užívání jazyka, výuka v jazycích menšin, tisk a média, financování aktivit)</a:t>
            </a:r>
          </a:p>
          <a:p>
            <a:r>
              <a:rPr lang="cs-CZ" dirty="0"/>
              <a:t>https://www.vlada.cz/assets/ppov/rnm/aktuality/Zprava-o-situaci-narodnostnich-mensin-za-rok-2020.pdf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85138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3028</Words>
  <Application>Microsoft Office PowerPoint</Application>
  <PresentationFormat>Širokoúhlá obrazovka</PresentationFormat>
  <Paragraphs>263</Paragraphs>
  <Slides>32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Verdana</vt:lpstr>
      <vt:lpstr>Wingdings</vt:lpstr>
      <vt:lpstr>Motiv Office</vt:lpstr>
      <vt:lpstr>Acrobat Document</vt:lpstr>
      <vt:lpstr>Etnické menšiny a legislativa</vt:lpstr>
      <vt:lpstr>Legislativa ve vtahu k etnickým skupinám</vt:lpstr>
      <vt:lpstr>Postavení etnických minorit/skupin</vt:lpstr>
      <vt:lpstr>Menšinové politika – legislativa </vt:lpstr>
      <vt:lpstr>Národnostní menšiny</vt:lpstr>
      <vt:lpstr>Definice dle legislativy</vt:lpstr>
      <vt:lpstr>Práva pro NM „které tradičně  a dlouhodobě žijí na území ČR“</vt:lpstr>
      <vt:lpstr>Národnostní menšiny</vt:lpstr>
      <vt:lpstr>Nástroje legitimizace a podpory</vt:lpstr>
      <vt:lpstr>Migrační a integrační legislativa</vt:lpstr>
      <vt:lpstr>Legislativní postavení cizinců v ČR</vt:lpstr>
      <vt:lpstr>Cizinec</vt:lpstr>
      <vt:lpstr>Stát rozhoduje o pobytu cizinců</vt:lpstr>
      <vt:lpstr>Stát kontroluje pohyb a pobyt cizinců</vt:lpstr>
      <vt:lpstr>Prezentace aplikace PowerPoint</vt:lpstr>
      <vt:lpstr>Oddělení trvalých pobytů MV</vt:lpstr>
      <vt:lpstr>Kdo je jaký cizinec dle legislativy:</vt:lpstr>
      <vt:lpstr>Rozlišované kategorie cizinců</vt:lpstr>
      <vt:lpstr>„občané EU“</vt:lpstr>
      <vt:lpstr>„občané třetích zemí“</vt:lpstr>
      <vt:lpstr>Zvýhodnění migrace</vt:lpstr>
      <vt:lpstr>Cizinci bez ohledu na hranice EU</vt:lpstr>
      <vt:lpstr>Azyl</vt:lpstr>
      <vt:lpstr>Přesídlování</vt:lpstr>
      <vt:lpstr>Institut dobrovolných návratů</vt:lpstr>
      <vt:lpstr>Prointegrační politika státu- idea</vt:lpstr>
      <vt:lpstr>Prointegrační politika - strategie</vt:lpstr>
      <vt:lpstr>Centra na podporu integrace  cizinců: 2022</vt:lpstr>
      <vt:lpstr>Udělení státního občanství</vt:lpstr>
      <vt:lpstr>Udělení občanství</vt:lpstr>
      <vt:lpstr>Dvojí občanství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admin</cp:lastModifiedBy>
  <cp:revision>46</cp:revision>
  <dcterms:created xsi:type="dcterms:W3CDTF">2020-11-03T17:10:44Z</dcterms:created>
  <dcterms:modified xsi:type="dcterms:W3CDTF">2022-10-27T13:51:05Z</dcterms:modified>
</cp:coreProperties>
</file>