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31820-1C46-4FDC-B37A-5BB99EA28E42}" type="datetimeFigureOut">
              <a:rPr lang="cs-CZ" smtClean="0"/>
              <a:t>15.01.2020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43A1-0155-45F0-9083-9BE3FF1839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04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1/15/2020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2CCDE2-12F7-4810-B734-88295D7A2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1197" y="640080"/>
            <a:ext cx="4502738" cy="3521865"/>
          </a:xfrm>
        </p:spPr>
        <p:txBody>
          <a:bodyPr>
            <a:normAutofit/>
          </a:bodyPr>
          <a:lstStyle/>
          <a:p>
            <a:r>
              <a:rPr lang="cs-CZ" sz="2800" b="1" cap="none" dirty="0"/>
              <a:t>Gamifikace, využití moderních technologií </a:t>
            </a:r>
            <a:br>
              <a:rPr lang="cs-CZ" sz="2800" b="1" cap="none" dirty="0"/>
            </a:br>
            <a:r>
              <a:rPr lang="cs-CZ" sz="2800" b="1" cap="none" dirty="0"/>
              <a:t>ve výuce, </a:t>
            </a:r>
            <a:br>
              <a:rPr lang="cs-CZ" sz="2800" b="1" cap="none" dirty="0"/>
            </a:br>
            <a:r>
              <a:rPr lang="cs-CZ" sz="2800" b="1" cap="none" dirty="0"/>
              <a:t>se zaměřením na podporu čtení a aplikaci </a:t>
            </a:r>
            <a:r>
              <a:rPr lang="cs-CZ" sz="2800" b="1" cap="none" dirty="0" err="1"/>
              <a:t>Karaton</a:t>
            </a:r>
            <a:r>
              <a:rPr lang="cs-CZ" sz="2800" b="1" cap="none" dirty="0"/>
              <a:t>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4BE749-30A3-421A-BA67-03C08F5B9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1197" y="4465122"/>
            <a:ext cx="4502738" cy="14380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800" dirty="0"/>
              <a:t>Lenka Krejčová</a:t>
            </a:r>
          </a:p>
          <a:p>
            <a:pPr>
              <a:lnSpc>
                <a:spcPct val="90000"/>
              </a:lnSpc>
            </a:pPr>
            <a:r>
              <a:rPr lang="cs-CZ" dirty="0"/>
              <a:t>www.dyscentrum.org</a:t>
            </a:r>
          </a:p>
          <a:p>
            <a:pPr>
              <a:lnSpc>
                <a:spcPct val="90000"/>
              </a:lnSpc>
            </a:pPr>
            <a:r>
              <a:rPr lang="cs-CZ" dirty="0"/>
              <a:t>lenka.krejcova@dyscentrum.org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899F2BA-95F7-4377-B7F4-EA5FDC996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045" y="640080"/>
            <a:ext cx="6897625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E303C8-E500-45C2-AAC8-CB523098A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161" y="802767"/>
            <a:ext cx="656539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3C19A66-6809-4277-B36F-ED9062D02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54" y="1080354"/>
            <a:ext cx="3643102" cy="243087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3CA38C4-FF83-4F46-AC88-E8CAB37EE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5448" y="967360"/>
            <a:ext cx="2428513" cy="155448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044D98-19F7-4E8C-AAFE-87FC62DB0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7754" y="3786909"/>
            <a:ext cx="3643101" cy="1789027"/>
          </a:xfrm>
          <a:prstGeom prst="rect">
            <a:avLst/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ázek 5" descr="Obsah obrázku žlutá, podepsat, tráva, nákladní auto&#10;&#10;Popis byl vytvořen automaticky">
            <a:extLst>
              <a:ext uri="{FF2B5EF4-FFF2-40B4-BE49-F238E27FC236}">
                <a16:creationId xmlns:a16="http://schemas.microsoft.com/office/drawing/2014/main" id="{6B9071B6-4615-4F3A-80FA-BC608ED9BA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448" y="2949367"/>
            <a:ext cx="2428513" cy="236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5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D8CD24-154D-43D5-A144-404F8A804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122" y="964692"/>
            <a:ext cx="4793758" cy="1188720"/>
          </a:xfrm>
        </p:spPr>
        <p:txBody>
          <a:bodyPr>
            <a:normAutofit/>
          </a:bodyPr>
          <a:lstStyle/>
          <a:p>
            <a:r>
              <a:rPr lang="cs-CZ" b="1" cap="none" dirty="0"/>
              <a:t>Gamifikace</a:t>
            </a:r>
            <a:endParaRPr lang="en-GB" b="1" cap="none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E4F28DF-24FB-4D0E-A3D3-95A048468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D112073-40A4-42A9-80AC-1B096C0FB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313" y="321731"/>
            <a:ext cx="3208079" cy="367484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A35CFB8-45B9-4079-A02F-6F42E3EAA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72" y="1198190"/>
            <a:ext cx="2880360" cy="192193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B0DE0A13-025A-4B60-9E0C-F077E5C4A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4322" y="321731"/>
            <a:ext cx="2111317" cy="2065869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23FD340-193A-434B-8467-883B2CA42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83" y="4157447"/>
            <a:ext cx="3206709" cy="2378820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024DCAF-83FD-4B45-80EA-7643DCE30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4322" y="2548467"/>
            <a:ext cx="2111317" cy="28726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ázek 5" descr="Obsah obrázku přenosný počítač, chlapec, počítač, mladý&#10;&#10;Popis byl vytvořen automaticky">
            <a:extLst>
              <a:ext uri="{FF2B5EF4-FFF2-40B4-BE49-F238E27FC236}">
                <a16:creationId xmlns:a16="http://schemas.microsoft.com/office/drawing/2014/main" id="{08FDAB52-D155-4FE5-ABAB-6C47B998E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150" y="3388060"/>
            <a:ext cx="1783661" cy="1193431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FF1E76-69CD-4AA6-8B6D-BF5236D7D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2" y="2475145"/>
            <a:ext cx="4793757" cy="3409259"/>
          </a:xfrm>
        </p:spPr>
        <p:txBody>
          <a:bodyPr>
            <a:normAutofit/>
          </a:bodyPr>
          <a:lstStyle/>
          <a:p>
            <a:pPr marL="361950" indent="-361950">
              <a:spcBef>
                <a:spcPts val="2400"/>
              </a:spcBef>
              <a:buClrTx/>
              <a:buFont typeface="Wingdings" panose="05000000000000000000" pitchFamily="2" charset="2"/>
              <a:buChar char="ü"/>
            </a:pPr>
            <a:r>
              <a:rPr lang="cs-CZ" dirty="0"/>
              <a:t>Využití her ve výuce.</a:t>
            </a:r>
          </a:p>
          <a:p>
            <a:pPr marL="361950" indent="-361950">
              <a:spcBef>
                <a:spcPts val="2400"/>
              </a:spcBef>
              <a:buClrTx/>
              <a:buFont typeface="Wingdings" panose="05000000000000000000" pitchFamily="2" charset="2"/>
              <a:buChar char="ü"/>
            </a:pPr>
            <a:r>
              <a:rPr lang="cs-CZ" dirty="0"/>
              <a:t>Učení prostřednictvím her, zpravidla společně s užitím moderních technologií.</a:t>
            </a:r>
          </a:p>
          <a:p>
            <a:pPr marL="361950" indent="-361950">
              <a:spcBef>
                <a:spcPts val="2400"/>
              </a:spcBef>
              <a:buClrTx/>
              <a:buFont typeface="Wingdings" panose="05000000000000000000" pitchFamily="2" charset="2"/>
              <a:buChar char="ü"/>
            </a:pPr>
            <a:r>
              <a:rPr lang="cs-CZ" dirty="0"/>
              <a:t>Žáci si </a:t>
            </a:r>
            <a:r>
              <a:rPr lang="cs-CZ" b="1" dirty="0"/>
              <a:t>hrají</a:t>
            </a:r>
            <a:r>
              <a:rPr lang="cs-CZ" dirty="0"/>
              <a:t>, ale </a:t>
            </a:r>
            <a:r>
              <a:rPr lang="cs-CZ" b="1" dirty="0"/>
              <a:t>současně se učí</a:t>
            </a:r>
            <a:r>
              <a:rPr lang="cs-CZ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18316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10558E2B-EA5C-40E3-929A-0B93AE9F6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8" y="964692"/>
            <a:ext cx="6092952" cy="1188720"/>
          </a:xfrm>
        </p:spPr>
        <p:txBody>
          <a:bodyPr>
            <a:normAutofit/>
          </a:bodyPr>
          <a:lstStyle/>
          <a:p>
            <a:r>
              <a:rPr lang="cs-CZ" b="1" cap="none" dirty="0"/>
              <a:t>Klíčové charakteristiky her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1464D19E-5DCD-4D46-8C9A-78CE464AE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0" y="964692"/>
            <a:ext cx="4656219" cy="4775335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400" dirty="0"/>
              <a:t>Fantazie – prostředí hry není reálné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400" dirty="0"/>
              <a:t>Zvědavost – zvyšuje chuť pokračovat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400" dirty="0"/>
              <a:t>Kontrola – hráč má vliv na výsledky hry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cs-CZ" sz="2400" dirty="0"/>
              <a:t>Výzva – cíle lze dosáhnout, ale není to úplně jednoduché</a:t>
            </a:r>
          </a:p>
          <a:p>
            <a:pPr marL="0" indent="0">
              <a:buClrTx/>
              <a:buNone/>
            </a:pPr>
            <a:endParaRPr lang="cs-CZ" sz="2400" dirty="0"/>
          </a:p>
          <a:p>
            <a:pPr algn="r">
              <a:buClrTx/>
              <a:buFont typeface="Wingdings" panose="05000000000000000000" pitchFamily="2" charset="2"/>
              <a:buChar char="Ü"/>
            </a:pPr>
            <a:r>
              <a:rPr lang="cs-CZ" sz="2400" dirty="0"/>
              <a:t>TOTO ZVAŽUJEME, KDYŽ HERNÍ APLIKACI VYBÍRÁME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A85629C-9C6A-429D-9741-4AE199E6B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583" y="3166441"/>
            <a:ext cx="2820953" cy="188229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10" name="Obrázek 9" descr="Obsah obrázku plavání, muž&#10;&#10;Popis byl vytvořen automaticky">
            <a:extLst>
              <a:ext uri="{FF2B5EF4-FFF2-40B4-BE49-F238E27FC236}">
                <a16:creationId xmlns:a16="http://schemas.microsoft.com/office/drawing/2014/main" id="{583A8433-1A0C-4E82-B708-AC975C002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269" y="3299615"/>
            <a:ext cx="2885611" cy="1615942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246126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FFB057-1097-45E9-82B4-650C85F82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8" y="964692"/>
            <a:ext cx="6092952" cy="1188720"/>
          </a:xfrm>
        </p:spPr>
        <p:txBody>
          <a:bodyPr>
            <a:normAutofit/>
          </a:bodyPr>
          <a:lstStyle/>
          <a:p>
            <a:r>
              <a:rPr lang="cs-CZ" b="1" cap="none" dirty="0"/>
              <a:t>Jak se ze hry stane učení</a:t>
            </a:r>
            <a:endParaRPr lang="en-GB" b="1" cap="none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5EDB27C-B8F1-40DD-BF88-AF8BC3EFB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885" y="964692"/>
            <a:ext cx="3452124" cy="2303442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6" name="Obrázek 5" descr="Obsah obrázku dort, stůl, voda, narozeniny&#10;&#10;Popis byl vytvořen automaticky">
            <a:extLst>
              <a:ext uri="{FF2B5EF4-FFF2-40B4-BE49-F238E27FC236}">
                <a16:creationId xmlns:a16="http://schemas.microsoft.com/office/drawing/2014/main" id="{25EE180B-B376-4923-93BE-9AC10BB5B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875023"/>
            <a:ext cx="3707652" cy="1724227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A69440-6B0C-4AF6-94FE-B89BA3812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646" y="2598234"/>
            <a:ext cx="6142233" cy="3286170"/>
          </a:xfrm>
        </p:spPr>
        <p:txBody>
          <a:bodyPr>
            <a:normAutofit/>
          </a:bodyPr>
          <a:lstStyle/>
          <a:p>
            <a:pPr marL="450850" lvl="0" indent="-450850">
              <a:buClrTx/>
              <a:buFont typeface="Wingdings" panose="05000000000000000000" pitchFamily="2" charset="2"/>
              <a:buChar char=""/>
            </a:pPr>
            <a:r>
              <a:rPr lang="cs-CZ" sz="2400" dirty="0"/>
              <a:t>znalosti</a:t>
            </a:r>
          </a:p>
          <a:p>
            <a:pPr marL="450850" lvl="0" indent="-450850">
              <a:buClrTx/>
              <a:buFont typeface="Wingdings" panose="05000000000000000000" pitchFamily="2" charset="2"/>
              <a:buChar char=""/>
            </a:pPr>
            <a:r>
              <a:rPr lang="cs-CZ" sz="2400" dirty="0"/>
              <a:t>dovednosti</a:t>
            </a:r>
          </a:p>
          <a:p>
            <a:pPr marL="450850" lvl="0" indent="-450850">
              <a:buClrTx/>
              <a:buFont typeface="Wingdings" panose="05000000000000000000" pitchFamily="2" charset="2"/>
              <a:buChar char=""/>
            </a:pPr>
            <a:r>
              <a:rPr lang="cs-CZ" sz="2400" dirty="0"/>
              <a:t>porozumění</a:t>
            </a:r>
          </a:p>
          <a:p>
            <a:pPr marL="450850" lvl="0" indent="-450850">
              <a:buClrTx/>
              <a:buFont typeface="Wingdings" panose="05000000000000000000" pitchFamily="2" charset="2"/>
              <a:buChar char=""/>
            </a:pPr>
            <a:r>
              <a:rPr lang="cs-CZ" sz="2400" dirty="0"/>
              <a:t>postoje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950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2D52F6-7EE9-410C-83A6-4A0607BCB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9646" y="174983"/>
            <a:ext cx="6807649" cy="1188720"/>
          </a:xfrm>
        </p:spPr>
        <p:txBody>
          <a:bodyPr>
            <a:normAutofit/>
          </a:bodyPr>
          <a:lstStyle/>
          <a:p>
            <a:r>
              <a:rPr lang="cs-CZ" b="1" cap="none" dirty="0"/>
              <a:t>Hry musí obsahovat</a:t>
            </a: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561069A-FEC2-47A2-B337-CFD417A77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885" y="964692"/>
            <a:ext cx="3452124" cy="2303442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6" name="Obrázek 5" descr="Obsah obrázku počítač, kreslení&#10;&#10;Popis byl vytvořen automaticky">
            <a:extLst>
              <a:ext uri="{FF2B5EF4-FFF2-40B4-BE49-F238E27FC236}">
                <a16:creationId xmlns:a16="http://schemas.microsoft.com/office/drawing/2014/main" id="{02469BE5-8729-4F12-929A-2F6979AEF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737524"/>
            <a:ext cx="3707652" cy="1999224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052608-A408-45D3-B986-A439695B3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646" y="1632192"/>
            <a:ext cx="6807649" cy="4934863"/>
          </a:xfrm>
        </p:spPr>
        <p:txBody>
          <a:bodyPr>
            <a:noAutofit/>
          </a:bodyPr>
          <a:lstStyle/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jasně stanovená pravidla i cíl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výzva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stupně obtížnosti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zpětná vazba o pokroku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oponenti a/nebo překážky, které je třeba překonat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velmi strukturovaný didaktický přístup (krok po kroku)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průběžná a konkrétní zpětná vazba, která udržuje hráčův zájem o hru 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přizpůsobení herní úrovně podle individuálního vývoje hráče během hry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motivace v souladu s principy zóny nejbližšího vývoje, tj. další úroveň je náročnější, ale současně pro hráče zvládnutelná</a:t>
            </a:r>
          </a:p>
          <a:p>
            <a:pPr marL="355600" lvl="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ocenění – odměny ve stanovených časech i v náhodných situacích</a:t>
            </a:r>
          </a:p>
          <a:p>
            <a:pPr marL="355600" indent="-355600">
              <a:lnSpc>
                <a:spcPct val="90000"/>
              </a:lnSpc>
              <a:buClrTx/>
              <a:buFont typeface="Wingdings" panose="05000000000000000000" pitchFamily="2" charset="2"/>
              <a:buChar char=""/>
            </a:pPr>
            <a:r>
              <a:rPr lang="cs-CZ" dirty="0"/>
              <a:t>s ohledem na různé druhy dětí se žádoucí mít k dispozici hry soutěživé i nesoutěživé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85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53F89-03BD-480E-A4C5-60C58F194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8" y="964692"/>
            <a:ext cx="6092952" cy="1188720"/>
          </a:xfrm>
        </p:spPr>
        <p:txBody>
          <a:bodyPr>
            <a:normAutofit/>
          </a:bodyPr>
          <a:lstStyle/>
          <a:p>
            <a:r>
              <a:rPr lang="cs-CZ" b="1" cap="none"/>
              <a:t>Typy her</a:t>
            </a:r>
            <a:endParaRPr lang="en-GB" cap="none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A29E4D4-E5D0-4071-AB8A-E24AF9900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56" y="914400"/>
            <a:ext cx="4454017" cy="499951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b="1" dirty="0"/>
              <a:t>Tréninkové hry</a:t>
            </a:r>
            <a:r>
              <a:rPr lang="cs-CZ" dirty="0"/>
              <a:t>:</a:t>
            </a:r>
          </a:p>
          <a:p>
            <a:pPr marL="355600" indent="-355600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děti se učí při hře</a:t>
            </a:r>
          </a:p>
          <a:p>
            <a:pPr marL="355600" indent="-355600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trénují dovednosti, ale není potřeba propojovat aktivitu s konkrétní znalostí</a:t>
            </a:r>
          </a:p>
          <a:p>
            <a:pPr marL="355600" indent="-355600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postupně se dovednost učí při hře</a:t>
            </a:r>
          </a:p>
          <a:p>
            <a:pPr marL="355600" indent="-355600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přímo při hře postupně reflektujeme a hodnotíme (příkladem je, když sportovci hodnotí za užití videa své tréninkové výkony)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dirty="0"/>
              <a:t>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b="1" dirty="0"/>
              <a:t>Konceptuální hry:</a:t>
            </a:r>
            <a:endParaRPr lang="cs-CZ" dirty="0"/>
          </a:p>
          <a:p>
            <a:pPr marL="357188" indent="-357188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děti se učí při hře, osvojují si při hře konkrétní pojmy</a:t>
            </a:r>
          </a:p>
          <a:p>
            <a:pPr marL="357188" indent="-357188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procvičování a reflexe jsou součástí hry</a:t>
            </a:r>
          </a:p>
          <a:p>
            <a:pPr marL="357188" indent="-357188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učitelé musí identifikovat, co konkrétní hra nabízí, </a:t>
            </a:r>
            <a:br>
              <a:rPr lang="cs-CZ" dirty="0"/>
            </a:br>
            <a:r>
              <a:rPr lang="cs-CZ" dirty="0"/>
              <a:t>a rozhodnout se, v kterém okamžiku výuku navázat se znalostmi / reflexí – žáci mohou nejprve trénovat, nebo nejprve diskutovat o znalostech. </a:t>
            </a:r>
          </a:p>
          <a:p>
            <a:pPr marL="357188" indent="-357188">
              <a:lnSpc>
                <a:spcPct val="90000"/>
              </a:lnSpc>
              <a:buFont typeface="Wingdings" panose="05000000000000000000" pitchFamily="2" charset="2"/>
              <a:buChar char="!"/>
            </a:pPr>
            <a:r>
              <a:rPr lang="cs-CZ" dirty="0"/>
              <a:t>když si žáci neví rady, učitelé mohou zasáhnout </a:t>
            </a:r>
            <a:br>
              <a:rPr lang="cs-CZ" dirty="0"/>
            </a:br>
            <a:r>
              <a:rPr lang="cs-CZ" dirty="0"/>
              <a:t>a podpořit je</a:t>
            </a:r>
            <a:endParaRPr lang="cs-CZ" sz="13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A46CD10-D8D8-4247-9ED5-34E0F8CD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583" y="3166441"/>
            <a:ext cx="2820953" cy="1882290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7" name="Obrázek 6" descr="Obsah obrázku kreslení&#10;&#10;Popis byl vytvořen automaticky">
            <a:extLst>
              <a:ext uri="{FF2B5EF4-FFF2-40B4-BE49-F238E27FC236}">
                <a16:creationId xmlns:a16="http://schemas.microsoft.com/office/drawing/2014/main" id="{87AECAEE-357A-4350-98BE-9EE4CD116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269" y="3438649"/>
            <a:ext cx="2885611" cy="1337874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3839417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9C8CE766-079A-4FC1-844A-B190B449B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802" y="3377509"/>
            <a:ext cx="4097457" cy="273404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B7B992D-2EE5-431A-908A-7E7D956F2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9F9F9C1-61DC-490D-8386-38DE79938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9732" y="1290025"/>
            <a:ext cx="5291327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cs-CZ" b="1" cap="none" dirty="0">
                <a:solidFill>
                  <a:srgbClr val="262626"/>
                </a:solidFill>
              </a:rPr>
              <a:t>Fáze učení prostřednictvím hry</a:t>
            </a:r>
            <a:endParaRPr lang="en-GB" b="1" cap="none" dirty="0">
              <a:solidFill>
                <a:srgbClr val="262626"/>
              </a:solidFill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E6ADCC9-F9F7-414D-BA5D-8C6EE0FC0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33" y="439683"/>
            <a:ext cx="4671595" cy="2616093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DC8BA6-4923-46AC-A611-C2FF7033F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9732" y="2858703"/>
            <a:ext cx="5285791" cy="3042547"/>
          </a:xfrm>
        </p:spPr>
        <p:txBody>
          <a:bodyPr>
            <a:normAutofit/>
          </a:bodyPr>
          <a:lstStyle/>
          <a:p>
            <a:pPr marL="355600" lvl="0" indent="-355600">
              <a:buClr>
                <a:schemeClr val="bg1"/>
              </a:buClr>
              <a:buFont typeface="Wingdings" panose="05000000000000000000" pitchFamily="2" charset="2"/>
              <a:buChar char=""/>
            </a:pPr>
            <a:r>
              <a:rPr lang="cs-CZ" sz="2400" dirty="0">
                <a:solidFill>
                  <a:srgbClr val="FFFFFF"/>
                </a:solidFill>
              </a:rPr>
              <a:t>žák netuší, že něco neumí</a:t>
            </a:r>
          </a:p>
          <a:p>
            <a:pPr marL="355600" lvl="0" indent="-355600">
              <a:buClr>
                <a:schemeClr val="bg1"/>
              </a:buClr>
              <a:buFont typeface="Wingdings" panose="05000000000000000000" pitchFamily="2" charset="2"/>
              <a:buChar char=""/>
            </a:pPr>
            <a:r>
              <a:rPr lang="cs-CZ" sz="2400" dirty="0">
                <a:solidFill>
                  <a:srgbClr val="FFFFFF"/>
                </a:solidFill>
              </a:rPr>
              <a:t>pak tuší, že něco neumí</a:t>
            </a:r>
          </a:p>
          <a:p>
            <a:pPr marL="355600" lvl="0" indent="-355600">
              <a:buClr>
                <a:schemeClr val="bg1"/>
              </a:buClr>
              <a:buFont typeface="Wingdings" panose="05000000000000000000" pitchFamily="2" charset="2"/>
              <a:buChar char=""/>
            </a:pPr>
            <a:r>
              <a:rPr lang="cs-CZ" sz="2400" dirty="0">
                <a:solidFill>
                  <a:srgbClr val="FFFFFF"/>
                </a:solidFill>
              </a:rPr>
              <a:t>následně ví, že umí</a:t>
            </a:r>
          </a:p>
          <a:p>
            <a:pPr marL="355600" indent="-355600">
              <a:buClr>
                <a:schemeClr val="bg1"/>
              </a:buClr>
              <a:buFont typeface="Wingdings" panose="05000000000000000000" pitchFamily="2" charset="2"/>
              <a:buChar char=""/>
            </a:pPr>
            <a:r>
              <a:rPr lang="cs-CZ" sz="2400" dirty="0">
                <a:solidFill>
                  <a:srgbClr val="FFFFFF"/>
                </a:solidFill>
              </a:rPr>
              <a:t>nakonec své dovednosti používá zcela bezprostředně, nevědomky</a:t>
            </a:r>
            <a:endParaRPr lang="en-GB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286603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356</Words>
  <Application>Microsoft Office PowerPoint</Application>
  <PresentationFormat>Širokoúhlá obrazovka</PresentationFormat>
  <Paragraphs>49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Wingdings</vt:lpstr>
      <vt:lpstr>Balík</vt:lpstr>
      <vt:lpstr>Gamifikace, využití moderních technologií  ve výuce,  se zaměřením na podporu čtení a aplikaci Karaton </vt:lpstr>
      <vt:lpstr>Gamifikace</vt:lpstr>
      <vt:lpstr>Klíčové charakteristiky her</vt:lpstr>
      <vt:lpstr>Jak se ze hry stane učení</vt:lpstr>
      <vt:lpstr>Hry musí obsahovat</vt:lpstr>
      <vt:lpstr>Typy her</vt:lpstr>
      <vt:lpstr>Fáze učení prostřednictvím hry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Gamifikace, využití moderních technologií  ve výuce,  se zaměřením na podporu čtení a aplikaci Karaton</dc:title>
  <dc:creator>Lenka Krejčová</dc:creator>
  <cp:lastModifiedBy>Lenka Krejčová</cp:lastModifiedBy>
  <cp:revision>5</cp:revision>
  <dcterms:created xsi:type="dcterms:W3CDTF">2020-01-15T05:31:53Z</dcterms:created>
  <dcterms:modified xsi:type="dcterms:W3CDTF">2020-01-15T16:29:48Z</dcterms:modified>
</cp:coreProperties>
</file>