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d26a23a46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d26a23a46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d26a23a46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3d26a23a46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d26a23a46f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d26a23a46f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d26a23a46f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d26a23a46f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d26a23a46f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d26a23a46f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d26a23a46f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d26a23a46f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d26a23a46f_27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d26a23a46f_27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d2aba57b50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d2aba57b50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c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c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pic>
        <p:nvPicPr>
          <p:cNvPr id="55" name="Google Shape;55;p13"/>
          <p:cNvPicPr preferRelativeResize="0"/>
          <p:nvPr/>
        </p:nvPicPr>
        <p:blipFill rotWithShape="1">
          <a:blip r:embed="rId3">
            <a:alphaModFix/>
          </a:blip>
          <a:srcRect b="0" l="21715" r="21721" t="0"/>
          <a:stretch/>
        </p:blipFill>
        <p:spPr>
          <a:xfrm>
            <a:off x="1967750" y="0"/>
            <a:ext cx="5208506"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descr="Zkrášlit tento snímek" id="60" name="Google Shape;60;p14"/>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pic>
        <p:nvPicPr>
          <p:cNvPr descr="Zkrášlit tento snímek" id="65" name="Google Shape;65;p15"/>
          <p:cNvPicPr preferRelativeResize="0"/>
          <p:nvPr/>
        </p:nvPicPr>
        <p:blipFill>
          <a:blip r:embed="rId3">
            <a:alphaModFix/>
          </a:blip>
          <a:stretch>
            <a:fillRect/>
          </a:stretch>
        </p:blipFill>
        <p:spPr>
          <a:xfrm>
            <a:off x="-35700" y="0"/>
            <a:ext cx="9210675" cy="5143500"/>
          </a:xfrm>
          <a:prstGeom prst="rect">
            <a:avLst/>
          </a:prstGeom>
          <a:noFill/>
          <a:ln>
            <a:noFill/>
          </a:ln>
        </p:spPr>
      </p:pic>
      <p:pic>
        <p:nvPicPr>
          <p:cNvPr id="66" name="Google Shape;66;p15" title="Rudi.jpg"/>
          <p:cNvPicPr preferRelativeResize="0"/>
          <p:nvPr/>
        </p:nvPicPr>
        <p:blipFill>
          <a:blip r:embed="rId4">
            <a:alphaModFix/>
          </a:blip>
          <a:stretch>
            <a:fillRect/>
          </a:stretch>
        </p:blipFill>
        <p:spPr>
          <a:xfrm>
            <a:off x="3241225" y="3243400"/>
            <a:ext cx="1330775" cy="1706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descr="Obrázky klidně náhodně rozházej a soubory klidně PNG zmenši duplikuj ať je to grafické porno" id="71" name="Google Shape;71;p16"/>
          <p:cNvPicPr preferRelativeResize="0"/>
          <p:nvPr/>
        </p:nvPicPr>
        <p:blipFill rotWithShape="1">
          <a:blip r:embed="rId3">
            <a:alphaModFix/>
          </a:blip>
          <a:srcRect b="0" l="0" r="0" t="9975"/>
          <a:stretch/>
        </p:blipFill>
        <p:spPr>
          <a:xfrm>
            <a:off x="0" y="0"/>
            <a:ext cx="10231421"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descr="Zkus dát ruku a zákaz na opačné poly ať jde vidět střet" id="76" name="Google Shape;76;p17"/>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descr="Zkrášlit tento snímek" id="81" name="Google Shape;81;p18"/>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pic>
        <p:nvPicPr>
          <p:cNvPr descr="Zkrášlit tento snímek" id="86" name="Google Shape;86;p19"/>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0"/>
          <p:cNvSpPr txBox="1"/>
          <p:nvPr>
            <p:ph type="title"/>
          </p:nvPr>
        </p:nvSpPr>
        <p:spPr>
          <a:xfrm>
            <a:off x="202800" y="4208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cs">
                <a:solidFill>
                  <a:srgbClr val="980000"/>
                </a:solidFill>
              </a:rPr>
              <a:t>Antagonisté</a:t>
            </a:r>
            <a:endParaRPr b="1">
              <a:solidFill>
                <a:srgbClr val="980000"/>
              </a:solidFill>
            </a:endParaRPr>
          </a:p>
        </p:txBody>
      </p:sp>
      <p:sp>
        <p:nvSpPr>
          <p:cNvPr id="92" name="Google Shape;92;p20"/>
          <p:cNvSpPr txBox="1"/>
          <p:nvPr>
            <p:ph idx="1" type="body"/>
          </p:nvPr>
        </p:nvSpPr>
        <p:spPr>
          <a:xfrm>
            <a:off x="202800" y="1155600"/>
            <a:ext cx="3079500" cy="3340200"/>
          </a:xfrm>
          <a:prstGeom prst="rect">
            <a:avLst/>
          </a:prstGeom>
        </p:spPr>
        <p:txBody>
          <a:bodyPr anchorCtr="0" anchor="t" bIns="91425" lIns="91425" spcFirstLastPara="1" rIns="91425" wrap="square" tIns="91425">
            <a:normAutofit fontScale="70000"/>
          </a:bodyPr>
          <a:lstStyle/>
          <a:p>
            <a:pPr indent="0" lvl="0" marL="0" rtl="0" algn="l">
              <a:lnSpc>
                <a:spcPct val="100000"/>
              </a:lnSpc>
              <a:spcBef>
                <a:spcPts val="0"/>
              </a:spcBef>
              <a:spcAft>
                <a:spcPts val="0"/>
              </a:spcAft>
              <a:buNone/>
            </a:pPr>
            <a:r>
              <a:rPr b="1" lang="cs" sz="2100">
                <a:solidFill>
                  <a:srgbClr val="980000"/>
                </a:solidFill>
              </a:rPr>
              <a:t>Andreas Baader (1943-1977)</a:t>
            </a:r>
            <a:endParaRPr b="1" sz="2100">
              <a:solidFill>
                <a:schemeClr val="dk1"/>
              </a:solidFill>
            </a:endParaRPr>
          </a:p>
          <a:p>
            <a:pPr indent="0" lvl="0" marL="0" rtl="0" algn="l">
              <a:spcBef>
                <a:spcPts val="1200"/>
              </a:spcBef>
              <a:spcAft>
                <a:spcPts val="0"/>
              </a:spcAft>
              <a:buNone/>
            </a:pPr>
            <a:r>
              <a:rPr b="1" lang="cs" sz="1550">
                <a:solidFill>
                  <a:schemeClr val="dk1"/>
                </a:solidFill>
              </a:rPr>
              <a:t>Role:</a:t>
            </a:r>
            <a:r>
              <a:rPr lang="cs" sz="1550">
                <a:solidFill>
                  <a:schemeClr val="dk1"/>
                </a:solidFill>
              </a:rPr>
              <a:t> Akční lídr a symbol militantního odporu.</a:t>
            </a:r>
            <a:endParaRPr sz="1550">
              <a:solidFill>
                <a:schemeClr val="dk1"/>
              </a:solidFill>
            </a:endParaRPr>
          </a:p>
          <a:p>
            <a:pPr indent="0" lvl="0" marL="0" rtl="0" algn="l">
              <a:spcBef>
                <a:spcPts val="1200"/>
              </a:spcBef>
              <a:spcAft>
                <a:spcPts val="0"/>
              </a:spcAft>
              <a:buNone/>
            </a:pPr>
            <a:r>
              <a:rPr b="1" lang="cs" sz="1550">
                <a:solidFill>
                  <a:schemeClr val="dk1"/>
                </a:solidFill>
              </a:rPr>
              <a:t>Charakteristika:</a:t>
            </a:r>
            <a:r>
              <a:rPr lang="cs" sz="1550">
                <a:solidFill>
                  <a:schemeClr val="dk1"/>
                </a:solidFill>
              </a:rPr>
              <a:t> Na rozdíl od mnoha jiných v hnutí nebyl studentem ani intelektuálem. Měl kriminální minulost a silný sklon k autoritářství a násilí.</a:t>
            </a:r>
            <a:endParaRPr sz="1550">
              <a:solidFill>
                <a:schemeClr val="dk1"/>
              </a:solidFill>
            </a:endParaRPr>
          </a:p>
          <a:p>
            <a:pPr indent="0" lvl="0" marL="0" rtl="0" algn="l">
              <a:spcBef>
                <a:spcPts val="1200"/>
              </a:spcBef>
              <a:spcAft>
                <a:spcPts val="0"/>
              </a:spcAft>
              <a:buNone/>
            </a:pPr>
            <a:r>
              <a:rPr b="1" lang="cs" sz="1550">
                <a:solidFill>
                  <a:schemeClr val="dk1"/>
                </a:solidFill>
              </a:rPr>
              <a:t>Klíčový moment:</a:t>
            </a:r>
            <a:r>
              <a:rPr lang="cs" sz="1550">
                <a:solidFill>
                  <a:schemeClr val="dk1"/>
                </a:solidFill>
              </a:rPr>
              <a:t> V roce 1968 byl odsouzen za zapálení obchodních domů ve Frankfurtu. Jeho následné osvobození z vězení v květnu 1970 (za pomoci Meinhofové a Ensslinové) je považováno za </a:t>
            </a:r>
            <a:r>
              <a:rPr b="1" lang="cs" sz="1550">
                <a:solidFill>
                  <a:schemeClr val="dk1"/>
                </a:solidFill>
              </a:rPr>
              <a:t>oficiální vznik RAF</a:t>
            </a:r>
            <a:r>
              <a:rPr lang="cs" sz="1550">
                <a:solidFill>
                  <a:schemeClr val="dk1"/>
                </a:solidFill>
              </a:rPr>
              <a:t>.</a:t>
            </a:r>
            <a:endParaRPr sz="1550">
              <a:solidFill>
                <a:schemeClr val="dk1"/>
              </a:solidFill>
            </a:endParaRPr>
          </a:p>
          <a:p>
            <a:pPr indent="0" lvl="0" marL="0" rtl="0" algn="l">
              <a:spcBef>
                <a:spcPts val="1200"/>
              </a:spcBef>
              <a:spcAft>
                <a:spcPts val="1200"/>
              </a:spcAft>
              <a:buNone/>
            </a:pPr>
            <a:r>
              <a:rPr b="1" lang="cs" sz="1550">
                <a:solidFill>
                  <a:schemeClr val="dk1"/>
                </a:solidFill>
              </a:rPr>
              <a:t>Osud:</a:t>
            </a:r>
            <a:r>
              <a:rPr lang="cs" sz="1550">
                <a:solidFill>
                  <a:schemeClr val="dk1"/>
                </a:solidFill>
              </a:rPr>
              <a:t> Zemřel v roce 1977 ve věznici Stammheim (podle oficiální verze sebevražda).</a:t>
            </a:r>
            <a:endParaRPr b="1" sz="1550">
              <a:solidFill>
                <a:schemeClr val="dk1"/>
              </a:solidFill>
            </a:endParaRPr>
          </a:p>
        </p:txBody>
      </p:sp>
      <p:sp>
        <p:nvSpPr>
          <p:cNvPr id="93" name="Google Shape;93;p20"/>
          <p:cNvSpPr txBox="1"/>
          <p:nvPr/>
        </p:nvSpPr>
        <p:spPr>
          <a:xfrm>
            <a:off x="3108325" y="1155600"/>
            <a:ext cx="3199500" cy="329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s" sz="1500">
                <a:solidFill>
                  <a:srgbClr val="980000"/>
                </a:solidFill>
              </a:rPr>
              <a:t>Gudrun Ensslinová (1940-1977)</a:t>
            </a:r>
            <a:endParaRPr b="1" sz="1500">
              <a:solidFill>
                <a:srgbClr val="980000"/>
              </a:solidFill>
            </a:endParaRPr>
          </a:p>
          <a:p>
            <a:pPr indent="0" lvl="0" marL="0" rtl="0" algn="l">
              <a:spcBef>
                <a:spcPts val="0"/>
              </a:spcBef>
              <a:spcAft>
                <a:spcPts val="0"/>
              </a:spcAft>
              <a:buNone/>
            </a:pPr>
            <a:r>
              <a:t/>
            </a:r>
            <a:endParaRPr b="1" sz="1100">
              <a:solidFill>
                <a:schemeClr val="dk1"/>
              </a:solidFill>
            </a:endParaRPr>
          </a:p>
          <a:p>
            <a:pPr indent="0" lvl="0" marL="0" rtl="0" algn="l">
              <a:spcBef>
                <a:spcPts val="0"/>
              </a:spcBef>
              <a:spcAft>
                <a:spcPts val="0"/>
              </a:spcAft>
              <a:buNone/>
            </a:pPr>
            <a:r>
              <a:rPr b="1" lang="cs" sz="1100">
                <a:solidFill>
                  <a:schemeClr val="dk1"/>
                </a:solidFill>
              </a:rPr>
              <a:t>Role:</a:t>
            </a:r>
            <a:r>
              <a:rPr lang="cs" sz="1100">
                <a:solidFill>
                  <a:schemeClr val="dk1"/>
                </a:solidFill>
              </a:rPr>
              <a:t> Ideologické a organizační „srdce“ první generace.</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b="1" lang="cs" sz="1100">
                <a:solidFill>
                  <a:schemeClr val="dk1"/>
                </a:solidFill>
              </a:rPr>
              <a:t>Charakteristika:</a:t>
            </a:r>
            <a:r>
              <a:rPr lang="cs" sz="1100">
                <a:solidFill>
                  <a:schemeClr val="dk1"/>
                </a:solidFill>
              </a:rPr>
              <a:t> Dcera evangelického faráře, velmi inteligentní studentka germanistiky. Byla to právě ona, kdo do hnutí vnesl prvek absolutní morální neústupnosti. Věřila, že násilí je jedinou cestou, jak se očistit od nacistické minulosti rodičů.</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b="1" lang="cs" sz="1100">
                <a:solidFill>
                  <a:schemeClr val="dk1"/>
                </a:solidFill>
              </a:rPr>
              <a:t>Vztah s Baaderem:</a:t>
            </a:r>
            <a:r>
              <a:rPr lang="cs" sz="1100">
                <a:solidFill>
                  <a:schemeClr val="dk1"/>
                </a:solidFill>
              </a:rPr>
              <a:t> Byla jeho partnerkou a měla na něj zásadní vliv; společně tvořili militantní jádro skupiny.</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b="1" lang="cs" sz="1100">
                <a:solidFill>
                  <a:schemeClr val="dk1"/>
                </a:solidFill>
              </a:rPr>
              <a:t>Osud:</a:t>
            </a:r>
            <a:r>
              <a:rPr lang="cs" sz="1100">
                <a:solidFill>
                  <a:schemeClr val="dk1"/>
                </a:solidFill>
              </a:rPr>
              <a:t> Zemřela ve stejnou noc jako Baader v cele ve Stammheimu.</a:t>
            </a:r>
            <a:endParaRPr b="1" sz="1100">
              <a:solidFill>
                <a:schemeClr val="dk1"/>
              </a:solidFill>
            </a:endParaRPr>
          </a:p>
        </p:txBody>
      </p:sp>
      <p:sp>
        <p:nvSpPr>
          <p:cNvPr id="94" name="Google Shape;94;p20"/>
          <p:cNvSpPr txBox="1"/>
          <p:nvPr/>
        </p:nvSpPr>
        <p:spPr>
          <a:xfrm>
            <a:off x="6144000" y="1155600"/>
            <a:ext cx="3000000" cy="329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cs" sz="1500">
                <a:solidFill>
                  <a:srgbClr val="980000"/>
                </a:solidFill>
              </a:rPr>
              <a:t>Ulrike Meinhofová (1934-1976)</a:t>
            </a:r>
            <a:endParaRPr b="1" sz="1500">
              <a:solidFill>
                <a:srgbClr val="980000"/>
              </a:solidFill>
            </a:endParaRPr>
          </a:p>
          <a:p>
            <a:pPr indent="0" lvl="0" marL="0" rtl="0" algn="l">
              <a:spcBef>
                <a:spcPts val="0"/>
              </a:spcBef>
              <a:spcAft>
                <a:spcPts val="0"/>
              </a:spcAft>
              <a:buNone/>
            </a:pPr>
            <a:r>
              <a:t/>
            </a:r>
            <a:endParaRPr b="1" sz="1100">
              <a:solidFill>
                <a:schemeClr val="dk1"/>
              </a:solidFill>
            </a:endParaRPr>
          </a:p>
          <a:p>
            <a:pPr indent="0" lvl="0" marL="0" rtl="0" algn="l">
              <a:spcBef>
                <a:spcPts val="0"/>
              </a:spcBef>
              <a:spcAft>
                <a:spcPts val="0"/>
              </a:spcAft>
              <a:buNone/>
            </a:pPr>
            <a:r>
              <a:rPr b="1" lang="cs" sz="1100">
                <a:solidFill>
                  <a:schemeClr val="dk1"/>
                </a:solidFill>
              </a:rPr>
              <a:t>Role:</a:t>
            </a:r>
            <a:r>
              <a:rPr lang="cs" sz="1100">
                <a:solidFill>
                  <a:schemeClr val="dk1"/>
                </a:solidFill>
              </a:rPr>
              <a:t> Hlavní teoretička a „hlas“ organizace</a:t>
            </a:r>
            <a:endParaRPr sz="1100">
              <a:solidFill>
                <a:schemeClr val="dk1"/>
              </a:solidFill>
            </a:endParaRPr>
          </a:p>
          <a:p>
            <a:pPr indent="0" lvl="0" marL="0" rtl="0" algn="l">
              <a:spcBef>
                <a:spcPts val="0"/>
              </a:spcBef>
              <a:spcAft>
                <a:spcPts val="0"/>
              </a:spcAft>
              <a:buNone/>
            </a:pPr>
            <a:r>
              <a:rPr lang="cs" sz="1100">
                <a:solidFill>
                  <a:schemeClr val="dk1"/>
                </a:solidFill>
              </a:rPr>
              <a:t>.</a:t>
            </a:r>
            <a:endParaRPr sz="1100">
              <a:solidFill>
                <a:schemeClr val="dk1"/>
              </a:solidFill>
            </a:endParaRPr>
          </a:p>
          <a:p>
            <a:pPr indent="0" lvl="0" marL="0" rtl="0" algn="l">
              <a:spcBef>
                <a:spcPts val="0"/>
              </a:spcBef>
              <a:spcAft>
                <a:spcPts val="0"/>
              </a:spcAft>
              <a:buNone/>
            </a:pPr>
            <a:r>
              <a:rPr b="1" lang="cs" sz="1100">
                <a:solidFill>
                  <a:schemeClr val="dk1"/>
                </a:solidFill>
              </a:rPr>
              <a:t>Charakteristika:</a:t>
            </a:r>
            <a:r>
              <a:rPr lang="cs" sz="1100">
                <a:solidFill>
                  <a:schemeClr val="dk1"/>
                </a:solidFill>
              </a:rPr>
              <a:t> Před vstupem do ilegality byla uznávanou levicovou novinářkou (časopis </a:t>
            </a:r>
            <a:r>
              <a:rPr i="1" lang="cs" sz="1100">
                <a:solidFill>
                  <a:schemeClr val="dk1"/>
                </a:solidFill>
              </a:rPr>
              <a:t>konkret</a:t>
            </a:r>
            <a:r>
              <a:rPr lang="cs" sz="1100">
                <a:solidFill>
                  <a:schemeClr val="dk1"/>
                </a:solidFill>
              </a:rPr>
              <a:t>) a matkou dvou dětí. Její přerod z intelektuálky v teroristku byl pro německou veřejnost největším šokem.</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b="1" lang="cs" sz="1100">
                <a:solidFill>
                  <a:schemeClr val="dk1"/>
                </a:solidFill>
              </a:rPr>
              <a:t>Přínos:</a:t>
            </a:r>
            <a:r>
              <a:rPr lang="cs" sz="1100">
                <a:solidFill>
                  <a:schemeClr val="dk1"/>
                </a:solidFill>
              </a:rPr>
              <a:t> Autorka většiny klíčových manifestů (např. </a:t>
            </a:r>
            <a:r>
              <a:rPr i="1" lang="cs" sz="1100">
                <a:solidFill>
                  <a:schemeClr val="dk1"/>
                </a:solidFill>
              </a:rPr>
              <a:t>Koncept městské guerilly</a:t>
            </a:r>
            <a:r>
              <a:rPr lang="cs" sz="1100">
                <a:solidFill>
                  <a:schemeClr val="dk1"/>
                </a:solidFill>
              </a:rPr>
              <a:t>), ve kterých se snažila násilí RAF intelektuálně a politicky obhájit.</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b="1" lang="cs" sz="1100">
                <a:solidFill>
                  <a:schemeClr val="dk1"/>
                </a:solidFill>
              </a:rPr>
              <a:t>Osud:</a:t>
            </a:r>
            <a:r>
              <a:rPr lang="cs" sz="1100">
                <a:solidFill>
                  <a:schemeClr val="dk1"/>
                </a:solidFill>
              </a:rPr>
              <a:t> V roce 1976 byla nalezena oběšená ve své cele ještě před vynesením rozsudku v procesu se špičkami RAF.</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descr="Udělej to dynamické, stylové a dej tam ten stříkanec do rohu. Hlavně zachovej vážný ton obětí. líbilo se mi když si dal nadpis do do toho stříkance. Prosimtě hlavně zachovej původní text a obrázky" id="99" name="Google Shape;99;p21"/>
          <p:cNvPicPr preferRelativeResize="0"/>
          <p:nvPr/>
        </p:nvPicPr>
        <p:blipFill>
          <a:blip r:embed="rId3">
            <a:alphaModFix/>
          </a:blip>
          <a:stretch>
            <a:fillRect/>
          </a:stretch>
        </p:blipFill>
        <p:spPr>
          <a:xfrm>
            <a:off x="-35700" y="0"/>
            <a:ext cx="9210675"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