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14"/>
    <p:restoredTop sz="94599"/>
  </p:normalViewPr>
  <p:slideViewPr>
    <p:cSldViewPr>
      <p:cViewPr varScale="1">
        <p:scale>
          <a:sx n="112" d="100"/>
          <a:sy n="112" d="100"/>
        </p:scale>
        <p:origin x="1216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5F69EDA8-C8FB-B4BE-DBD2-0F4589C2F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F2C41CE7-4FF1-0469-23E9-2276C8EF2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168D39BB-6889-0233-4355-8EDC4A458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17FF70C6-A54D-963F-6071-C7F44460C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79B6FD36-954E-364A-2D12-2E31BDC68FD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1950" cy="1248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1A11A59-5C76-BBA6-F10A-8107CB0080A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F49C8D4E-7AEB-B241-D4AA-ED70C5EA07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BAF18AE3-4022-DF34-E304-5BE7B7963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6879C6E2-47C7-38CA-B5F3-DADB29561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D38C0CEE-BA4F-D3F1-53CD-7CB945990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10529-1F05-03D5-2500-7D5B88FD09F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DA296D-BD82-2FA7-8FAD-32639D742D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E63BA8-20FC-E201-BEFE-D8663D8BC8D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09D51-D99D-9A4A-BA65-8538B0C0941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4474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71C1A5-2797-7DCA-604D-F2ADB8CD2EB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85FBFE-B12C-50CF-F357-EA1A33E9EE9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0D14F-E477-32CE-8DD4-6CFAEF9CB51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F86CA-D79F-394B-BD25-B0738D97CAC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0692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4225" cy="5989637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89637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A65557-4C1E-687A-949E-82DD3D93EC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62AADD-891F-51D1-D81C-255A3F6B6D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AA3575-FD02-C767-C2AF-C5C779B8CE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281B3-DD14-494B-8F4B-600432DE0D0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9512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1663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588F214-7167-EC0F-3DEA-AEA0C33BDF6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D0415F-922A-EB82-3AAE-5EBF3295E3D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AA803D-74B2-4C8A-D5EE-52CFFF99E8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DA651-79C2-3043-AAB2-3C6515D6576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6358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FC700C-C7D2-BB1A-3419-AFD804DA84C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391E88-F9B8-48ED-4727-9EF3020A6D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0C3898-56A0-420C-D61E-EA239DB523C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F80DC-856C-844D-8E56-85DA05420B5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3418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394448-8E4A-527B-6AF8-5AA088F2CB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70EA88-CEA0-078F-D042-D70492B3F5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50C1EB-1B97-3E52-9066-3D1C7ADB0B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4EEF-A357-A84B-8D42-BEC2BD81290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9088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26512C-1899-E96A-45E7-07375187F0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DAE46E8-7082-97C2-CD9C-B5AE3689421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25DEC7-4EF0-7D85-692B-3AC0221B707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813EA-5264-0D49-A26A-7CDACB1EC71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02259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95EBE64-2A66-4CB3-AC45-502156683B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BAB8771-BE78-A342-1572-C457C251B7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975DCD3-098C-CB7C-9781-CF83AAAA7A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A317C-6664-274D-B71B-DCF71FDC4F2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3432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7A58325-77CA-7B02-9A13-A82A15605B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70A7C4-7264-96CE-85E4-5D1B3B59B53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70D393-4E6D-590A-ED1E-40520F67E0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28551-4977-0A44-96A5-53B26DEACFA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71578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A5F9456-59C9-064A-4D5C-EAC996B6CC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DB6CDA-A257-1EAA-1977-2B9919744B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8D0BDD-5B75-7CF7-609E-38EC6991B48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2CFC5-D83B-6A47-8B38-A563B20F8B3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4893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95A5D5-A4AB-31DF-B149-21933AC262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F1E6281-71FF-3E16-6917-A5DE0F51F1C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026B654-BE71-C185-FF9B-A29430F92BB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2363-8C35-7E41-B5F0-461A357AC83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13879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FF7A186-A5D3-8340-8587-6EFFD16C51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B8DF0D8-ED09-B4FA-4368-8F410EF6D7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60DF186-C89D-1380-0CEE-AD3FBF82DBA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15480-AFCE-644A-A94B-B92F76B7FDD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27623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38DE16E-C283-9986-64C4-807EACA96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166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2466895-C876-BED4-D65C-261EE2F87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D695573-5E3B-E27F-0D96-766BAA2CE1A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56C259-A930-4397-CCDA-5EC3B04F51F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7663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83C7E2-0354-2BA0-63EA-0AA59DCADA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8A96C0E-6200-AB4E-B97C-71737191F2D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1F0AC265-6CB0-23B3-5A77-22FFED865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239B0B1-AEE3-3F5E-EC62-D9C2C1CE71F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FB137B91-23BA-BEA4-C039-B03320219E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569325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CZ" sz="2800" dirty="0">
                <a:latin typeface="Times New Roman" panose="02020603050405020304" pitchFamily="18" charset="0"/>
              </a:rPr>
              <a:t>„Najprijateľnejšie vyzerá riešenie, že sa tu istý tvar istého slova vyjadruje morfematicky nečleniteľným fonematickým radom.</a:t>
            </a:r>
            <a:r>
              <a:rPr lang="sk-SK" altLang="de-DE" sz="2800" dirty="0">
                <a:latin typeface="Times New Roman" panose="02020603050405020304" pitchFamily="18" charset="0"/>
              </a:rPr>
              <a:t>“</a:t>
            </a:r>
            <a:endParaRPr lang="sk-SK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CZ" sz="2800" dirty="0">
                <a:latin typeface="Times New Roman" panose="02020603050405020304" pitchFamily="18" charset="0"/>
              </a:rPr>
              <a:t>Tak postupuje i RG (1979, §709), </a:t>
            </a:r>
            <a:r>
              <a:rPr lang="sk-SK" altLang="de-CZ" sz="2800" dirty="0" err="1">
                <a:latin typeface="Times New Roman" panose="02020603050405020304" pitchFamily="18" charset="0"/>
              </a:rPr>
              <a:t>která</a:t>
            </a:r>
            <a:r>
              <a:rPr lang="sk-SK" altLang="de-CZ" sz="2800" dirty="0">
                <a:latin typeface="Times New Roman" panose="02020603050405020304" pitchFamily="18" charset="0"/>
              </a:rPr>
              <a:t> dané tvary </a:t>
            </a:r>
            <a:r>
              <a:rPr lang="sk-SK" altLang="de-CZ" sz="2800" dirty="0" err="1">
                <a:latin typeface="Times New Roman" panose="02020603050405020304" pitchFamily="18" charset="0"/>
              </a:rPr>
              <a:t>uvádí</a:t>
            </a:r>
            <a:r>
              <a:rPr lang="sk-SK" altLang="de-CZ" sz="2800" dirty="0">
                <a:latin typeface="Times New Roman" panose="02020603050405020304" pitchFamily="18" charset="0"/>
              </a:rPr>
              <a:t> bez </a:t>
            </a:r>
            <a:r>
              <a:rPr lang="sk-SK" altLang="de-CZ" sz="2800" dirty="0" err="1">
                <a:latin typeface="Times New Roman" panose="02020603050405020304" pitchFamily="18" charset="0"/>
              </a:rPr>
              <a:t>morfonologické</a:t>
            </a:r>
            <a:r>
              <a:rPr lang="sk-SK" altLang="de-CZ" sz="2800" dirty="0">
                <a:latin typeface="Times New Roman" panose="02020603050405020304" pitchFamily="18" charset="0"/>
              </a:rPr>
              <a:t> analýzy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CZ" sz="2800" dirty="0">
                <a:latin typeface="Times New Roman" panose="02020603050405020304" pitchFamily="18" charset="0"/>
              </a:rPr>
              <a:t>RG (1980, §1282) oproti tomu </a:t>
            </a:r>
            <a:r>
              <a:rPr lang="sk-SK" altLang="de-CZ" sz="2800" dirty="0" err="1">
                <a:latin typeface="Times New Roman" panose="02020603050405020304" pitchFamily="18" charset="0"/>
              </a:rPr>
              <a:t>počítá</a:t>
            </a:r>
            <a:r>
              <a:rPr lang="sk-SK" altLang="de-CZ" sz="2800" dirty="0">
                <a:latin typeface="Times New Roman" panose="02020603050405020304" pitchFamily="18" charset="0"/>
              </a:rPr>
              <a:t> </a:t>
            </a:r>
            <a:r>
              <a:rPr lang="sk-SK" altLang="de-CZ" sz="2800" dirty="0" err="1">
                <a:latin typeface="Times New Roman" panose="02020603050405020304" pitchFamily="18" charset="0"/>
              </a:rPr>
              <a:t>se</a:t>
            </a:r>
            <a:r>
              <a:rPr lang="sk-SK" altLang="de-CZ" sz="2800" dirty="0">
                <a:latin typeface="Times New Roman" panose="02020603050405020304" pitchFamily="18" charset="0"/>
              </a:rPr>
              <a:t> </a:t>
            </a:r>
            <a:r>
              <a:rPr lang="sk-SK" altLang="de-CZ" sz="2800" dirty="0" err="1">
                <a:latin typeface="Times New Roman" panose="02020603050405020304" pitchFamily="18" charset="0"/>
              </a:rPr>
              <a:t>standardními</a:t>
            </a:r>
            <a:r>
              <a:rPr lang="sk-SK" altLang="de-CZ" sz="2800" dirty="0">
                <a:latin typeface="Times New Roman" panose="02020603050405020304" pitchFamily="18" charset="0"/>
              </a:rPr>
              <a:t> koncovkami: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«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Фонемный состав флексий местоимения 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следующий: ед. ч.: им. п.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­|о|, ­|а|; род. п. ­|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|, ­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ejo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|;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дат. п. ­|ому|, ­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|;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вин. п. ­|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|, ­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ejo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(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|);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п. ­|им|, ­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(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ejy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|),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предл. п. ­|ом|, ­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r>
              <a:rPr lang="en-US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|;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им. п. ­|и|, род. п. |их|, дат. п. ­|им|, вин. п. ­|их|,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п. ­|им</a:t>
            </a:r>
            <a:r>
              <a:rPr lang="en-US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и|, предл. п. ­|их|.»</a:t>
            </a:r>
            <a:endParaRPr lang="sk-SK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26BB39DA-685D-3E16-06DF-474C9EEFEB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280400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Tato mluvnice ovšem, jak jsme viděli dříve, počítá v těchto tvarech s přítomností fonologického /j/, které se foneticky nerealizuje: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/>
              <a:t>«</a:t>
            </a:r>
            <a:r>
              <a:rPr lang="ru-RU" altLang="de-CZ" sz="2800">
                <a:latin typeface="Times New Roman" panose="02020603050405020304" pitchFamily="18" charset="0"/>
              </a:rPr>
              <a:t>§ 1282. Местоимение третьего лица </a:t>
            </a:r>
            <a:r>
              <a:rPr lang="ru-RU" altLang="de-CZ" sz="2800" i="1">
                <a:latin typeface="Times New Roman" panose="02020603050405020304" pitchFamily="18" charset="0"/>
              </a:rPr>
              <a:t>он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он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она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оно</a:t>
            </a:r>
            <a:r>
              <a:rPr lang="ru-RU" altLang="de-CZ" sz="2800">
                <a:latin typeface="Times New Roman" panose="02020603050405020304" pitchFamily="18" charset="0"/>
              </a:rPr>
              <a:t> — в ед. ч. и </a:t>
            </a:r>
            <a:r>
              <a:rPr lang="ru-RU" altLang="de-CZ" sz="2800" i="1">
                <a:latin typeface="Times New Roman" panose="02020603050405020304" pitchFamily="18" charset="0"/>
              </a:rPr>
              <a:t>они</a:t>
            </a:r>
            <a:r>
              <a:rPr lang="ru-RU" altLang="de-CZ" sz="2800">
                <a:latin typeface="Times New Roman" panose="02020603050405020304" pitchFamily="18" charset="0"/>
              </a:rPr>
              <a:t> — во мн. ч.) изменяется по смешанному склонению, объединяющему в себе падежные флексии существительных и прила</a:t>
            </a:r>
            <a:r>
              <a:rPr lang="cs-CZ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>
                <a:latin typeface="Times New Roman" panose="02020603050405020304" pitchFamily="18" charset="0"/>
              </a:rPr>
              <a:t>гательных. Основы форм ед. и мн. ч. место</a:t>
            </a:r>
            <a:r>
              <a:rPr lang="cs-CZ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>
                <a:latin typeface="Times New Roman" panose="02020603050405020304" pitchFamily="18" charset="0"/>
              </a:rPr>
              <a:t>имения </a:t>
            </a:r>
            <a:r>
              <a:rPr lang="ru-RU" altLang="de-CZ" sz="2800" i="1">
                <a:latin typeface="Times New Roman" panose="02020603050405020304" pitchFamily="18" charset="0"/>
              </a:rPr>
              <a:t>он</a:t>
            </a:r>
            <a:r>
              <a:rPr lang="ru-RU" altLang="de-CZ" sz="2800">
                <a:latin typeface="Times New Roman" panose="02020603050405020304" pitchFamily="18" charset="0"/>
              </a:rPr>
              <a:t> (за исключ. форм с предлогами, см. ниже) выступают в двух вариантах: в ед. ч. |он|­ — в им. п. и</a:t>
            </a:r>
            <a:r>
              <a:rPr lang="en-US" altLang="de-CZ" sz="2800">
                <a:latin typeface="Times New Roman" panose="02020603050405020304" pitchFamily="18" charset="0"/>
              </a:rPr>
              <a:t> |j|</a:t>
            </a: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en-US" altLang="de-CZ" sz="2800">
                <a:latin typeface="Times New Roman" panose="02020603050405020304" pitchFamily="18" charset="0"/>
              </a:rPr>
              <a:t> — во</a:t>
            </a:r>
            <a:r>
              <a:rPr lang="ru-RU" altLang="de-CZ" sz="2800">
                <a:latin typeface="Times New Roman" panose="02020603050405020304" pitchFamily="18" charset="0"/>
              </a:rPr>
              <a:t> всех остальных падежных формах;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C2396F72-5C35-114A-836E-0CF8973889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280400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во мн. ч. |он</a:t>
            </a:r>
            <a:r>
              <a:rPr lang="en-US" altLang="de-DE" sz="2800" dirty="0">
                <a:latin typeface="Times New Roman" panose="02020603050405020304" pitchFamily="18" charset="0"/>
              </a:rPr>
              <a:t>’</a:t>
            </a:r>
            <a:r>
              <a:rPr lang="ru-RU" altLang="ja-JP" sz="2800" dirty="0">
                <a:latin typeface="Times New Roman" panose="02020603050405020304" pitchFamily="18" charset="0"/>
              </a:rPr>
              <a:t>|­ — в им. п. и</a:t>
            </a:r>
            <a:r>
              <a:rPr lang="en-US" altLang="ja-JP" sz="2800" dirty="0">
                <a:latin typeface="Times New Roman" panose="02020603050405020304" pitchFamily="18" charset="0"/>
              </a:rPr>
              <a:t> |j|</a:t>
            </a:r>
            <a:r>
              <a:rPr lang="ru-RU" altLang="ja-JP" sz="2800" dirty="0">
                <a:latin typeface="Times New Roman" panose="02020603050405020304" pitchFamily="18" charset="0"/>
              </a:rPr>
              <a:t>­</a:t>
            </a:r>
            <a:r>
              <a:rPr lang="en-US" altLang="ja-JP" sz="2800" dirty="0">
                <a:latin typeface="Times New Roman" panose="02020603050405020304" pitchFamily="18" charset="0"/>
              </a:rPr>
              <a:t> — </a:t>
            </a:r>
            <a:r>
              <a:rPr lang="ru-RU" altLang="ja-JP" sz="2800" dirty="0">
                <a:latin typeface="Times New Roman" panose="02020603050405020304" pitchFamily="18" charset="0"/>
              </a:rPr>
              <a:t>во всех остальных падежных формах.</a:t>
            </a:r>
            <a:endParaRPr lang="de-DE" altLang="ja-JP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Примечание. Фонема</a:t>
            </a:r>
            <a:r>
              <a:rPr lang="en-US" altLang="de-CZ" sz="2800" dirty="0">
                <a:latin typeface="Times New Roman" panose="02020603050405020304" pitchFamily="18" charset="0"/>
              </a:rPr>
              <a:t> |j|</a:t>
            </a:r>
            <a:r>
              <a:rPr lang="ru-RU" altLang="de-CZ" sz="2800" dirty="0">
                <a:latin typeface="Times New Roman" panose="02020603050405020304" pitchFamily="18" charset="0"/>
              </a:rPr>
              <a:t> основы в формах с гласной |и| в начале флексии (формы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тв</a:t>
            </a:r>
            <a:r>
              <a:rPr lang="ru-RU" altLang="de-CZ" sz="2800" dirty="0">
                <a:latin typeface="Times New Roman" panose="02020603050405020304" pitchFamily="18" charset="0"/>
              </a:rPr>
              <a:t>. п. ед. ч. муж. и сред. р. и род., вин., дат. и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тв</a:t>
            </a:r>
            <a:r>
              <a:rPr lang="ru-RU" altLang="de-CZ" sz="2800" dirty="0">
                <a:latin typeface="Times New Roman" panose="02020603050405020304" pitchFamily="18" charset="0"/>
              </a:rPr>
              <a:t>. п. мн. ч.) фонетически не реализуется.»</a:t>
            </a:r>
            <a:endParaRPr lang="de-DE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Tak by bylo ve všech nepřímých pádech zájmena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он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jednotný kořen/kmen /j/ (jak je tomu v češtině), takové řešení je však pro ruštinu poněkud historizující a má dopady na celý fonologický systém (je ve slově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Игорь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na začátku /i/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ili</a:t>
            </a:r>
            <a:r>
              <a:rPr lang="cs-CZ" altLang="de-CZ" sz="2800" dirty="0">
                <a:latin typeface="Times New Roman" panose="02020603050405020304" pitchFamily="18" charset="0"/>
              </a:rPr>
              <a:t> /ji/? Je opozice neutralizována??)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RG (1980, §1281) navrhuje jednoznačné řešení i pro osobní zájmena: </a:t>
            </a:r>
            <a:endParaRPr lang="de-DE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01C8C739-3E5E-A44B-581E-EEA493A4DC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569325" cy="32400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Фонемный состав флексий личных местоимений </a:t>
            </a:r>
            <a:r>
              <a:rPr lang="ru-RU" altLang="de-CZ" sz="2800" i="1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ты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мы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вы</a:t>
            </a:r>
            <a:r>
              <a:rPr lang="ru-RU" altLang="de-CZ" sz="2800">
                <a:latin typeface="Times New Roman" panose="02020603050405020304" pitchFamily="18" charset="0"/>
              </a:rPr>
              <a:t> следующий (запись морфофонема</a:t>
            </a:r>
            <a:r>
              <a:rPr lang="cs-CZ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>
                <a:latin typeface="Times New Roman" panose="02020603050405020304" pitchFamily="18" charset="0"/>
              </a:rPr>
              <a:t>тическая). У местоим. </a:t>
            </a:r>
            <a:r>
              <a:rPr lang="ru-RU" altLang="de-CZ" sz="2800" i="1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ты</a:t>
            </a:r>
            <a:r>
              <a:rPr lang="ru-RU" altLang="de-CZ" sz="2800">
                <a:latin typeface="Times New Roman" panose="02020603050405020304" pitchFamily="18" charset="0"/>
              </a:rPr>
              <a:t>: им. п. Ø, род. п. ­|а|, дат. п. ­|е|, вин. п. ­|а|, тв. п. ­</a:t>
            </a:r>
            <a:r>
              <a:rPr lang="en-US" altLang="de-CZ" sz="2800">
                <a:latin typeface="Times New Roman" panose="02020603050405020304" pitchFamily="18" charset="0"/>
              </a:rPr>
              <a:t>|оj| (</a:t>
            </a: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en-US" altLang="de-CZ" sz="2800">
                <a:latin typeface="Times New Roman" panose="02020603050405020304" pitchFamily="18" charset="0"/>
              </a:rPr>
              <a:t>|оjy|),</a:t>
            </a:r>
            <a:r>
              <a:rPr lang="ru-RU" altLang="de-CZ" sz="2800">
                <a:latin typeface="Times New Roman" panose="02020603050405020304" pitchFamily="18" charset="0"/>
              </a:rPr>
              <a:t> предл. п. ­|е|. У местоим. </a:t>
            </a:r>
            <a:r>
              <a:rPr lang="ru-RU" altLang="de-CZ" sz="2800" i="1">
                <a:latin typeface="Times New Roman" panose="02020603050405020304" pitchFamily="18" charset="0"/>
              </a:rPr>
              <a:t>мы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вы</a:t>
            </a:r>
            <a:r>
              <a:rPr lang="ru-RU" altLang="de-CZ" sz="2800">
                <a:latin typeface="Times New Roman" panose="02020603050405020304" pitchFamily="18" charset="0"/>
              </a:rPr>
              <a:t>: им. п. ­|и|, род. п.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en-US" altLang="de-CZ" sz="2800">
                <a:latin typeface="Times New Roman" panose="02020603050405020304" pitchFamily="18" charset="0"/>
              </a:rPr>
              <a:t>|aс</a:t>
            </a:r>
            <a:r>
              <a:rPr lang="en-US" altLang="de-CZ" sz="2800" baseline="-25000">
                <a:latin typeface="Times New Roman" panose="02020603050405020304" pitchFamily="18" charset="0"/>
              </a:rPr>
              <a:t>2</a:t>
            </a:r>
            <a:r>
              <a:rPr lang="en-US" altLang="de-CZ" sz="2800">
                <a:latin typeface="Times New Roman" panose="02020603050405020304" pitchFamily="18" charset="0"/>
              </a:rPr>
              <a:t>|,</a:t>
            </a:r>
            <a:r>
              <a:rPr lang="ru-RU" altLang="de-CZ" sz="2800">
                <a:latin typeface="Times New Roman" panose="02020603050405020304" pitchFamily="18" charset="0"/>
              </a:rPr>
              <a:t> дат. п. ­|ам|, вин. п. ­</a:t>
            </a:r>
            <a:r>
              <a:rPr lang="en-US" altLang="de-CZ" sz="2800">
                <a:latin typeface="Times New Roman" panose="02020603050405020304" pitchFamily="18" charset="0"/>
              </a:rPr>
              <a:t>|ac</a:t>
            </a:r>
            <a:r>
              <a:rPr lang="en-US" altLang="de-CZ" sz="2800" baseline="-25000">
                <a:latin typeface="Times New Roman" panose="02020603050405020304" pitchFamily="18" charset="0"/>
              </a:rPr>
              <a:t>2</a:t>
            </a:r>
            <a:r>
              <a:rPr lang="en-US" altLang="de-CZ" sz="2800">
                <a:latin typeface="Times New Roman" panose="02020603050405020304" pitchFamily="18" charset="0"/>
              </a:rPr>
              <a:t>|,</a:t>
            </a:r>
            <a:r>
              <a:rPr lang="ru-RU" altLang="de-CZ" sz="2800">
                <a:latin typeface="Times New Roman" panose="02020603050405020304" pitchFamily="18" charset="0"/>
              </a:rPr>
              <a:t> тв. п. ­|ам</a:t>
            </a:r>
            <a:r>
              <a:rPr lang="en-US" altLang="de-DE" sz="2800">
                <a:latin typeface="Times New Roman" panose="02020603050405020304" pitchFamily="18" charset="0"/>
              </a:rPr>
              <a:t>’</a:t>
            </a:r>
            <a:r>
              <a:rPr lang="ru-RU" altLang="ja-JP" sz="2800">
                <a:latin typeface="Times New Roman" panose="02020603050405020304" pitchFamily="18" charset="0"/>
              </a:rPr>
              <a:t>и|, предл. п. ­</a:t>
            </a:r>
            <a:r>
              <a:rPr lang="en-US" altLang="ja-JP" sz="2800">
                <a:latin typeface="Times New Roman" panose="02020603050405020304" pitchFamily="18" charset="0"/>
              </a:rPr>
              <a:t>|ac</a:t>
            </a:r>
            <a:r>
              <a:rPr lang="en-US" altLang="ja-JP" sz="2800" baseline="-25000">
                <a:latin typeface="Times New Roman" panose="02020603050405020304" pitchFamily="18" charset="0"/>
              </a:rPr>
              <a:t>2</a:t>
            </a:r>
            <a:r>
              <a:rPr lang="en-US" altLang="ja-JP" sz="2800">
                <a:latin typeface="Times New Roman" panose="02020603050405020304" pitchFamily="18" charset="0"/>
              </a:rPr>
              <a:t>|.</a:t>
            </a:r>
            <a:r>
              <a:rPr lang="de-DE" altLang="ja-JP" sz="280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  <p:pic>
        <p:nvPicPr>
          <p:cNvPr id="29698" name="Bild 1" descr="Bildschirmfoto 2014-04-02 um 13.35.03.png">
            <a:extLst>
              <a:ext uri="{FF2B5EF4-FFF2-40B4-BE49-F238E27FC236}">
                <a16:creationId xmlns:a16="http://schemas.microsoft.com/office/drawing/2014/main" id="{CDAFC6CF-0ABF-1D31-0249-1DCB866E5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573463"/>
            <a:ext cx="7773987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73628246-C113-B4A5-3F6F-5C04DDE64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Některé problémy interpretace morfologických tvarů adjektiv, zájmen a číslovek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9B53193-E7FC-21AB-7C4A-6DA16787B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997450"/>
          </a:xfrm>
        </p:spPr>
        <p:txBody>
          <a:bodyPr/>
          <a:lstStyle/>
          <a:p>
            <a:pPr marL="338138" indent="-338138" eaLnBrk="1" hangingPunct="1">
              <a:buFont typeface="Times New Roman" panose="02020603050405020304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Tvary Nsg m. typu </a:t>
            </a:r>
            <a:r>
              <a:rPr lang="cs-CZ" altLang="de-CZ" sz="2800" i="1">
                <a:latin typeface="Times New Roman" panose="02020603050405020304" pitchFamily="18" charset="0"/>
              </a:rPr>
              <a:t>новый, </a:t>
            </a:r>
            <a:r>
              <a:rPr lang="ru-RU" altLang="de-CZ" sz="2800" i="1">
                <a:latin typeface="Times New Roman" panose="02020603050405020304" pitchFamily="18" charset="0"/>
              </a:rPr>
              <a:t>хороший, </a:t>
            </a:r>
            <a:r>
              <a:rPr lang="cs-CZ" altLang="de-CZ" sz="2800" i="1">
                <a:latin typeface="Times New Roman" panose="02020603050405020304" pitchFamily="18" charset="0"/>
              </a:rPr>
              <a:t>далёкий – </a:t>
            </a:r>
            <a:r>
              <a:rPr lang="ru-RU" altLang="de-CZ" sz="2800" i="1">
                <a:latin typeface="Times New Roman" panose="02020603050405020304" pitchFamily="18" charset="0"/>
              </a:rPr>
              <a:t>молодой, </a:t>
            </a:r>
            <a:r>
              <a:rPr lang="cs-CZ" altLang="de-CZ" sz="2800" i="1">
                <a:latin typeface="Times New Roman" panose="02020603050405020304" pitchFamily="18" charset="0"/>
              </a:rPr>
              <a:t>большой, сухой</a:t>
            </a:r>
            <a:r>
              <a:rPr lang="cs-CZ" altLang="de-CZ" sz="2800">
                <a:latin typeface="Times New Roman" panose="02020603050405020304" pitchFamily="18" charset="0"/>
              </a:rPr>
              <a:t>: Ďurovič i RG (1979) mají pro celý základní (tvrdý i měkký) typ fonologickou (v RG „morfonologickou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 koncovku /oj/; RG (1980) má oproti tomu /-ij/ a /oj/ (§1310)</a:t>
            </a:r>
          </a:p>
          <a:p>
            <a:pPr marL="338138" indent="-338138" eaLnBrk="1" hangingPunct="1">
              <a:buFont typeface="Times New Roman" panose="02020603050405020304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A45761DF-89FB-CD80-75B3-455D39A561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640763" cy="5976938"/>
          </a:xfrm>
        </p:spPr>
        <p:txBody>
          <a:bodyPr/>
          <a:lstStyle/>
          <a:p>
            <a:r>
              <a:rPr lang="ru-RU" altLang="de-CZ" sz="2800">
                <a:latin typeface="Times New Roman" panose="02020603050405020304" pitchFamily="18" charset="0"/>
              </a:rPr>
              <a:t>Фонемный состав флексий прилагательных адъективного скл. следующий:</a:t>
            </a:r>
            <a:endParaRPr lang="de-DE" altLang="de-CZ" sz="2800">
              <a:latin typeface="Times New Roman" panose="02020603050405020304" pitchFamily="18" charset="0"/>
            </a:endParaRPr>
          </a:p>
          <a:p>
            <a:r>
              <a:rPr lang="en-US" altLang="de-CZ" sz="2800">
                <a:latin typeface="Times New Roman" panose="02020603050405020304" pitchFamily="18" charset="0"/>
              </a:rPr>
              <a:t> </a:t>
            </a:r>
            <a:endParaRPr lang="de-DE" altLang="de-CZ" sz="2800">
              <a:latin typeface="Times New Roman" panose="02020603050405020304" pitchFamily="18" charset="0"/>
            </a:endParaRPr>
          </a:p>
          <a:p>
            <a:r>
              <a:rPr lang="ru-RU" altLang="de-CZ" sz="2800">
                <a:latin typeface="Times New Roman" panose="02020603050405020304" pitchFamily="18" charset="0"/>
              </a:rPr>
              <a:t>Единственное число</a:t>
            </a:r>
            <a:endParaRPr lang="de-DE" altLang="de-CZ" sz="2800">
              <a:latin typeface="Times New Roman" panose="02020603050405020304" pitchFamily="18" charset="0"/>
            </a:endParaRPr>
          </a:p>
          <a:p>
            <a:r>
              <a:rPr lang="ru-RU" altLang="de-CZ" sz="2800">
                <a:latin typeface="Times New Roman" panose="02020603050405020304" pitchFamily="18" charset="0"/>
              </a:rPr>
              <a:t>Мужской род</a:t>
            </a:r>
            <a:r>
              <a:rPr lang="de-DE" altLang="de-CZ" sz="2800">
                <a:latin typeface="Times New Roman" panose="02020603050405020304" pitchFamily="18" charset="0"/>
              </a:rPr>
              <a:t>	</a:t>
            </a:r>
            <a:r>
              <a:rPr lang="ru-RU" altLang="de-CZ" sz="2800">
                <a:latin typeface="Times New Roman" panose="02020603050405020304" pitchFamily="18" charset="0"/>
              </a:rPr>
              <a:t>Средний род</a:t>
            </a:r>
            <a:r>
              <a:rPr lang="de-DE" altLang="de-CZ" sz="2800">
                <a:latin typeface="Times New Roman" panose="02020603050405020304" pitchFamily="18" charset="0"/>
              </a:rPr>
              <a:t>	</a:t>
            </a:r>
            <a:r>
              <a:rPr lang="ru-RU" altLang="de-CZ" sz="2800">
                <a:latin typeface="Times New Roman" panose="02020603050405020304" pitchFamily="18" charset="0"/>
              </a:rPr>
              <a:t>Женский род</a:t>
            </a:r>
            <a:endParaRPr lang="de-DE" altLang="de-CZ" sz="2800">
              <a:latin typeface="Times New Roman" panose="02020603050405020304" pitchFamily="18" charset="0"/>
            </a:endParaRPr>
          </a:p>
          <a:p>
            <a:r>
              <a:rPr lang="ru-RU" altLang="de-CZ" sz="2800">
                <a:latin typeface="Times New Roman" panose="02020603050405020304" pitchFamily="18" charset="0"/>
              </a:rPr>
              <a:t>И.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­|иj|/­|оj|</a:t>
            </a:r>
            <a:r>
              <a:rPr lang="de-DE" altLang="de-CZ" sz="2800">
                <a:latin typeface="Times New Roman" panose="02020603050405020304" pitchFamily="18" charset="0"/>
              </a:rPr>
              <a:t>       </a:t>
            </a: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en-US" altLang="de-CZ" sz="2800">
                <a:latin typeface="Times New Roman" panose="02020603050405020304" pitchFamily="18" charset="0"/>
              </a:rPr>
              <a:t>|ojα</a:t>
            </a:r>
            <a:r>
              <a:rPr lang="en-US" altLang="de-CZ" sz="2800" baseline="-25000">
                <a:latin typeface="Times New Roman" panose="02020603050405020304" pitchFamily="18" charset="0"/>
              </a:rPr>
              <a:t>1</a:t>
            </a:r>
            <a:r>
              <a:rPr lang="en-US" altLang="de-CZ" sz="2800">
                <a:latin typeface="Times New Roman" panose="02020603050405020304" pitchFamily="18" charset="0"/>
              </a:rPr>
              <a:t>|</a:t>
            </a:r>
            <a:r>
              <a:rPr lang="de-DE" altLang="de-CZ" sz="2800">
                <a:latin typeface="Times New Roman" panose="02020603050405020304" pitchFamily="18" charset="0"/>
              </a:rPr>
              <a:t>                </a:t>
            </a: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en-US" altLang="de-CZ" sz="2800">
                <a:latin typeface="Times New Roman" panose="02020603050405020304" pitchFamily="18" charset="0"/>
              </a:rPr>
              <a:t>|ajα</a:t>
            </a:r>
            <a:r>
              <a:rPr lang="en-US" altLang="de-CZ" sz="2800" baseline="-25000">
                <a:latin typeface="Times New Roman" panose="02020603050405020304" pitchFamily="18" charset="0"/>
              </a:rPr>
              <a:t>1</a:t>
            </a:r>
            <a:r>
              <a:rPr lang="en-US" altLang="de-CZ" sz="2800">
                <a:latin typeface="Times New Roman" panose="02020603050405020304" pitchFamily="18" charset="0"/>
              </a:rPr>
              <a:t>|</a:t>
            </a:r>
            <a:endParaRPr lang="de-DE" altLang="de-CZ" sz="2800">
              <a:latin typeface="Times New Roman" panose="02020603050405020304" pitchFamily="18" charset="0"/>
            </a:endParaRPr>
          </a:p>
          <a:p>
            <a:r>
              <a:rPr lang="ru-RU" altLang="de-CZ" sz="2800">
                <a:latin typeface="Times New Roman" panose="02020603050405020304" pitchFamily="18" charset="0"/>
              </a:rPr>
              <a:t>Р.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­|ово|</a:t>
            </a:r>
            <a:r>
              <a:rPr lang="de-DE" altLang="de-CZ" sz="2800">
                <a:latin typeface="Times New Roman" panose="02020603050405020304" pitchFamily="18" charset="0"/>
              </a:rPr>
              <a:t>                                      </a:t>
            </a:r>
            <a:r>
              <a:rPr lang="ru-RU" altLang="de-CZ" sz="2800">
                <a:latin typeface="Times New Roman" panose="02020603050405020304" pitchFamily="18" charset="0"/>
              </a:rPr>
              <a:t>­|</a:t>
            </a:r>
            <a:r>
              <a:rPr lang="en-US" altLang="de-CZ" sz="2800">
                <a:latin typeface="Times New Roman" panose="02020603050405020304" pitchFamily="18" charset="0"/>
              </a:rPr>
              <a:t>oj|</a:t>
            </a:r>
            <a:endParaRPr lang="de-DE" altLang="de-CZ" sz="2800">
              <a:latin typeface="Times New Roman" panose="02020603050405020304" pitchFamily="18" charset="0"/>
            </a:endParaRPr>
          </a:p>
          <a:p>
            <a:r>
              <a:rPr lang="ru-RU" altLang="de-CZ" sz="2800">
                <a:latin typeface="Times New Roman" panose="02020603050405020304" pitchFamily="18" charset="0"/>
              </a:rPr>
              <a:t>Множественное число</a:t>
            </a:r>
            <a:endParaRPr lang="de-DE" altLang="de-CZ" sz="2800" b="1">
              <a:latin typeface="Times New Roman" panose="02020603050405020304" pitchFamily="18" charset="0"/>
            </a:endParaRPr>
          </a:p>
          <a:p>
            <a:r>
              <a:rPr lang="ru-RU" altLang="de-CZ" sz="2800">
                <a:latin typeface="Times New Roman" panose="02020603050405020304" pitchFamily="18" charset="0"/>
              </a:rPr>
              <a:t>И.</a:t>
            </a:r>
            <a:r>
              <a:rPr lang="de-DE" altLang="de-CZ" sz="2800">
                <a:latin typeface="Times New Roman" panose="02020603050405020304" pitchFamily="18" charset="0"/>
              </a:rPr>
              <a:t>                    </a:t>
            </a: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en-US" altLang="de-CZ" sz="2800">
                <a:latin typeface="Times New Roman" panose="02020603050405020304" pitchFamily="18" charset="0"/>
              </a:rPr>
              <a:t>|иjα</a:t>
            </a:r>
            <a:r>
              <a:rPr lang="en-US" altLang="de-CZ" sz="2800" baseline="-25000">
                <a:latin typeface="Times New Roman" panose="02020603050405020304" pitchFamily="18" charset="0"/>
              </a:rPr>
              <a:t>1</a:t>
            </a:r>
            <a:r>
              <a:rPr lang="en-US" altLang="de-CZ" sz="2800">
                <a:latin typeface="Times New Roman" panose="02020603050405020304" pitchFamily="18" charset="0"/>
              </a:rPr>
              <a:t>|</a:t>
            </a:r>
            <a:endParaRPr lang="de-DE" altLang="de-CZ" sz="2800">
              <a:latin typeface="Times New Roman" panose="02020603050405020304" pitchFamily="18" charset="0"/>
            </a:endParaRPr>
          </a:p>
          <a:p>
            <a:r>
              <a:rPr lang="ru-RU" altLang="de-CZ" sz="2800">
                <a:latin typeface="Times New Roman" panose="02020603050405020304" pitchFamily="18" charset="0"/>
              </a:rPr>
              <a:t>Р.</a:t>
            </a:r>
            <a:r>
              <a:rPr lang="de-DE" altLang="de-CZ" sz="2800">
                <a:latin typeface="Times New Roman" panose="02020603050405020304" pitchFamily="18" charset="0"/>
              </a:rPr>
              <a:t>                    </a:t>
            </a:r>
            <a:r>
              <a:rPr lang="ru-RU" altLang="de-CZ" sz="2800">
                <a:latin typeface="Times New Roman" panose="02020603050405020304" pitchFamily="18" charset="0"/>
              </a:rPr>
              <a:t>­|их|</a:t>
            </a:r>
            <a:endParaRPr lang="de-DE" altLang="de-CZ" sz="2800">
              <a:latin typeface="Times New Roman" panose="02020603050405020304" pitchFamily="18" charset="0"/>
            </a:endParaRPr>
          </a:p>
          <a:p>
            <a:r>
              <a:rPr lang="ru-RU" altLang="de-CZ" sz="2800">
                <a:latin typeface="Times New Roman" panose="02020603050405020304" pitchFamily="18" charset="0"/>
              </a:rPr>
              <a:t>Д.</a:t>
            </a:r>
            <a:r>
              <a:rPr lang="de-DE" altLang="de-CZ" sz="2800">
                <a:latin typeface="Times New Roman" panose="02020603050405020304" pitchFamily="18" charset="0"/>
              </a:rPr>
              <a:t>                    </a:t>
            </a:r>
            <a:r>
              <a:rPr lang="ru-RU" altLang="de-CZ" sz="2800">
                <a:latin typeface="Times New Roman" panose="02020603050405020304" pitchFamily="18" charset="0"/>
              </a:rPr>
              <a:t>­|им|</a:t>
            </a:r>
            <a:endParaRPr lang="de-DE" altLang="de-CZ" sz="2800">
              <a:latin typeface="Times New Roman" panose="02020603050405020304" pitchFamily="18" charset="0"/>
            </a:endParaRPr>
          </a:p>
          <a:p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3FAB97A9-05D4-5798-33F7-D64C2684AA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88913"/>
            <a:ext cx="8424862" cy="64087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Řešení moskevské RG (1980) se jeví oproti „československým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řešením přiměřenější, protože odpovídá současné výslovnosti. Řešení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Ďuroviče</a:t>
            </a:r>
            <a:r>
              <a:rPr lang="cs-CZ" altLang="de-CZ" sz="2800" dirty="0">
                <a:latin typeface="Times New Roman" panose="02020603050405020304" pitchFamily="18" charset="0"/>
              </a:rPr>
              <a:t> a pražské RG (1979) má spíše diachronní charakter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Zároveň vidíme z tabulky, že RG (1980) tam, kde se v dvouslabičných koncovkách druhý vokál nedostává pod přízvuk, počítá se svými slabými fonémy: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f. </a:t>
            </a:r>
            <a:r>
              <a:rPr lang="ru-RU" altLang="de-CZ" sz="2800" dirty="0"/>
              <a:t>­</a:t>
            </a:r>
            <a:r>
              <a:rPr lang="en-US" altLang="de-CZ" sz="2800" dirty="0"/>
              <a:t>|</a:t>
            </a:r>
            <a:r>
              <a:rPr lang="en-US" altLang="de-CZ" sz="2800" dirty="0" err="1"/>
              <a:t>aj</a:t>
            </a:r>
            <a:r>
              <a:rPr lang="en-US" altLang="de-CZ" sz="2800" dirty="0">
                <a:solidFill>
                  <a:srgbClr val="FF0000"/>
                </a:solidFill>
              </a:rPr>
              <a:t>α</a:t>
            </a:r>
            <a:r>
              <a:rPr lang="en-US" altLang="de-CZ" sz="2800" baseline="-25000" dirty="0">
                <a:solidFill>
                  <a:srgbClr val="FF0000"/>
                </a:solidFill>
              </a:rPr>
              <a:t>1</a:t>
            </a:r>
            <a:r>
              <a:rPr lang="en-US" altLang="de-CZ" sz="2800" dirty="0"/>
              <a:t>|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n. </a:t>
            </a:r>
            <a:r>
              <a:rPr lang="ru-RU" altLang="de-CZ" sz="2800" dirty="0"/>
              <a:t>­</a:t>
            </a:r>
            <a:r>
              <a:rPr lang="en-US" altLang="de-CZ" sz="2800" dirty="0"/>
              <a:t>|</a:t>
            </a:r>
            <a:r>
              <a:rPr lang="en-US" altLang="de-CZ" sz="2800" dirty="0" err="1"/>
              <a:t>oj</a:t>
            </a:r>
            <a:r>
              <a:rPr lang="en-US" altLang="de-CZ" sz="2800" dirty="0">
                <a:solidFill>
                  <a:srgbClr val="FF0000"/>
                </a:solidFill>
              </a:rPr>
              <a:t>α</a:t>
            </a:r>
            <a:r>
              <a:rPr lang="en-US" altLang="de-CZ" sz="2800" baseline="-25000" dirty="0">
                <a:solidFill>
                  <a:srgbClr val="FF0000"/>
                </a:solidFill>
              </a:rPr>
              <a:t>1</a:t>
            </a:r>
            <a:r>
              <a:rPr lang="en-US" altLang="de-CZ" sz="2800" dirty="0"/>
              <a:t>|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/>
              <a:t>­</a:t>
            </a:r>
            <a:r>
              <a:rPr lang="en-US" altLang="de-CZ" sz="2800" dirty="0"/>
              <a:t>|</a:t>
            </a:r>
            <a:r>
              <a:rPr lang="en-US" altLang="de-CZ" sz="2800" dirty="0" err="1"/>
              <a:t>иj</a:t>
            </a:r>
            <a:r>
              <a:rPr lang="en-US" altLang="de-CZ" sz="2800" dirty="0">
                <a:solidFill>
                  <a:srgbClr val="FF0000"/>
                </a:solidFill>
              </a:rPr>
              <a:t>α</a:t>
            </a:r>
            <a:r>
              <a:rPr lang="en-US" altLang="de-CZ" sz="2800" baseline="-25000" dirty="0">
                <a:solidFill>
                  <a:srgbClr val="FF0000"/>
                </a:solidFill>
              </a:rPr>
              <a:t>1</a:t>
            </a:r>
            <a:r>
              <a:rPr lang="en-US" altLang="de-CZ" sz="2800" dirty="0"/>
              <a:t>|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To odpovídá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Ďurovičovým</a:t>
            </a:r>
            <a:r>
              <a:rPr lang="cs-CZ" altLang="de-CZ" sz="2800" dirty="0">
                <a:latin typeface="Times New Roman" panose="02020603050405020304" pitchFamily="18" charset="0"/>
              </a:rPr>
              <a:t> neutralizačním pozicím: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de-CH" altLang="de-CZ" sz="2800" dirty="0">
                <a:latin typeface="Times New Roman" panose="02020603050405020304" pitchFamily="18" charset="0"/>
              </a:rPr>
              <a:t>-aj</a:t>
            </a:r>
            <a:r>
              <a:rPr lang="de-CH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de-CH" altLang="de-CZ" sz="2400" baseline="-20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de-CH" altLang="de-CZ" sz="2800" dirty="0">
                <a:latin typeface="Times New Roman" panose="02020603050405020304" pitchFamily="18" charset="0"/>
              </a:rPr>
              <a:t>-oj</a:t>
            </a:r>
            <a:r>
              <a:rPr lang="de-CH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de-CH" altLang="de-CZ" sz="2400" baseline="-20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de-CH" altLang="de-CZ" sz="2800" dirty="0">
                <a:latin typeface="Times New Roman" panose="02020603050405020304" pitchFamily="18" charset="0"/>
              </a:rPr>
              <a:t>-ij</a:t>
            </a:r>
            <a:r>
              <a:rPr lang="de-CH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de-CH" altLang="de-CZ" sz="2400" baseline="-20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RG (1979, §681) má oproti tomu &lt;=</a:t>
            </a:r>
            <a:r>
              <a:rPr lang="cs-CZ" altLang="de-CZ" sz="2800" dirty="0" err="1">
                <a:latin typeface="Times New Roman" panose="02020603050405020304" pitchFamily="18" charset="0"/>
              </a:rPr>
              <a:t>aja</a:t>
            </a:r>
            <a:r>
              <a:rPr lang="cs-CZ" altLang="de-CZ" sz="2800" dirty="0">
                <a:latin typeface="Times New Roman" panose="02020603050405020304" pitchFamily="18" charset="0"/>
              </a:rPr>
              <a:t>&gt;, &lt;=</a:t>
            </a:r>
            <a:r>
              <a:rPr lang="cs-CZ" altLang="de-CZ" sz="2800" dirty="0" err="1">
                <a:latin typeface="Times New Roman" panose="02020603050405020304" pitchFamily="18" charset="0"/>
              </a:rPr>
              <a:t>ojo</a:t>
            </a:r>
            <a:r>
              <a:rPr lang="cs-CZ" altLang="de-CZ" sz="2800" dirty="0">
                <a:latin typeface="Times New Roman" panose="02020603050405020304" pitchFamily="18" charset="0"/>
              </a:rPr>
              <a:t>&gt;, &lt;=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iji</a:t>
            </a:r>
            <a:r>
              <a:rPr lang="cs-CZ" altLang="de-CZ" sz="2800" dirty="0">
                <a:latin typeface="Times New Roman" panose="02020603050405020304" pitchFamily="18" charset="0"/>
              </a:rPr>
              <a:t>&gt;(!), čili určuje na své morfonologické rovině jednoznačně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7A90A9DC-1988-5A03-4A2F-5D59FD3DC4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m./n. určují jak RG (1979), tak RG (1980) druhý vokál jako /o/ (&lt;o&gt;), patrně podle koncovek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тогó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всегó</a:t>
            </a:r>
            <a:r>
              <a:rPr lang="cs-CZ" altLang="de-CZ" sz="2800" dirty="0">
                <a:latin typeface="Times New Roman" panose="02020603050405020304" pitchFamily="18" charset="0"/>
              </a:rPr>
              <a:t>, kde je pod přízvukem. Jedině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</a:t>
            </a:r>
            <a:r>
              <a:rPr lang="cs-CZ" altLang="de-CZ" sz="2800" dirty="0">
                <a:latin typeface="Times New Roman" panose="02020603050405020304" pitchFamily="18" charset="0"/>
              </a:rPr>
              <a:t> počítá s možností /ov</a:t>
            </a:r>
            <a:r>
              <a:rPr lang="cs-CZ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de-CH" altLang="de-CZ" sz="2800" baseline="-20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/, pokud zůstáváme striktně v rámci adjektivního paradigmatu a nebereme ohled na zájmena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 mají všechny mluvnice koncovky, které obsahují vokál /i/, tedy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ix</a:t>
            </a:r>
            <a:r>
              <a:rPr lang="cs-CZ" altLang="de-CZ" sz="2800" dirty="0">
                <a:latin typeface="Times New Roman" panose="02020603050405020304" pitchFamily="18" charset="0"/>
              </a:rPr>
              <a:t>/,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/,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im,i</a:t>
            </a:r>
            <a:r>
              <a:rPr lang="cs-CZ" altLang="de-CZ" sz="2800" dirty="0">
                <a:latin typeface="Times New Roman" panose="02020603050405020304" pitchFamily="18" charset="0"/>
              </a:rPr>
              <a:t>/ či podobné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6FA2C260-E340-1899-6D6A-C0FA1BFD02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353425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 druhém typu skloňování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de-DE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волчий, мамин) </a:t>
            </a:r>
            <a:r>
              <a:rPr lang="cs-CZ" altLang="de-CZ" sz="2800" dirty="0">
                <a:latin typeface="Times New Roman" panose="02020603050405020304" pitchFamily="18" charset="0"/>
              </a:rPr>
              <a:t>je rozdíl jedině v tom, že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</a:t>
            </a:r>
            <a:r>
              <a:rPr lang="cs-CZ" altLang="de-CZ" sz="2800" dirty="0">
                <a:latin typeface="Times New Roman" panose="02020603050405020304" pitchFamily="18" charset="0"/>
              </a:rPr>
              <a:t> tvary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третьего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третьему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zapisuje jako /</a:t>
            </a:r>
            <a:r>
              <a:rPr lang="cs-CZ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de-CH" altLang="de-CZ" sz="2800" baseline="-2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cs-CZ" altLang="de-CZ" sz="2800" dirty="0" err="1">
                <a:latin typeface="Times New Roman" panose="02020603050405020304" pitchFamily="18" charset="0"/>
              </a:rPr>
              <a:t>vo</a:t>
            </a:r>
            <a:r>
              <a:rPr lang="cs-CZ" altLang="de-CZ" sz="2800" dirty="0">
                <a:latin typeface="Times New Roman" panose="02020603050405020304" pitchFamily="18" charset="0"/>
              </a:rPr>
              <a:t>/, /</a:t>
            </a:r>
            <a:r>
              <a:rPr lang="cs-CZ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de-CH" altLang="de-CZ" sz="2800" baseline="-2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mu/, protože první slabika není nikdy pod přízvukem (srov.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чьег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, чьем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cs-CZ" altLang="de-CZ" sz="2800" dirty="0">
                <a:latin typeface="Times New Roman" panose="02020603050405020304" pitchFamily="18" charset="0"/>
              </a:rPr>
              <a:t>RG (1979) má oproti tomu &lt;</a:t>
            </a:r>
            <a:r>
              <a:rPr lang="cs-CZ" altLang="de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cs-CZ" altLang="de-CZ" sz="2800" dirty="0" err="1">
                <a:latin typeface="Times New Roman" panose="02020603050405020304" pitchFamily="18" charset="0"/>
              </a:rPr>
              <a:t>vo</a:t>
            </a:r>
            <a:r>
              <a:rPr lang="cs-CZ" altLang="de-CZ" sz="2800" dirty="0">
                <a:latin typeface="Times New Roman" panose="02020603050405020304" pitchFamily="18" charset="0"/>
              </a:rPr>
              <a:t>&gt;, &lt;</a:t>
            </a:r>
            <a:r>
              <a:rPr lang="cs-CZ" altLang="de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</a:t>
            </a:r>
            <a:r>
              <a:rPr lang="cs-CZ" altLang="de-CZ" sz="2800" dirty="0">
                <a:latin typeface="Times New Roman" panose="02020603050405020304" pitchFamily="18" charset="0"/>
              </a:rPr>
              <a:t>&gt; jako v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новый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RG (1980) má </a:t>
            </a:r>
            <a:r>
              <a:rPr lang="ru-RU" altLang="de-CZ" sz="2800" dirty="0">
                <a:latin typeface="Times New Roman" panose="02020603050405020304" pitchFamily="18" charset="0"/>
              </a:rPr>
              <a:t>­|</a:t>
            </a:r>
            <a:r>
              <a:rPr lang="ru-RU" altLang="de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о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во</a:t>
            </a:r>
            <a:r>
              <a:rPr lang="ru-RU" altLang="de-CZ" sz="2800" dirty="0">
                <a:latin typeface="Times New Roman" panose="02020603050405020304" pitchFamily="18" charset="0"/>
              </a:rPr>
              <a:t>|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­|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му|</a:t>
            </a:r>
            <a:r>
              <a:rPr lang="cs-CZ" altLang="de-CZ" sz="2800" dirty="0">
                <a:latin typeface="Times New Roman" panose="02020603050405020304" pitchFamily="18" charset="0"/>
              </a:rPr>
              <a:t>, čili zatímco pro tvary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новая, новое, новые </a:t>
            </a:r>
            <a:r>
              <a:rPr lang="cs-CZ" altLang="de-CZ" sz="2800" dirty="0">
                <a:latin typeface="Times New Roman" panose="02020603050405020304" pitchFamily="18" charset="0"/>
              </a:rPr>
              <a:t>bere ohled na to, že poslední vokál není nikdy pod přízvukem, pro tvary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третьего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третьему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počítá se „silným fonémem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de-DE" altLang="ja-JP" sz="2800" dirty="0">
                <a:latin typeface="Times New Roman" panose="02020603050405020304" pitchFamily="18" charset="0"/>
              </a:rPr>
              <a:t> v </a:t>
            </a:r>
            <a:r>
              <a:rPr lang="cs-CZ" altLang="ja-JP" sz="2800" dirty="0">
                <a:latin typeface="Times New Roman" panose="02020603050405020304" pitchFamily="18" charset="0"/>
              </a:rPr>
              <a:t>první slabice koncovky, asi kvůli </a:t>
            </a:r>
            <a:r>
              <a:rPr lang="ru-RU" altLang="ja-JP" sz="2800" i="1" dirty="0" err="1">
                <a:latin typeface="Times New Roman" panose="02020603050405020304" pitchFamily="18" charset="0"/>
              </a:rPr>
              <a:t>дорог</a:t>
            </a:r>
            <a:r>
              <a:rPr lang="ru-RU" altLang="ja-JP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ó</a:t>
            </a:r>
            <a:r>
              <a:rPr lang="ru-RU" altLang="ja-JP" sz="2800" i="1" dirty="0" err="1">
                <a:latin typeface="Times New Roman" panose="02020603050405020304" pitchFamily="18" charset="0"/>
              </a:rPr>
              <a:t>го</a:t>
            </a:r>
            <a:r>
              <a:rPr lang="ru-RU" altLang="ja-JP" sz="2800" i="1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 err="1">
                <a:latin typeface="Times New Roman" panose="02020603050405020304" pitchFamily="18" charset="0"/>
              </a:rPr>
              <a:t>дорог</a:t>
            </a:r>
            <a:r>
              <a:rPr lang="ru-RU" altLang="ja-JP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ó</a:t>
            </a:r>
            <a:r>
              <a:rPr lang="ru-RU" altLang="ja-JP" sz="2800" i="1" dirty="0" err="1">
                <a:latin typeface="Times New Roman" panose="02020603050405020304" pitchFamily="18" charset="0"/>
              </a:rPr>
              <a:t>му</a:t>
            </a:r>
            <a:r>
              <a:rPr lang="cs-CZ" altLang="ja-JP" sz="2800" i="1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(připomeňme, že ani typ </a:t>
            </a:r>
            <a:r>
              <a:rPr lang="ru-RU" altLang="ja-JP" sz="2800" i="1" dirty="0">
                <a:latin typeface="Times New Roman" panose="02020603050405020304" pitchFamily="18" charset="0"/>
              </a:rPr>
              <a:t>синий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nemá danou slabiku nikdy pod přízvukem)</a:t>
            </a:r>
            <a:endParaRPr lang="ru-RU" altLang="ja-JP" sz="28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7E6AD622-E90B-0694-9C84-B9588A0B30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569325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Ve skloňování zájmen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тот, весь </a:t>
            </a:r>
            <a:r>
              <a:rPr lang="cs-CZ" altLang="de-CZ" sz="2800" dirty="0">
                <a:latin typeface="Times New Roman" panose="02020603050405020304" pitchFamily="18" charset="0"/>
              </a:rPr>
              <a:t>počítají všechny uvedené mluvnice v plurálu s koncovkami /e/, /ex/,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em</a:t>
            </a:r>
            <a:r>
              <a:rPr lang="cs-CZ" altLang="de-CZ" sz="2800" dirty="0">
                <a:latin typeface="Times New Roman" panose="02020603050405020304" pitchFamily="18" charset="0"/>
              </a:rPr>
              <a:t>/,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em,i</a:t>
            </a:r>
            <a:r>
              <a:rPr lang="de-CH" altLang="de-CZ" sz="28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 (/</a:t>
            </a:r>
            <a:r>
              <a:rPr lang="cs-CZ" altLang="de-CZ" sz="2800" dirty="0" err="1">
                <a:latin typeface="Times New Roman" panose="02020603050405020304" pitchFamily="18" charset="0"/>
              </a:rPr>
              <a:t>em,i</a:t>
            </a:r>
            <a:r>
              <a:rPr lang="cs-CZ" altLang="de-CZ" sz="2800" dirty="0">
                <a:latin typeface="Times New Roman" panose="02020603050405020304" pitchFamily="18" charset="0"/>
              </a:rPr>
              <a:t>/ v RG 1979 a RG 1980)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Stejně všechny analyzují u číslovek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двух, двум, двум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de-CH" altLang="de-CZ" sz="2800" i="1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трёх, трём, трем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de-CH" altLang="de-CZ" sz="2800" i="1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четырёх, четырём, четырьм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G/L a D s koncovkami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ux</a:t>
            </a:r>
            <a:r>
              <a:rPr lang="cs-CZ" altLang="de-CZ" sz="2800" dirty="0">
                <a:latin typeface="Times New Roman" panose="02020603050405020304" pitchFamily="18" charset="0"/>
              </a:rPr>
              <a:t>/, /um/,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ox</a:t>
            </a:r>
            <a:r>
              <a:rPr lang="cs-CZ" altLang="de-CZ" sz="2800" dirty="0">
                <a:latin typeface="Times New Roman" panose="02020603050405020304" pitchFamily="18" charset="0"/>
              </a:rPr>
              <a:t>/,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Problém (a rozdíl) vzniká v instrumentálu, protože zde mají číslovky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два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vokál, kde ho číslovka </a:t>
            </a:r>
            <a:r>
              <a:rPr lang="ru-RU" altLang="de-CZ" sz="2800" i="1" dirty="0">
                <a:latin typeface="Times New Roman" panose="02020603050405020304" pitchFamily="18" charset="0"/>
              </a:rPr>
              <a:t>четыре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nemá!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Ďurovič</a:t>
            </a:r>
            <a:r>
              <a:rPr lang="cs-CZ" altLang="de-CZ" sz="2800" dirty="0">
                <a:latin typeface="Times New Roman" panose="02020603050405020304" pitchFamily="18" charset="0"/>
              </a:rPr>
              <a:t> uvádí koncovku jako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um,a</a:t>
            </a:r>
            <a:r>
              <a:rPr lang="cs-CZ" altLang="de-CZ" sz="2800" dirty="0">
                <a:latin typeface="Times New Roman" panose="02020603050405020304" pitchFamily="18" charset="0"/>
              </a:rPr>
              <a:t>/, /i</a:t>
            </a:r>
            <a:r>
              <a:rPr lang="de-CH" altLang="de-CZ" sz="28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 err="1">
                <a:latin typeface="Times New Roman" panose="02020603050405020304" pitchFamily="18" charset="0"/>
              </a:rPr>
              <a:t>m,a</a:t>
            </a:r>
            <a:r>
              <a:rPr lang="cs-CZ" altLang="de-CZ" sz="2800" dirty="0">
                <a:latin typeface="Times New Roman" panose="02020603050405020304" pitchFamily="18" charset="0"/>
              </a:rPr>
              <a:t>/ a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m,a</a:t>
            </a:r>
            <a:r>
              <a:rPr lang="cs-CZ" altLang="de-CZ" sz="2800" dirty="0">
                <a:latin typeface="Times New Roman" panose="02020603050405020304" pitchFamily="18" charset="0"/>
              </a:rPr>
              <a:t>/. Analogicky to má RG (1980): </a:t>
            </a:r>
            <a:r>
              <a:rPr lang="ru-RU" altLang="de-CZ" sz="2800" dirty="0"/>
              <a:t>­|ум</a:t>
            </a:r>
            <a:r>
              <a:rPr lang="en-US" altLang="de-DE" sz="2800" dirty="0"/>
              <a:t>’</a:t>
            </a:r>
            <a:r>
              <a:rPr lang="ru-RU" altLang="ja-JP" sz="2800" dirty="0"/>
              <a:t>а|</a:t>
            </a:r>
            <a:r>
              <a:rPr lang="de-DE" altLang="ja-JP" sz="2800" dirty="0"/>
              <a:t>, </a:t>
            </a:r>
            <a:r>
              <a:rPr lang="ru-RU" altLang="ja-JP" sz="2800" dirty="0"/>
              <a:t>­|αм</a:t>
            </a:r>
            <a:r>
              <a:rPr lang="en-US" altLang="de-DE" sz="2800" dirty="0"/>
              <a:t>’</a:t>
            </a:r>
            <a:r>
              <a:rPr lang="ru-RU" altLang="ja-JP" sz="2800" dirty="0"/>
              <a:t>а|</a:t>
            </a:r>
            <a:r>
              <a:rPr lang="de-DE" altLang="ja-JP" sz="2800" dirty="0"/>
              <a:t>, </a:t>
            </a:r>
            <a:r>
              <a:rPr lang="ru-RU" altLang="ja-JP" sz="2800" dirty="0"/>
              <a:t>­|м</a:t>
            </a:r>
            <a:r>
              <a:rPr lang="en-US" altLang="de-DE" sz="2800" dirty="0"/>
              <a:t>’</a:t>
            </a:r>
            <a:r>
              <a:rPr lang="ru-RU" altLang="ja-JP" sz="2800" dirty="0"/>
              <a:t>а|</a:t>
            </a:r>
            <a:r>
              <a:rPr lang="cs-CZ" altLang="ja-JP" sz="2800" dirty="0">
                <a:latin typeface="Times New Roman" panose="02020603050405020304" pitchFamily="18" charset="0"/>
              </a:rPr>
              <a:t>. Kromě standardního rozdílu ohledně zápisu </a:t>
            </a:r>
            <a:r>
              <a:rPr lang="cs-CZ" altLang="ja-JP" sz="2800" dirty="0" err="1">
                <a:latin typeface="Times New Roman" panose="02020603050405020304" pitchFamily="18" charset="0"/>
              </a:rPr>
              <a:t>neutrali-zační</a:t>
            </a:r>
            <a:r>
              <a:rPr lang="cs-CZ" altLang="ja-JP" sz="2800" dirty="0">
                <a:latin typeface="Times New Roman" panose="02020603050405020304" pitchFamily="18" charset="0"/>
              </a:rPr>
              <a:t> pozice, resp. slabého fonému v tvaru </a:t>
            </a:r>
            <a:r>
              <a:rPr lang="ru-RU" altLang="ja-JP" sz="2800" i="1" dirty="0">
                <a:latin typeface="Times New Roman" panose="02020603050405020304" pitchFamily="18" charset="0"/>
              </a:rPr>
              <a:t>трем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я</a:t>
            </a:r>
            <a:r>
              <a:rPr lang="cs-CZ" altLang="ja-JP" sz="2800" dirty="0">
                <a:latin typeface="Times New Roman" panose="02020603050405020304" pitchFamily="18" charset="0"/>
              </a:rPr>
              <a:t> je všechno totožné</a:t>
            </a:r>
            <a:endParaRPr lang="de-DE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1CBD8BD6-E1C8-D89A-5967-F35D72BF52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RG (1979, §693, 695) má pouze &lt;m,a&gt;. To by ovšem znamenalo, že vokál /u/, resp. /o/ ve skloňování číslovek </a:t>
            </a:r>
            <a:r>
              <a:rPr lang="ru-RU" altLang="de-CZ" sz="2800" i="1">
                <a:latin typeface="Times New Roman" panose="02020603050405020304" pitchFamily="18" charset="0"/>
              </a:rPr>
              <a:t>два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 </a:t>
            </a:r>
            <a:r>
              <a:rPr lang="ru-RU" altLang="de-CZ" sz="2800" i="1">
                <a:latin typeface="Times New Roman" panose="02020603050405020304" pitchFamily="18" charset="0"/>
              </a:rPr>
              <a:t>три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patří v G/L a v D ke koncovce (to RG 1979 explicitně říká!), zatímco v I ke koncovce nepatří, což se nezdá příliš přesvědčivé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Na druhé straně při řešení Ďuroviče, resp. RG (1980) vystupují v I tří základních číslovek tři různé koncovky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Lze tedy opět položit otázku, zda zde by nebylo vhodnější segmentovat /x/, /m/, /m,a/. Tím by vznikly kmenové alternace v rámci skloňování těchto tří číslovek /dv/ /dvu/, /tr,/ /tr,o/, /či</a:t>
            </a:r>
            <a:r>
              <a:rPr lang="de-CH" altLang="de-CZ" sz="2800" baseline="-20000">
                <a:latin typeface="Times New Roman" panose="02020603050405020304" pitchFamily="18" charset="0"/>
              </a:rPr>
              <a:t>3</a:t>
            </a:r>
            <a:r>
              <a:rPr lang="cs-CZ" altLang="de-CZ" sz="2800">
                <a:latin typeface="Times New Roman" panose="02020603050405020304" pitchFamily="18" charset="0"/>
              </a:rPr>
              <a:t>tir,/ /či</a:t>
            </a:r>
            <a:r>
              <a:rPr lang="de-CH" altLang="de-CZ" sz="2800" baseline="-20000">
                <a:latin typeface="Times New Roman" panose="02020603050405020304" pitchFamily="18" charset="0"/>
              </a:rPr>
              <a:t>3</a:t>
            </a:r>
            <a:r>
              <a:rPr lang="cs-CZ" altLang="de-CZ" sz="2800">
                <a:latin typeface="Times New Roman" panose="02020603050405020304" pitchFamily="18" charset="0"/>
              </a:rPr>
              <a:t>tir,o/, ale koncovky by se zjednodušily a zároveň by pomohly interpretaci zájmena </a:t>
            </a:r>
            <a:r>
              <a:rPr lang="ru-RU" altLang="de-CZ" sz="2800" i="1">
                <a:latin typeface="Times New Roman" panose="02020603050405020304" pitchFamily="18" charset="0"/>
              </a:rPr>
              <a:t>он</a:t>
            </a:r>
            <a:r>
              <a:rPr lang="cs-CZ" altLang="de-CZ" sz="2800">
                <a:latin typeface="Times New Roman" panose="02020603050405020304" pitchFamily="18" charset="0"/>
              </a:rPr>
              <a:t>:</a:t>
            </a:r>
            <a:endParaRPr lang="cs-CZ" altLang="de-CZ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CC0246EC-9D3C-3833-91FB-AAFB0F6C2F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1928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K němu píše Ďurovič (s. 183)</a:t>
            </a:r>
            <a:r>
              <a:rPr lang="sk-SK" altLang="de-CZ" sz="2800">
                <a:latin typeface="Times New Roman" panose="02020603050405020304" pitchFamily="18" charset="0"/>
              </a:rPr>
              <a:t>: „Konečne synchronicky sa nijak nedá riešiť, či v tvaroch (od zámena /on,i/) </a:t>
            </a:r>
            <a:br>
              <a:rPr lang="sk-SK" altLang="de-CZ" sz="2800">
                <a:latin typeface="Times New Roman" panose="02020603050405020304" pitchFamily="18" charset="0"/>
              </a:rPr>
            </a:br>
            <a:r>
              <a:rPr lang="sk-SK" altLang="de-CZ" sz="2800">
                <a:latin typeface="Times New Roman" panose="02020603050405020304" pitchFamily="18" charset="0"/>
              </a:rPr>
              <a:t>/ix/, /im/, /im,i</a:t>
            </a:r>
            <a:r>
              <a:rPr lang="de-CH" altLang="de-CZ" sz="2800" baseline="-20000">
                <a:latin typeface="Times New Roman" panose="02020603050405020304" pitchFamily="18" charset="0"/>
              </a:rPr>
              <a:t>3</a:t>
            </a:r>
            <a:r>
              <a:rPr lang="sk-SK" altLang="de-CZ" sz="2800">
                <a:latin typeface="Times New Roman" panose="02020603050405020304" pitchFamily="18" charset="0"/>
              </a:rPr>
              <a:t>/ je kmeň i- a koncovky -x, -m, -mi</a:t>
            </a:r>
            <a:r>
              <a:rPr lang="de-CH" altLang="de-CZ" sz="2800" baseline="-20000">
                <a:latin typeface="Times New Roman" panose="02020603050405020304" pitchFamily="18" charset="0"/>
              </a:rPr>
              <a:t>3</a:t>
            </a:r>
            <a:r>
              <a:rPr lang="sk-SK" altLang="de-CZ" sz="2800">
                <a:latin typeface="Times New Roman" panose="02020603050405020304" pitchFamily="18" charset="0"/>
              </a:rPr>
              <a:t>, pre čo u iných slov niet opory, alebo či tu niet kmeňa a sú iba koncovky -ix, -im, im,i</a:t>
            </a:r>
            <a:r>
              <a:rPr lang="de-CH" altLang="de-CZ" sz="2800" baseline="-20000">
                <a:latin typeface="Times New Roman" panose="02020603050405020304" pitchFamily="18" charset="0"/>
              </a:rPr>
              <a:t>3</a:t>
            </a:r>
            <a:r>
              <a:rPr lang="sk-SK" altLang="de-CZ" sz="2800">
                <a:latin typeface="Times New Roman" panose="02020603050405020304" pitchFamily="18" charset="0"/>
              </a:rPr>
              <a:t>, čo v systéme ruskej flexie nemá obdoby.</a:t>
            </a:r>
            <a:r>
              <a:rPr lang="sk-SK" altLang="de-DE" sz="2800">
                <a:latin typeface="Times New Roman" panose="02020603050405020304" pitchFamily="18" charset="0"/>
              </a:rPr>
              <a:t>“</a:t>
            </a:r>
            <a:endParaRPr lang="sk-SK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CZ" sz="2800">
                <a:latin typeface="Times New Roman" panose="02020603050405020304" pitchFamily="18" charset="0"/>
              </a:rPr>
              <a:t>Kdybychom přece aplikovali první řešení, měli bychom v G/L a D stejné koncovky jako u číslovek </a:t>
            </a:r>
            <a:r>
              <a:rPr lang="ru-RU" altLang="de-CZ" sz="2800" i="1">
                <a:latin typeface="Times New Roman" panose="02020603050405020304" pitchFamily="18" charset="0"/>
              </a:rPr>
              <a:t>два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три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четыре</a:t>
            </a:r>
            <a:r>
              <a:rPr lang="cs-CZ" altLang="de-CZ" sz="2800">
                <a:latin typeface="Times New Roman" panose="02020603050405020304" pitchFamily="18" charset="0"/>
              </a:rPr>
              <a:t>; instrumentálová koncovka by aspoň byla analogická (a navíc vystupuje v substantivních tvarech jako </a:t>
            </a:r>
            <a:r>
              <a:rPr lang="ru-RU" altLang="de-CZ" sz="2800" i="1">
                <a:latin typeface="Times New Roman" panose="02020603050405020304" pitchFamily="18" charset="0"/>
              </a:rPr>
              <a:t>людьм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Ďurovič a RG (1979) oproti tomu dané tvary fakticky neanalyzují, srov. Ďurovič (c. m.):</a:t>
            </a:r>
            <a:endParaRPr lang="sk-SK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1568</Words>
  <Application>Microsoft Macintosh PowerPoint</Application>
  <PresentationFormat>Bildschirmpräsentation (4:3)</PresentationFormat>
  <Paragraphs>42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Office-Design</vt:lpstr>
      <vt:lpstr>Morfologie ruštiny</vt:lpstr>
      <vt:lpstr>Některé problémy interpretace morfologických tvarů adjektiv, zájmen a číslovek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1646</cp:revision>
  <cp:lastPrinted>1601-01-01T00:00:00Z</cp:lastPrinted>
  <dcterms:created xsi:type="dcterms:W3CDTF">2010-03-17T05:32:37Z</dcterms:created>
  <dcterms:modified xsi:type="dcterms:W3CDTF">2024-04-23T16:07:39Z</dcterms:modified>
</cp:coreProperties>
</file>