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9" r:id="rId1"/>
  </p:sldMasterIdLst>
  <p:notesMasterIdLst>
    <p:notesMasterId r:id="rId39"/>
  </p:notesMasterIdLst>
  <p:sldIdLst>
    <p:sldId id="301" r:id="rId2"/>
    <p:sldId id="299" r:id="rId3"/>
    <p:sldId id="313" r:id="rId4"/>
    <p:sldId id="315" r:id="rId5"/>
    <p:sldId id="331" r:id="rId6"/>
    <p:sldId id="314" r:id="rId7"/>
    <p:sldId id="316" r:id="rId8"/>
    <p:sldId id="332" r:id="rId9"/>
    <p:sldId id="317" r:id="rId10"/>
    <p:sldId id="318" r:id="rId11"/>
    <p:sldId id="319" r:id="rId12"/>
    <p:sldId id="320" r:id="rId13"/>
    <p:sldId id="321" r:id="rId14"/>
    <p:sldId id="322" r:id="rId15"/>
    <p:sldId id="323" r:id="rId16"/>
    <p:sldId id="324" r:id="rId17"/>
    <p:sldId id="325" r:id="rId18"/>
    <p:sldId id="326" r:id="rId19"/>
    <p:sldId id="327" r:id="rId20"/>
    <p:sldId id="328" r:id="rId21"/>
    <p:sldId id="329" r:id="rId22"/>
    <p:sldId id="330" r:id="rId23"/>
    <p:sldId id="333" r:id="rId24"/>
    <p:sldId id="334" r:id="rId25"/>
    <p:sldId id="335" r:id="rId26"/>
    <p:sldId id="336" r:id="rId27"/>
    <p:sldId id="337" r:id="rId28"/>
    <p:sldId id="338" r:id="rId29"/>
    <p:sldId id="339" r:id="rId30"/>
    <p:sldId id="340" r:id="rId31"/>
    <p:sldId id="341" r:id="rId32"/>
    <p:sldId id="342" r:id="rId33"/>
    <p:sldId id="343" r:id="rId34"/>
    <p:sldId id="344" r:id="rId35"/>
    <p:sldId id="345" r:id="rId36"/>
    <p:sldId id="346" r:id="rId37"/>
    <p:sldId id="312"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14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20" y="156"/>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9850F1-CA1F-43CE-BCDD-1E8207090B3B}" type="datetimeFigureOut">
              <a:rPr lang="en-GB" smtClean="0"/>
              <a:t>26/03/2020</a:t>
            </a:fld>
            <a:endParaRPr lang="en-GB"/>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1FD326-ACE3-43CA-B698-979A791658C0}" type="slidenum">
              <a:rPr lang="en-GB" smtClean="0"/>
              <a:t>‹#›</a:t>
            </a:fld>
            <a:endParaRPr lang="en-GB"/>
          </a:p>
        </p:txBody>
      </p:sp>
    </p:spTree>
    <p:extLst>
      <p:ext uri="{BB962C8B-B14F-4D97-AF65-F5344CB8AC3E}">
        <p14:creationId xmlns:p14="http://schemas.microsoft.com/office/powerpoint/2010/main" val="3993711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endParaRPr lang="en-GB" dirty="0"/>
          </a:p>
        </p:txBody>
      </p:sp>
      <p:sp>
        <p:nvSpPr>
          <p:cNvPr id="4" name="Zástupný symbol pro číslo snímku 3"/>
          <p:cNvSpPr>
            <a:spLocks noGrp="1"/>
          </p:cNvSpPr>
          <p:nvPr>
            <p:ph type="sldNum" sz="quarter" idx="10"/>
          </p:nvPr>
        </p:nvSpPr>
        <p:spPr/>
        <p:txBody>
          <a:bodyPr/>
          <a:lstStyle/>
          <a:p>
            <a:fld id="{3A1FD326-ACE3-43CA-B698-979A791658C0}" type="slidenum">
              <a:rPr lang="en-GB" smtClean="0"/>
              <a:t>2</a:t>
            </a:fld>
            <a:endParaRPr lang="en-GB" dirty="0"/>
          </a:p>
        </p:txBody>
      </p:sp>
    </p:spTree>
    <p:extLst>
      <p:ext uri="{BB962C8B-B14F-4D97-AF65-F5344CB8AC3E}">
        <p14:creationId xmlns:p14="http://schemas.microsoft.com/office/powerpoint/2010/main" val="1345438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r>
              <a:rPr lang="cs-CZ" dirty="0" err="1" smtClean="0"/>
              <a:t>Hjumen</a:t>
            </a:r>
            <a:r>
              <a:rPr lang="cs-CZ" dirty="0" smtClean="0"/>
              <a:t> </a:t>
            </a:r>
            <a:r>
              <a:rPr lang="cs-CZ" dirty="0" err="1" smtClean="0"/>
              <a:t>sajki</a:t>
            </a:r>
            <a:endParaRPr lang="en-GB" dirty="0"/>
          </a:p>
        </p:txBody>
      </p:sp>
      <p:sp>
        <p:nvSpPr>
          <p:cNvPr id="4" name="Zástupný symbol pro číslo snímku 3"/>
          <p:cNvSpPr>
            <a:spLocks noGrp="1"/>
          </p:cNvSpPr>
          <p:nvPr>
            <p:ph type="sldNum" sz="quarter" idx="10"/>
          </p:nvPr>
        </p:nvSpPr>
        <p:spPr/>
        <p:txBody>
          <a:bodyPr/>
          <a:lstStyle/>
          <a:p>
            <a:fld id="{3A1FD326-ACE3-43CA-B698-979A791658C0}" type="slidenum">
              <a:rPr lang="en-GB" smtClean="0"/>
              <a:t>13</a:t>
            </a:fld>
            <a:endParaRPr lang="en-GB"/>
          </a:p>
        </p:txBody>
      </p:sp>
    </p:spTree>
    <p:extLst>
      <p:ext uri="{BB962C8B-B14F-4D97-AF65-F5344CB8AC3E}">
        <p14:creationId xmlns:p14="http://schemas.microsoft.com/office/powerpoint/2010/main" val="19150859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r>
              <a:rPr lang="cs-CZ" dirty="0" err="1" smtClean="0"/>
              <a:t>Hjumen</a:t>
            </a:r>
            <a:r>
              <a:rPr lang="cs-CZ" dirty="0" smtClean="0"/>
              <a:t> </a:t>
            </a:r>
            <a:r>
              <a:rPr lang="cs-CZ" dirty="0" err="1" smtClean="0"/>
              <a:t>sajki</a:t>
            </a:r>
            <a:endParaRPr lang="en-GB" dirty="0"/>
          </a:p>
        </p:txBody>
      </p:sp>
      <p:sp>
        <p:nvSpPr>
          <p:cNvPr id="4" name="Zástupný symbol pro číslo snímku 3"/>
          <p:cNvSpPr>
            <a:spLocks noGrp="1"/>
          </p:cNvSpPr>
          <p:nvPr>
            <p:ph type="sldNum" sz="quarter" idx="10"/>
          </p:nvPr>
        </p:nvSpPr>
        <p:spPr/>
        <p:txBody>
          <a:bodyPr/>
          <a:lstStyle/>
          <a:p>
            <a:fld id="{3A1FD326-ACE3-43CA-B698-979A791658C0}" type="slidenum">
              <a:rPr lang="en-GB" smtClean="0"/>
              <a:t>14</a:t>
            </a:fld>
            <a:endParaRPr lang="en-GB"/>
          </a:p>
        </p:txBody>
      </p:sp>
    </p:spTree>
    <p:extLst>
      <p:ext uri="{BB962C8B-B14F-4D97-AF65-F5344CB8AC3E}">
        <p14:creationId xmlns:p14="http://schemas.microsoft.com/office/powerpoint/2010/main" val="34590157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r>
              <a:rPr lang="cs-CZ" dirty="0" err="1" smtClean="0"/>
              <a:t>Hjumen</a:t>
            </a:r>
            <a:r>
              <a:rPr lang="cs-CZ" dirty="0" smtClean="0"/>
              <a:t> </a:t>
            </a:r>
            <a:r>
              <a:rPr lang="cs-CZ" dirty="0" err="1" smtClean="0"/>
              <a:t>sajki</a:t>
            </a:r>
            <a:endParaRPr lang="en-GB" dirty="0"/>
          </a:p>
        </p:txBody>
      </p:sp>
      <p:sp>
        <p:nvSpPr>
          <p:cNvPr id="4" name="Zástupný symbol pro číslo snímku 3"/>
          <p:cNvSpPr>
            <a:spLocks noGrp="1"/>
          </p:cNvSpPr>
          <p:nvPr>
            <p:ph type="sldNum" sz="quarter" idx="10"/>
          </p:nvPr>
        </p:nvSpPr>
        <p:spPr/>
        <p:txBody>
          <a:bodyPr/>
          <a:lstStyle/>
          <a:p>
            <a:fld id="{3A1FD326-ACE3-43CA-B698-979A791658C0}" type="slidenum">
              <a:rPr lang="en-GB" smtClean="0"/>
              <a:t>15</a:t>
            </a:fld>
            <a:endParaRPr lang="en-GB"/>
          </a:p>
        </p:txBody>
      </p:sp>
    </p:spTree>
    <p:extLst>
      <p:ext uri="{BB962C8B-B14F-4D97-AF65-F5344CB8AC3E}">
        <p14:creationId xmlns:p14="http://schemas.microsoft.com/office/powerpoint/2010/main" val="20455207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r>
              <a:rPr lang="cs-CZ" dirty="0" err="1" smtClean="0"/>
              <a:t>Hjumen</a:t>
            </a:r>
            <a:r>
              <a:rPr lang="cs-CZ" dirty="0" smtClean="0"/>
              <a:t> </a:t>
            </a:r>
            <a:r>
              <a:rPr lang="cs-CZ" dirty="0" err="1" smtClean="0"/>
              <a:t>sajki</a:t>
            </a:r>
            <a:endParaRPr lang="en-GB" dirty="0"/>
          </a:p>
        </p:txBody>
      </p:sp>
      <p:sp>
        <p:nvSpPr>
          <p:cNvPr id="4" name="Zástupný symbol pro číslo snímku 3"/>
          <p:cNvSpPr>
            <a:spLocks noGrp="1"/>
          </p:cNvSpPr>
          <p:nvPr>
            <p:ph type="sldNum" sz="quarter" idx="10"/>
          </p:nvPr>
        </p:nvSpPr>
        <p:spPr/>
        <p:txBody>
          <a:bodyPr/>
          <a:lstStyle/>
          <a:p>
            <a:fld id="{3A1FD326-ACE3-43CA-B698-979A791658C0}" type="slidenum">
              <a:rPr lang="en-GB" smtClean="0"/>
              <a:t>16</a:t>
            </a:fld>
            <a:endParaRPr lang="en-GB"/>
          </a:p>
        </p:txBody>
      </p:sp>
    </p:spTree>
    <p:extLst>
      <p:ext uri="{BB962C8B-B14F-4D97-AF65-F5344CB8AC3E}">
        <p14:creationId xmlns:p14="http://schemas.microsoft.com/office/powerpoint/2010/main" val="27937578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r>
              <a:rPr lang="cs-CZ" dirty="0" err="1" smtClean="0"/>
              <a:t>Hjumen</a:t>
            </a:r>
            <a:r>
              <a:rPr lang="cs-CZ" dirty="0" smtClean="0"/>
              <a:t> </a:t>
            </a:r>
            <a:r>
              <a:rPr lang="cs-CZ" dirty="0" err="1" smtClean="0"/>
              <a:t>sajki</a:t>
            </a:r>
            <a:endParaRPr lang="en-GB" dirty="0"/>
          </a:p>
        </p:txBody>
      </p:sp>
      <p:sp>
        <p:nvSpPr>
          <p:cNvPr id="4" name="Zástupný symbol pro číslo snímku 3"/>
          <p:cNvSpPr>
            <a:spLocks noGrp="1"/>
          </p:cNvSpPr>
          <p:nvPr>
            <p:ph type="sldNum" sz="quarter" idx="10"/>
          </p:nvPr>
        </p:nvSpPr>
        <p:spPr/>
        <p:txBody>
          <a:bodyPr/>
          <a:lstStyle/>
          <a:p>
            <a:fld id="{3A1FD326-ACE3-43CA-B698-979A791658C0}" type="slidenum">
              <a:rPr lang="en-GB" smtClean="0"/>
              <a:t>17</a:t>
            </a:fld>
            <a:endParaRPr lang="en-GB"/>
          </a:p>
        </p:txBody>
      </p:sp>
    </p:spTree>
    <p:extLst>
      <p:ext uri="{BB962C8B-B14F-4D97-AF65-F5344CB8AC3E}">
        <p14:creationId xmlns:p14="http://schemas.microsoft.com/office/powerpoint/2010/main" val="5692109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r>
              <a:rPr lang="cs-CZ" dirty="0" err="1" smtClean="0"/>
              <a:t>Hjumen</a:t>
            </a:r>
            <a:r>
              <a:rPr lang="cs-CZ" dirty="0" smtClean="0"/>
              <a:t> </a:t>
            </a:r>
            <a:r>
              <a:rPr lang="cs-CZ" dirty="0" err="1" smtClean="0"/>
              <a:t>sajki</a:t>
            </a:r>
            <a:endParaRPr lang="en-GB" dirty="0"/>
          </a:p>
        </p:txBody>
      </p:sp>
      <p:sp>
        <p:nvSpPr>
          <p:cNvPr id="4" name="Zástupný symbol pro číslo snímku 3"/>
          <p:cNvSpPr>
            <a:spLocks noGrp="1"/>
          </p:cNvSpPr>
          <p:nvPr>
            <p:ph type="sldNum" sz="quarter" idx="10"/>
          </p:nvPr>
        </p:nvSpPr>
        <p:spPr/>
        <p:txBody>
          <a:bodyPr/>
          <a:lstStyle/>
          <a:p>
            <a:fld id="{3A1FD326-ACE3-43CA-B698-979A791658C0}" type="slidenum">
              <a:rPr lang="en-GB" smtClean="0"/>
              <a:t>18</a:t>
            </a:fld>
            <a:endParaRPr lang="en-GB"/>
          </a:p>
        </p:txBody>
      </p:sp>
    </p:spTree>
    <p:extLst>
      <p:ext uri="{BB962C8B-B14F-4D97-AF65-F5344CB8AC3E}">
        <p14:creationId xmlns:p14="http://schemas.microsoft.com/office/powerpoint/2010/main" val="11299518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r>
              <a:rPr lang="cs-CZ" dirty="0" err="1" smtClean="0"/>
              <a:t>Hjumen</a:t>
            </a:r>
            <a:r>
              <a:rPr lang="cs-CZ" dirty="0" smtClean="0"/>
              <a:t> </a:t>
            </a:r>
            <a:r>
              <a:rPr lang="cs-CZ" dirty="0" err="1" smtClean="0"/>
              <a:t>sajki</a:t>
            </a:r>
            <a:endParaRPr lang="en-GB" dirty="0"/>
          </a:p>
        </p:txBody>
      </p:sp>
      <p:sp>
        <p:nvSpPr>
          <p:cNvPr id="4" name="Zástupný symbol pro číslo snímku 3"/>
          <p:cNvSpPr>
            <a:spLocks noGrp="1"/>
          </p:cNvSpPr>
          <p:nvPr>
            <p:ph type="sldNum" sz="quarter" idx="10"/>
          </p:nvPr>
        </p:nvSpPr>
        <p:spPr/>
        <p:txBody>
          <a:bodyPr/>
          <a:lstStyle/>
          <a:p>
            <a:fld id="{3A1FD326-ACE3-43CA-B698-979A791658C0}" type="slidenum">
              <a:rPr lang="en-GB" smtClean="0"/>
              <a:t>19</a:t>
            </a:fld>
            <a:endParaRPr lang="en-GB"/>
          </a:p>
        </p:txBody>
      </p:sp>
    </p:spTree>
    <p:extLst>
      <p:ext uri="{BB962C8B-B14F-4D97-AF65-F5344CB8AC3E}">
        <p14:creationId xmlns:p14="http://schemas.microsoft.com/office/powerpoint/2010/main" val="568618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r>
              <a:rPr lang="cs-CZ" dirty="0" err="1" smtClean="0"/>
              <a:t>Hjumen</a:t>
            </a:r>
            <a:r>
              <a:rPr lang="cs-CZ" dirty="0" smtClean="0"/>
              <a:t> </a:t>
            </a:r>
            <a:r>
              <a:rPr lang="cs-CZ" dirty="0" err="1" smtClean="0"/>
              <a:t>sajki</a:t>
            </a:r>
            <a:endParaRPr lang="en-GB" dirty="0"/>
          </a:p>
        </p:txBody>
      </p:sp>
      <p:sp>
        <p:nvSpPr>
          <p:cNvPr id="4" name="Zástupný symbol pro číslo snímku 3"/>
          <p:cNvSpPr>
            <a:spLocks noGrp="1"/>
          </p:cNvSpPr>
          <p:nvPr>
            <p:ph type="sldNum" sz="quarter" idx="10"/>
          </p:nvPr>
        </p:nvSpPr>
        <p:spPr/>
        <p:txBody>
          <a:bodyPr/>
          <a:lstStyle/>
          <a:p>
            <a:fld id="{3A1FD326-ACE3-43CA-B698-979A791658C0}" type="slidenum">
              <a:rPr lang="en-GB" smtClean="0"/>
              <a:t>20</a:t>
            </a:fld>
            <a:endParaRPr lang="en-GB"/>
          </a:p>
        </p:txBody>
      </p:sp>
    </p:spTree>
    <p:extLst>
      <p:ext uri="{BB962C8B-B14F-4D97-AF65-F5344CB8AC3E}">
        <p14:creationId xmlns:p14="http://schemas.microsoft.com/office/powerpoint/2010/main" val="27834518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r>
              <a:rPr lang="cs-CZ" dirty="0" err="1" smtClean="0"/>
              <a:t>Hjumen</a:t>
            </a:r>
            <a:r>
              <a:rPr lang="cs-CZ" dirty="0" smtClean="0"/>
              <a:t> </a:t>
            </a:r>
            <a:r>
              <a:rPr lang="cs-CZ" dirty="0" err="1" smtClean="0"/>
              <a:t>sajki</a:t>
            </a:r>
            <a:endParaRPr lang="en-GB" dirty="0"/>
          </a:p>
        </p:txBody>
      </p:sp>
      <p:sp>
        <p:nvSpPr>
          <p:cNvPr id="4" name="Zástupný symbol pro číslo snímku 3"/>
          <p:cNvSpPr>
            <a:spLocks noGrp="1"/>
          </p:cNvSpPr>
          <p:nvPr>
            <p:ph type="sldNum" sz="quarter" idx="10"/>
          </p:nvPr>
        </p:nvSpPr>
        <p:spPr/>
        <p:txBody>
          <a:bodyPr/>
          <a:lstStyle/>
          <a:p>
            <a:fld id="{3A1FD326-ACE3-43CA-B698-979A791658C0}" type="slidenum">
              <a:rPr lang="en-GB" smtClean="0"/>
              <a:t>21</a:t>
            </a:fld>
            <a:endParaRPr lang="en-GB"/>
          </a:p>
        </p:txBody>
      </p:sp>
    </p:spTree>
    <p:extLst>
      <p:ext uri="{BB962C8B-B14F-4D97-AF65-F5344CB8AC3E}">
        <p14:creationId xmlns:p14="http://schemas.microsoft.com/office/powerpoint/2010/main" val="19488898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r>
              <a:rPr lang="cs-CZ" dirty="0" err="1" smtClean="0"/>
              <a:t>Hjumen</a:t>
            </a:r>
            <a:r>
              <a:rPr lang="cs-CZ" dirty="0" smtClean="0"/>
              <a:t> </a:t>
            </a:r>
            <a:r>
              <a:rPr lang="cs-CZ" dirty="0" err="1" smtClean="0"/>
              <a:t>sajki</a:t>
            </a:r>
            <a:endParaRPr lang="en-GB" dirty="0"/>
          </a:p>
        </p:txBody>
      </p:sp>
      <p:sp>
        <p:nvSpPr>
          <p:cNvPr id="4" name="Zástupný symbol pro číslo snímku 3"/>
          <p:cNvSpPr>
            <a:spLocks noGrp="1"/>
          </p:cNvSpPr>
          <p:nvPr>
            <p:ph type="sldNum" sz="quarter" idx="10"/>
          </p:nvPr>
        </p:nvSpPr>
        <p:spPr/>
        <p:txBody>
          <a:bodyPr/>
          <a:lstStyle/>
          <a:p>
            <a:fld id="{3A1FD326-ACE3-43CA-B698-979A791658C0}" type="slidenum">
              <a:rPr lang="en-GB" smtClean="0"/>
              <a:t>22</a:t>
            </a:fld>
            <a:endParaRPr lang="en-GB"/>
          </a:p>
        </p:txBody>
      </p:sp>
    </p:spTree>
    <p:extLst>
      <p:ext uri="{BB962C8B-B14F-4D97-AF65-F5344CB8AC3E}">
        <p14:creationId xmlns:p14="http://schemas.microsoft.com/office/powerpoint/2010/main" val="546284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r>
              <a:rPr lang="cs-CZ" dirty="0" err="1" smtClean="0"/>
              <a:t>Hjumen</a:t>
            </a:r>
            <a:r>
              <a:rPr lang="cs-CZ" dirty="0" smtClean="0"/>
              <a:t> </a:t>
            </a:r>
            <a:r>
              <a:rPr lang="cs-CZ" dirty="0" err="1" smtClean="0"/>
              <a:t>sajki</a:t>
            </a:r>
            <a:endParaRPr lang="en-GB" dirty="0"/>
          </a:p>
        </p:txBody>
      </p:sp>
      <p:sp>
        <p:nvSpPr>
          <p:cNvPr id="4" name="Zástupný symbol pro číslo snímku 3"/>
          <p:cNvSpPr>
            <a:spLocks noGrp="1"/>
          </p:cNvSpPr>
          <p:nvPr>
            <p:ph type="sldNum" sz="quarter" idx="10"/>
          </p:nvPr>
        </p:nvSpPr>
        <p:spPr/>
        <p:txBody>
          <a:bodyPr/>
          <a:lstStyle/>
          <a:p>
            <a:fld id="{3A1FD326-ACE3-43CA-B698-979A791658C0}" type="slidenum">
              <a:rPr lang="en-GB" smtClean="0"/>
              <a:t>3</a:t>
            </a:fld>
            <a:endParaRPr lang="en-GB"/>
          </a:p>
        </p:txBody>
      </p:sp>
    </p:spTree>
    <p:extLst>
      <p:ext uri="{BB962C8B-B14F-4D97-AF65-F5344CB8AC3E}">
        <p14:creationId xmlns:p14="http://schemas.microsoft.com/office/powerpoint/2010/main" val="2419328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r>
              <a:rPr lang="cs-CZ" dirty="0" err="1" smtClean="0"/>
              <a:t>Hjumen</a:t>
            </a:r>
            <a:r>
              <a:rPr lang="cs-CZ" dirty="0" smtClean="0"/>
              <a:t> </a:t>
            </a:r>
            <a:r>
              <a:rPr lang="cs-CZ" dirty="0" err="1" smtClean="0"/>
              <a:t>sajki</a:t>
            </a:r>
            <a:endParaRPr lang="en-GB" dirty="0"/>
          </a:p>
        </p:txBody>
      </p:sp>
      <p:sp>
        <p:nvSpPr>
          <p:cNvPr id="4" name="Zástupný symbol pro číslo snímku 3"/>
          <p:cNvSpPr>
            <a:spLocks noGrp="1"/>
          </p:cNvSpPr>
          <p:nvPr>
            <p:ph type="sldNum" sz="quarter" idx="10"/>
          </p:nvPr>
        </p:nvSpPr>
        <p:spPr/>
        <p:txBody>
          <a:bodyPr/>
          <a:lstStyle/>
          <a:p>
            <a:fld id="{3A1FD326-ACE3-43CA-B698-979A791658C0}" type="slidenum">
              <a:rPr lang="en-GB" smtClean="0"/>
              <a:t>4</a:t>
            </a:fld>
            <a:endParaRPr lang="en-GB"/>
          </a:p>
        </p:txBody>
      </p:sp>
    </p:spTree>
    <p:extLst>
      <p:ext uri="{BB962C8B-B14F-4D97-AF65-F5344CB8AC3E}">
        <p14:creationId xmlns:p14="http://schemas.microsoft.com/office/powerpoint/2010/main" val="300748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r>
              <a:rPr lang="cs-CZ" dirty="0" err="1" smtClean="0"/>
              <a:t>Hjumen</a:t>
            </a:r>
            <a:r>
              <a:rPr lang="cs-CZ" dirty="0" smtClean="0"/>
              <a:t> </a:t>
            </a:r>
            <a:r>
              <a:rPr lang="cs-CZ" dirty="0" err="1" smtClean="0"/>
              <a:t>sajki</a:t>
            </a:r>
            <a:endParaRPr lang="en-GB" dirty="0"/>
          </a:p>
        </p:txBody>
      </p:sp>
      <p:sp>
        <p:nvSpPr>
          <p:cNvPr id="4" name="Zástupný symbol pro číslo snímku 3"/>
          <p:cNvSpPr>
            <a:spLocks noGrp="1"/>
          </p:cNvSpPr>
          <p:nvPr>
            <p:ph type="sldNum" sz="quarter" idx="10"/>
          </p:nvPr>
        </p:nvSpPr>
        <p:spPr/>
        <p:txBody>
          <a:bodyPr/>
          <a:lstStyle/>
          <a:p>
            <a:fld id="{3A1FD326-ACE3-43CA-B698-979A791658C0}" type="slidenum">
              <a:rPr lang="en-GB" smtClean="0"/>
              <a:t>6</a:t>
            </a:fld>
            <a:endParaRPr lang="en-GB"/>
          </a:p>
        </p:txBody>
      </p:sp>
    </p:spTree>
    <p:extLst>
      <p:ext uri="{BB962C8B-B14F-4D97-AF65-F5344CB8AC3E}">
        <p14:creationId xmlns:p14="http://schemas.microsoft.com/office/powerpoint/2010/main" val="2140353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r>
              <a:rPr lang="cs-CZ" dirty="0" err="1" smtClean="0"/>
              <a:t>Hjumen</a:t>
            </a:r>
            <a:r>
              <a:rPr lang="cs-CZ" dirty="0" smtClean="0"/>
              <a:t> </a:t>
            </a:r>
            <a:r>
              <a:rPr lang="cs-CZ" dirty="0" err="1" smtClean="0"/>
              <a:t>sajki</a:t>
            </a:r>
            <a:endParaRPr lang="en-GB" dirty="0"/>
          </a:p>
        </p:txBody>
      </p:sp>
      <p:sp>
        <p:nvSpPr>
          <p:cNvPr id="4" name="Zástupný symbol pro číslo snímku 3"/>
          <p:cNvSpPr>
            <a:spLocks noGrp="1"/>
          </p:cNvSpPr>
          <p:nvPr>
            <p:ph type="sldNum" sz="quarter" idx="10"/>
          </p:nvPr>
        </p:nvSpPr>
        <p:spPr/>
        <p:txBody>
          <a:bodyPr/>
          <a:lstStyle/>
          <a:p>
            <a:fld id="{3A1FD326-ACE3-43CA-B698-979A791658C0}" type="slidenum">
              <a:rPr lang="en-GB" smtClean="0"/>
              <a:t>7</a:t>
            </a:fld>
            <a:endParaRPr lang="en-GB"/>
          </a:p>
        </p:txBody>
      </p:sp>
    </p:spTree>
    <p:extLst>
      <p:ext uri="{BB962C8B-B14F-4D97-AF65-F5344CB8AC3E}">
        <p14:creationId xmlns:p14="http://schemas.microsoft.com/office/powerpoint/2010/main" val="42148463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r>
              <a:rPr lang="cs-CZ" dirty="0" err="1" smtClean="0"/>
              <a:t>Hjumen</a:t>
            </a:r>
            <a:r>
              <a:rPr lang="cs-CZ" dirty="0" smtClean="0"/>
              <a:t> </a:t>
            </a:r>
            <a:r>
              <a:rPr lang="cs-CZ" dirty="0" err="1" smtClean="0"/>
              <a:t>sajki</a:t>
            </a:r>
            <a:endParaRPr lang="en-GB" dirty="0"/>
          </a:p>
        </p:txBody>
      </p:sp>
      <p:sp>
        <p:nvSpPr>
          <p:cNvPr id="4" name="Zástupný symbol pro číslo snímku 3"/>
          <p:cNvSpPr>
            <a:spLocks noGrp="1"/>
          </p:cNvSpPr>
          <p:nvPr>
            <p:ph type="sldNum" sz="quarter" idx="10"/>
          </p:nvPr>
        </p:nvSpPr>
        <p:spPr/>
        <p:txBody>
          <a:bodyPr/>
          <a:lstStyle/>
          <a:p>
            <a:fld id="{3A1FD326-ACE3-43CA-B698-979A791658C0}" type="slidenum">
              <a:rPr lang="en-GB" smtClean="0"/>
              <a:t>9</a:t>
            </a:fld>
            <a:endParaRPr lang="en-GB"/>
          </a:p>
        </p:txBody>
      </p:sp>
    </p:spTree>
    <p:extLst>
      <p:ext uri="{BB962C8B-B14F-4D97-AF65-F5344CB8AC3E}">
        <p14:creationId xmlns:p14="http://schemas.microsoft.com/office/powerpoint/2010/main" val="34446206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r>
              <a:rPr lang="cs-CZ" dirty="0" err="1" smtClean="0"/>
              <a:t>Hjumen</a:t>
            </a:r>
            <a:r>
              <a:rPr lang="cs-CZ" dirty="0" smtClean="0"/>
              <a:t> </a:t>
            </a:r>
            <a:r>
              <a:rPr lang="cs-CZ" dirty="0" err="1" smtClean="0"/>
              <a:t>sajki</a:t>
            </a:r>
            <a:endParaRPr lang="en-GB" dirty="0"/>
          </a:p>
        </p:txBody>
      </p:sp>
      <p:sp>
        <p:nvSpPr>
          <p:cNvPr id="4" name="Zástupný symbol pro číslo snímku 3"/>
          <p:cNvSpPr>
            <a:spLocks noGrp="1"/>
          </p:cNvSpPr>
          <p:nvPr>
            <p:ph type="sldNum" sz="quarter" idx="10"/>
          </p:nvPr>
        </p:nvSpPr>
        <p:spPr/>
        <p:txBody>
          <a:bodyPr/>
          <a:lstStyle/>
          <a:p>
            <a:fld id="{3A1FD326-ACE3-43CA-B698-979A791658C0}" type="slidenum">
              <a:rPr lang="en-GB" smtClean="0"/>
              <a:t>10</a:t>
            </a:fld>
            <a:endParaRPr lang="en-GB"/>
          </a:p>
        </p:txBody>
      </p:sp>
    </p:spTree>
    <p:extLst>
      <p:ext uri="{BB962C8B-B14F-4D97-AF65-F5344CB8AC3E}">
        <p14:creationId xmlns:p14="http://schemas.microsoft.com/office/powerpoint/2010/main" val="6682375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r>
              <a:rPr lang="cs-CZ" dirty="0" err="1" smtClean="0"/>
              <a:t>Hjumen</a:t>
            </a:r>
            <a:r>
              <a:rPr lang="cs-CZ" dirty="0" smtClean="0"/>
              <a:t> </a:t>
            </a:r>
            <a:r>
              <a:rPr lang="cs-CZ" dirty="0" err="1" smtClean="0"/>
              <a:t>sajki</a:t>
            </a:r>
            <a:endParaRPr lang="en-GB" dirty="0"/>
          </a:p>
        </p:txBody>
      </p:sp>
      <p:sp>
        <p:nvSpPr>
          <p:cNvPr id="4" name="Zástupný symbol pro číslo snímku 3"/>
          <p:cNvSpPr>
            <a:spLocks noGrp="1"/>
          </p:cNvSpPr>
          <p:nvPr>
            <p:ph type="sldNum" sz="quarter" idx="10"/>
          </p:nvPr>
        </p:nvSpPr>
        <p:spPr/>
        <p:txBody>
          <a:bodyPr/>
          <a:lstStyle/>
          <a:p>
            <a:fld id="{3A1FD326-ACE3-43CA-B698-979A791658C0}" type="slidenum">
              <a:rPr lang="en-GB" smtClean="0"/>
              <a:t>11</a:t>
            </a:fld>
            <a:endParaRPr lang="en-GB"/>
          </a:p>
        </p:txBody>
      </p:sp>
    </p:spTree>
    <p:extLst>
      <p:ext uri="{BB962C8B-B14F-4D97-AF65-F5344CB8AC3E}">
        <p14:creationId xmlns:p14="http://schemas.microsoft.com/office/powerpoint/2010/main" val="8175874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r>
              <a:rPr lang="cs-CZ" dirty="0" err="1" smtClean="0"/>
              <a:t>Hjumen</a:t>
            </a:r>
            <a:r>
              <a:rPr lang="cs-CZ" dirty="0" smtClean="0"/>
              <a:t> </a:t>
            </a:r>
            <a:r>
              <a:rPr lang="cs-CZ" dirty="0" err="1" smtClean="0"/>
              <a:t>sajki</a:t>
            </a:r>
            <a:endParaRPr lang="en-GB" dirty="0"/>
          </a:p>
        </p:txBody>
      </p:sp>
      <p:sp>
        <p:nvSpPr>
          <p:cNvPr id="4" name="Zástupný symbol pro číslo snímku 3"/>
          <p:cNvSpPr>
            <a:spLocks noGrp="1"/>
          </p:cNvSpPr>
          <p:nvPr>
            <p:ph type="sldNum" sz="quarter" idx="10"/>
          </p:nvPr>
        </p:nvSpPr>
        <p:spPr/>
        <p:txBody>
          <a:bodyPr/>
          <a:lstStyle/>
          <a:p>
            <a:fld id="{3A1FD326-ACE3-43CA-B698-979A791658C0}" type="slidenum">
              <a:rPr lang="en-GB" smtClean="0"/>
              <a:t>12</a:t>
            </a:fld>
            <a:endParaRPr lang="en-GB"/>
          </a:p>
        </p:txBody>
      </p:sp>
    </p:spTree>
    <p:extLst>
      <p:ext uri="{BB962C8B-B14F-4D97-AF65-F5344CB8AC3E}">
        <p14:creationId xmlns:p14="http://schemas.microsoft.com/office/powerpoint/2010/main" val="17777963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cs-CZ"/>
              <a:t>Kliknutím lze upravit styl.</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pPr>
              <a:defRPr/>
            </a:pPr>
            <a:endParaRPr lang="cs-CZ"/>
          </a:p>
        </p:txBody>
      </p:sp>
      <p:sp>
        <p:nvSpPr>
          <p:cNvPr id="5" name="Footer Placeholder 4"/>
          <p:cNvSpPr>
            <a:spLocks noGrp="1"/>
          </p:cNvSpPr>
          <p:nvPr>
            <p:ph type="ftr" sz="quarter" idx="11"/>
          </p:nvPr>
        </p:nvSpPr>
        <p:spPr/>
        <p:txBody>
          <a:bodyPr/>
          <a:lstStyle/>
          <a:p>
            <a:pPr>
              <a:defRPr/>
            </a:pPr>
            <a:endParaRPr lang="cs-CZ"/>
          </a:p>
        </p:txBody>
      </p:sp>
      <p:sp>
        <p:nvSpPr>
          <p:cNvPr id="6" name="Slide Number Placeholder 5"/>
          <p:cNvSpPr>
            <a:spLocks noGrp="1"/>
          </p:cNvSpPr>
          <p:nvPr>
            <p:ph type="sldNum" sz="quarter" idx="12"/>
          </p:nvPr>
        </p:nvSpPr>
        <p:spPr/>
        <p:txBody>
          <a:bodyPr/>
          <a:lstStyle/>
          <a:p>
            <a:pPr>
              <a:defRPr/>
            </a:pPr>
            <a:fld id="{D3F6AF5F-F8BF-4DB6-895F-3BFF1E901F04}" type="slidenum">
              <a:rPr lang="cs-CZ" smtClean="0"/>
              <a:pPr>
                <a:defRPr/>
              </a:pPr>
              <a:t>‹#›</a:t>
            </a:fld>
            <a:endParaRPr lang="cs-CZ"/>
          </a:p>
        </p:txBody>
      </p:sp>
    </p:spTree>
    <p:extLst>
      <p:ext uri="{BB962C8B-B14F-4D97-AF65-F5344CB8AC3E}">
        <p14:creationId xmlns:p14="http://schemas.microsoft.com/office/powerpoint/2010/main" val="21281800"/>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pPr>
              <a:defRPr/>
            </a:pPr>
            <a:endParaRPr lang="cs-CZ"/>
          </a:p>
        </p:txBody>
      </p:sp>
      <p:sp>
        <p:nvSpPr>
          <p:cNvPr id="5" name="Footer Placeholder 4"/>
          <p:cNvSpPr>
            <a:spLocks noGrp="1"/>
          </p:cNvSpPr>
          <p:nvPr>
            <p:ph type="ftr" sz="quarter" idx="11"/>
          </p:nvPr>
        </p:nvSpPr>
        <p:spPr/>
        <p:txBody>
          <a:bodyPr/>
          <a:lstStyle/>
          <a:p>
            <a:pPr>
              <a:defRPr/>
            </a:pPr>
            <a:endParaRPr lang="cs-CZ"/>
          </a:p>
        </p:txBody>
      </p:sp>
      <p:sp>
        <p:nvSpPr>
          <p:cNvPr id="6" name="Slide Number Placeholder 5"/>
          <p:cNvSpPr>
            <a:spLocks noGrp="1"/>
          </p:cNvSpPr>
          <p:nvPr>
            <p:ph type="sldNum" sz="quarter" idx="12"/>
          </p:nvPr>
        </p:nvSpPr>
        <p:spPr/>
        <p:txBody>
          <a:bodyPr/>
          <a:lstStyle/>
          <a:p>
            <a:pPr>
              <a:defRPr/>
            </a:pPr>
            <a:fld id="{E360E083-9326-4715-969F-BFBEF8AA8417}" type="slidenum">
              <a:rPr lang="cs-CZ" smtClean="0"/>
              <a:pPr>
                <a:defRPr/>
              </a:pPr>
              <a:t>‹#›</a:t>
            </a:fld>
            <a:endParaRPr lang="cs-CZ"/>
          </a:p>
        </p:txBody>
      </p:sp>
    </p:spTree>
    <p:extLst>
      <p:ext uri="{BB962C8B-B14F-4D97-AF65-F5344CB8AC3E}">
        <p14:creationId xmlns:p14="http://schemas.microsoft.com/office/powerpoint/2010/main" val="40788020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pPr>
              <a:defRPr/>
            </a:pPr>
            <a:endParaRPr lang="cs-CZ"/>
          </a:p>
        </p:txBody>
      </p:sp>
      <p:sp>
        <p:nvSpPr>
          <p:cNvPr id="5" name="Footer Placeholder 4"/>
          <p:cNvSpPr>
            <a:spLocks noGrp="1"/>
          </p:cNvSpPr>
          <p:nvPr>
            <p:ph type="ftr" sz="quarter" idx="11"/>
          </p:nvPr>
        </p:nvSpPr>
        <p:spPr/>
        <p:txBody>
          <a:bodyPr/>
          <a:lstStyle/>
          <a:p>
            <a:pPr>
              <a:defRPr/>
            </a:pPr>
            <a:endParaRPr lang="cs-CZ"/>
          </a:p>
        </p:txBody>
      </p:sp>
      <p:sp>
        <p:nvSpPr>
          <p:cNvPr id="6" name="Slide Number Placeholder 5"/>
          <p:cNvSpPr>
            <a:spLocks noGrp="1"/>
          </p:cNvSpPr>
          <p:nvPr>
            <p:ph type="sldNum" sz="quarter" idx="12"/>
          </p:nvPr>
        </p:nvSpPr>
        <p:spPr/>
        <p:txBody>
          <a:bodyPr/>
          <a:lstStyle/>
          <a:p>
            <a:pPr>
              <a:defRPr/>
            </a:pPr>
            <a:fld id="{0074BE30-72D8-4974-AB0D-83D689EE00EC}" type="slidenum">
              <a:rPr lang="cs-CZ" smtClean="0"/>
              <a:pPr>
                <a:defRPr/>
              </a:pPr>
              <a:t>‹#›</a:t>
            </a:fld>
            <a:endParaRPr lang="cs-CZ"/>
          </a:p>
        </p:txBody>
      </p:sp>
    </p:spTree>
    <p:extLst>
      <p:ext uri="{BB962C8B-B14F-4D97-AF65-F5344CB8AC3E}">
        <p14:creationId xmlns:p14="http://schemas.microsoft.com/office/powerpoint/2010/main" val="1331757688"/>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cs-CZ"/>
              <a:t>Kliknutím lze upravit styl.</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pPr>
              <a:defRPr/>
            </a:pPr>
            <a:endParaRPr lang="cs-CZ"/>
          </a:p>
        </p:txBody>
      </p:sp>
      <p:sp>
        <p:nvSpPr>
          <p:cNvPr id="5" name="Footer Placeholder 4"/>
          <p:cNvSpPr>
            <a:spLocks noGrp="1"/>
          </p:cNvSpPr>
          <p:nvPr>
            <p:ph type="ftr" sz="quarter" idx="11"/>
          </p:nvPr>
        </p:nvSpPr>
        <p:spPr/>
        <p:txBody>
          <a:bodyPr/>
          <a:lstStyle/>
          <a:p>
            <a:pPr>
              <a:defRPr/>
            </a:pPr>
            <a:endParaRPr lang="cs-CZ"/>
          </a:p>
        </p:txBody>
      </p:sp>
      <p:sp>
        <p:nvSpPr>
          <p:cNvPr id="6" name="Slide Number Placeholder 5"/>
          <p:cNvSpPr>
            <a:spLocks noGrp="1"/>
          </p:cNvSpPr>
          <p:nvPr>
            <p:ph type="sldNum" sz="quarter" idx="12"/>
          </p:nvPr>
        </p:nvSpPr>
        <p:spPr/>
        <p:txBody>
          <a:bodyPr/>
          <a:lstStyle/>
          <a:p>
            <a:pPr>
              <a:defRPr/>
            </a:pPr>
            <a:fld id="{D3F6AF5F-F8BF-4DB6-895F-3BFF1E901F04}" type="slidenum">
              <a:rPr lang="cs-CZ" smtClean="0"/>
              <a:pPr>
                <a:defRPr/>
              </a:pPr>
              <a:t>‹#›</a:t>
            </a:fld>
            <a:endParaRPr lang="cs-CZ"/>
          </a:p>
        </p:txBody>
      </p:sp>
    </p:spTree>
    <p:extLst>
      <p:ext uri="{BB962C8B-B14F-4D97-AF65-F5344CB8AC3E}">
        <p14:creationId xmlns:p14="http://schemas.microsoft.com/office/powerpoint/2010/main" val="207860084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pPr>
              <a:defRPr/>
            </a:pPr>
            <a:endParaRPr lang="cs-CZ"/>
          </a:p>
        </p:txBody>
      </p:sp>
      <p:sp>
        <p:nvSpPr>
          <p:cNvPr id="5" name="Footer Placeholder 4"/>
          <p:cNvSpPr>
            <a:spLocks noGrp="1"/>
          </p:cNvSpPr>
          <p:nvPr>
            <p:ph type="ftr" sz="quarter" idx="11"/>
          </p:nvPr>
        </p:nvSpPr>
        <p:spPr/>
        <p:txBody>
          <a:bodyPr/>
          <a:lstStyle/>
          <a:p>
            <a:pPr>
              <a:defRPr/>
            </a:pPr>
            <a:endParaRPr lang="cs-CZ"/>
          </a:p>
        </p:txBody>
      </p:sp>
      <p:sp>
        <p:nvSpPr>
          <p:cNvPr id="6" name="Slide Number Placeholder 5"/>
          <p:cNvSpPr>
            <a:spLocks noGrp="1"/>
          </p:cNvSpPr>
          <p:nvPr>
            <p:ph type="sldNum" sz="quarter" idx="12"/>
          </p:nvPr>
        </p:nvSpPr>
        <p:spPr/>
        <p:txBody>
          <a:bodyPr/>
          <a:lstStyle/>
          <a:p>
            <a:pPr>
              <a:defRPr/>
            </a:pPr>
            <a:fld id="{EAB492EE-0967-47A5-B6F8-CDC7C6C6EF1C}" type="slidenum">
              <a:rPr lang="cs-CZ" smtClean="0"/>
              <a:pPr>
                <a:defRPr/>
              </a:pPr>
              <a:t>‹#›</a:t>
            </a:fld>
            <a:endParaRPr lang="cs-CZ"/>
          </a:p>
        </p:txBody>
      </p:sp>
    </p:spTree>
    <p:extLst>
      <p:ext uri="{BB962C8B-B14F-4D97-AF65-F5344CB8AC3E}">
        <p14:creationId xmlns:p14="http://schemas.microsoft.com/office/powerpoint/2010/main" val="3242512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4"/>
            <a:ext cx="10515600" cy="2852737"/>
          </a:xfrm>
        </p:spPr>
        <p:txBody>
          <a:bodyPr anchor="b"/>
          <a:lstStyle>
            <a:lvl1pPr>
              <a:defRPr sz="6000"/>
            </a:lvl1pPr>
          </a:lstStyle>
          <a:p>
            <a:r>
              <a:rPr lang="cs-CZ"/>
              <a:t>Kliknutím lze upravit styl.</a:t>
            </a:r>
            <a:endParaRPr lang="en-US" dirty="0"/>
          </a:p>
        </p:txBody>
      </p:sp>
      <p:sp>
        <p:nvSpPr>
          <p:cNvPr id="3" name="Text Placeholder 2"/>
          <p:cNvSpPr>
            <a:spLocks noGrp="1"/>
          </p:cNvSpPr>
          <p:nvPr>
            <p:ph type="body" idx="1"/>
          </p:nvPr>
        </p:nvSpPr>
        <p:spPr>
          <a:xfrm>
            <a:off x="831851" y="4589469"/>
            <a:ext cx="10515600" cy="1500187"/>
          </a:xfrm>
        </p:spPr>
        <p:txBody>
          <a:bodyPr/>
          <a:lstStyle>
            <a:lvl1pPr marL="0" indent="0">
              <a:buNone/>
              <a:defRPr sz="24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pPr>
              <a:defRPr/>
            </a:pPr>
            <a:endParaRPr lang="cs-CZ"/>
          </a:p>
        </p:txBody>
      </p:sp>
      <p:sp>
        <p:nvSpPr>
          <p:cNvPr id="5" name="Footer Placeholder 4"/>
          <p:cNvSpPr>
            <a:spLocks noGrp="1"/>
          </p:cNvSpPr>
          <p:nvPr>
            <p:ph type="ftr" sz="quarter" idx="11"/>
          </p:nvPr>
        </p:nvSpPr>
        <p:spPr/>
        <p:txBody>
          <a:bodyPr/>
          <a:lstStyle/>
          <a:p>
            <a:pPr>
              <a:defRPr/>
            </a:pPr>
            <a:endParaRPr lang="cs-CZ"/>
          </a:p>
        </p:txBody>
      </p:sp>
      <p:sp>
        <p:nvSpPr>
          <p:cNvPr id="6" name="Slide Number Placeholder 5"/>
          <p:cNvSpPr>
            <a:spLocks noGrp="1"/>
          </p:cNvSpPr>
          <p:nvPr>
            <p:ph type="sldNum" sz="quarter" idx="12"/>
          </p:nvPr>
        </p:nvSpPr>
        <p:spPr/>
        <p:txBody>
          <a:bodyPr/>
          <a:lstStyle/>
          <a:p>
            <a:pPr>
              <a:defRPr/>
            </a:pPr>
            <a:fld id="{EAB492EE-0967-47A5-B6F8-CDC7C6C6EF1C}" type="slidenum">
              <a:rPr lang="cs-CZ" smtClean="0"/>
              <a:pPr>
                <a:defRPr/>
              </a:pPr>
              <a:t>‹#›</a:t>
            </a:fld>
            <a:endParaRPr lang="cs-CZ"/>
          </a:p>
        </p:txBody>
      </p:sp>
    </p:spTree>
    <p:extLst>
      <p:ext uri="{BB962C8B-B14F-4D97-AF65-F5344CB8AC3E}">
        <p14:creationId xmlns:p14="http://schemas.microsoft.com/office/powerpoint/2010/main" val="4194724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pPr>
              <a:defRPr/>
            </a:pPr>
            <a:endParaRPr lang="cs-CZ"/>
          </a:p>
        </p:txBody>
      </p:sp>
      <p:sp>
        <p:nvSpPr>
          <p:cNvPr id="6" name="Footer Placeholder 5"/>
          <p:cNvSpPr>
            <a:spLocks noGrp="1"/>
          </p:cNvSpPr>
          <p:nvPr>
            <p:ph type="ftr" sz="quarter" idx="11"/>
          </p:nvPr>
        </p:nvSpPr>
        <p:spPr/>
        <p:txBody>
          <a:bodyPr/>
          <a:lstStyle/>
          <a:p>
            <a:pPr>
              <a:defRPr/>
            </a:pPr>
            <a:endParaRPr lang="cs-CZ"/>
          </a:p>
        </p:txBody>
      </p:sp>
      <p:sp>
        <p:nvSpPr>
          <p:cNvPr id="7" name="Slide Number Placeholder 6"/>
          <p:cNvSpPr>
            <a:spLocks noGrp="1"/>
          </p:cNvSpPr>
          <p:nvPr>
            <p:ph type="sldNum" sz="quarter" idx="12"/>
          </p:nvPr>
        </p:nvSpPr>
        <p:spPr/>
        <p:txBody>
          <a:bodyPr/>
          <a:lstStyle/>
          <a:p>
            <a:pPr>
              <a:defRPr/>
            </a:pPr>
            <a:fld id="{7EB477D5-AF13-45AE-979A-04CDAF9B2CB8}" type="slidenum">
              <a:rPr lang="cs-CZ" smtClean="0"/>
              <a:pPr>
                <a:defRPr/>
              </a:pPr>
              <a:t>‹#›</a:t>
            </a:fld>
            <a:endParaRPr lang="cs-CZ"/>
          </a:p>
        </p:txBody>
      </p:sp>
    </p:spTree>
    <p:extLst>
      <p:ext uri="{BB962C8B-B14F-4D97-AF65-F5344CB8AC3E}">
        <p14:creationId xmlns:p14="http://schemas.microsoft.com/office/powerpoint/2010/main" val="3350810216"/>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cs-CZ"/>
              <a:t>Kliknutím lze upravit styl.</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cs-CZ"/>
              <a:t>Upravte styly předlohy textu.</a:t>
            </a:r>
          </a:p>
        </p:txBody>
      </p:sp>
      <p:sp>
        <p:nvSpPr>
          <p:cNvPr id="4" name="Content Placeholder 3"/>
          <p:cNvSpPr>
            <a:spLocks noGrp="1"/>
          </p:cNvSpPr>
          <p:nvPr>
            <p:ph sz="half" idx="2"/>
          </p:nvPr>
        </p:nvSpPr>
        <p:spPr>
          <a:xfrm>
            <a:off x="839789"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cs-CZ"/>
              <a:t>Upravte styly předlohy textu.</a:t>
            </a:r>
          </a:p>
        </p:txBody>
      </p:sp>
      <p:sp>
        <p:nvSpPr>
          <p:cNvPr id="6" name="Content Placeholder 5"/>
          <p:cNvSpPr>
            <a:spLocks noGrp="1"/>
          </p:cNvSpPr>
          <p:nvPr>
            <p:ph sz="quarter" idx="4"/>
          </p:nvPr>
        </p:nvSpPr>
        <p:spPr>
          <a:xfrm>
            <a:off x="6172203"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pPr>
              <a:defRPr/>
            </a:pPr>
            <a:endParaRPr lang="cs-CZ"/>
          </a:p>
        </p:txBody>
      </p:sp>
      <p:sp>
        <p:nvSpPr>
          <p:cNvPr id="8" name="Footer Placeholder 7"/>
          <p:cNvSpPr>
            <a:spLocks noGrp="1"/>
          </p:cNvSpPr>
          <p:nvPr>
            <p:ph type="ftr" sz="quarter" idx="11"/>
          </p:nvPr>
        </p:nvSpPr>
        <p:spPr/>
        <p:txBody>
          <a:bodyPr/>
          <a:lstStyle/>
          <a:p>
            <a:pPr>
              <a:defRPr/>
            </a:pPr>
            <a:endParaRPr lang="cs-CZ"/>
          </a:p>
        </p:txBody>
      </p:sp>
      <p:sp>
        <p:nvSpPr>
          <p:cNvPr id="9" name="Slide Number Placeholder 8"/>
          <p:cNvSpPr>
            <a:spLocks noGrp="1"/>
          </p:cNvSpPr>
          <p:nvPr>
            <p:ph type="sldNum" sz="quarter" idx="12"/>
          </p:nvPr>
        </p:nvSpPr>
        <p:spPr/>
        <p:txBody>
          <a:bodyPr/>
          <a:lstStyle/>
          <a:p>
            <a:pPr>
              <a:defRPr/>
            </a:pPr>
            <a:fld id="{7BB8F4AC-C479-40BE-8372-62F57C17C422}" type="slidenum">
              <a:rPr lang="cs-CZ" smtClean="0"/>
              <a:pPr>
                <a:defRPr/>
              </a:pPr>
              <a:t>‹#›</a:t>
            </a:fld>
            <a:endParaRPr lang="cs-CZ"/>
          </a:p>
        </p:txBody>
      </p:sp>
    </p:spTree>
    <p:extLst>
      <p:ext uri="{BB962C8B-B14F-4D97-AF65-F5344CB8AC3E}">
        <p14:creationId xmlns:p14="http://schemas.microsoft.com/office/powerpoint/2010/main" val="302586918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pPr>
              <a:defRPr/>
            </a:pPr>
            <a:endParaRPr lang="cs-CZ"/>
          </a:p>
        </p:txBody>
      </p:sp>
      <p:sp>
        <p:nvSpPr>
          <p:cNvPr id="4" name="Footer Placeholder 3"/>
          <p:cNvSpPr>
            <a:spLocks noGrp="1"/>
          </p:cNvSpPr>
          <p:nvPr>
            <p:ph type="ftr" sz="quarter" idx="11"/>
          </p:nvPr>
        </p:nvSpPr>
        <p:spPr/>
        <p:txBody>
          <a:bodyPr/>
          <a:lstStyle/>
          <a:p>
            <a:pPr>
              <a:defRPr/>
            </a:pPr>
            <a:endParaRPr lang="cs-CZ"/>
          </a:p>
        </p:txBody>
      </p:sp>
      <p:sp>
        <p:nvSpPr>
          <p:cNvPr id="5" name="Slide Number Placeholder 4"/>
          <p:cNvSpPr>
            <a:spLocks noGrp="1"/>
          </p:cNvSpPr>
          <p:nvPr>
            <p:ph type="sldNum" sz="quarter" idx="12"/>
          </p:nvPr>
        </p:nvSpPr>
        <p:spPr/>
        <p:txBody>
          <a:bodyPr/>
          <a:lstStyle/>
          <a:p>
            <a:pPr>
              <a:defRPr/>
            </a:pPr>
            <a:fld id="{EAB492EE-0967-47A5-B6F8-CDC7C6C6EF1C}" type="slidenum">
              <a:rPr lang="cs-CZ" smtClean="0"/>
              <a:pPr>
                <a:defRPr/>
              </a:pPr>
              <a:t>‹#›</a:t>
            </a:fld>
            <a:endParaRPr lang="cs-CZ"/>
          </a:p>
        </p:txBody>
      </p:sp>
    </p:spTree>
    <p:extLst>
      <p:ext uri="{BB962C8B-B14F-4D97-AF65-F5344CB8AC3E}">
        <p14:creationId xmlns:p14="http://schemas.microsoft.com/office/powerpoint/2010/main" val="2159406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cs-CZ"/>
          </a:p>
        </p:txBody>
      </p:sp>
      <p:sp>
        <p:nvSpPr>
          <p:cNvPr id="3" name="Footer Placeholder 2"/>
          <p:cNvSpPr>
            <a:spLocks noGrp="1"/>
          </p:cNvSpPr>
          <p:nvPr>
            <p:ph type="ftr" sz="quarter" idx="11"/>
          </p:nvPr>
        </p:nvSpPr>
        <p:spPr/>
        <p:txBody>
          <a:bodyPr/>
          <a:lstStyle/>
          <a:p>
            <a:pPr>
              <a:defRPr/>
            </a:pPr>
            <a:endParaRPr lang="cs-CZ"/>
          </a:p>
        </p:txBody>
      </p:sp>
      <p:sp>
        <p:nvSpPr>
          <p:cNvPr id="4" name="Slide Number Placeholder 3"/>
          <p:cNvSpPr>
            <a:spLocks noGrp="1"/>
          </p:cNvSpPr>
          <p:nvPr>
            <p:ph type="sldNum" sz="quarter" idx="12"/>
          </p:nvPr>
        </p:nvSpPr>
        <p:spPr/>
        <p:txBody>
          <a:bodyPr/>
          <a:lstStyle/>
          <a:p>
            <a:pPr>
              <a:defRPr/>
            </a:pPr>
            <a:fld id="{FEA1B45B-C7B5-4127-812C-A1A1C277C5C3}" type="slidenum">
              <a:rPr lang="cs-CZ" smtClean="0"/>
              <a:pPr>
                <a:defRPr/>
              </a:pPr>
              <a:t>‹#›</a:t>
            </a:fld>
            <a:endParaRPr lang="cs-CZ"/>
          </a:p>
        </p:txBody>
      </p:sp>
    </p:spTree>
    <p:extLst>
      <p:ext uri="{BB962C8B-B14F-4D97-AF65-F5344CB8AC3E}">
        <p14:creationId xmlns:p14="http://schemas.microsoft.com/office/powerpoint/2010/main" val="2274360095"/>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cs-CZ"/>
              <a:t>Kliknutím lze upravit styl.</a:t>
            </a:r>
            <a:endParaRPr lang="en-US" dirty="0"/>
          </a:p>
        </p:txBody>
      </p:sp>
      <p:sp>
        <p:nvSpPr>
          <p:cNvPr id="3" name="Content Placeholder 2"/>
          <p:cNvSpPr>
            <a:spLocks noGrp="1"/>
          </p:cNvSpPr>
          <p:nvPr>
            <p:ph idx="1"/>
          </p:nvPr>
        </p:nvSpPr>
        <p:spPr>
          <a:xfrm>
            <a:off x="5183188" y="98743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pPr>
              <a:defRPr/>
            </a:pPr>
            <a:endParaRPr lang="cs-CZ"/>
          </a:p>
        </p:txBody>
      </p:sp>
      <p:sp>
        <p:nvSpPr>
          <p:cNvPr id="6" name="Footer Placeholder 5"/>
          <p:cNvSpPr>
            <a:spLocks noGrp="1"/>
          </p:cNvSpPr>
          <p:nvPr>
            <p:ph type="ftr" sz="quarter" idx="11"/>
          </p:nvPr>
        </p:nvSpPr>
        <p:spPr/>
        <p:txBody>
          <a:bodyPr/>
          <a:lstStyle/>
          <a:p>
            <a:pPr>
              <a:defRPr/>
            </a:pPr>
            <a:endParaRPr lang="cs-CZ"/>
          </a:p>
        </p:txBody>
      </p:sp>
      <p:sp>
        <p:nvSpPr>
          <p:cNvPr id="7" name="Slide Number Placeholder 6"/>
          <p:cNvSpPr>
            <a:spLocks noGrp="1"/>
          </p:cNvSpPr>
          <p:nvPr>
            <p:ph type="sldNum" sz="quarter" idx="12"/>
          </p:nvPr>
        </p:nvSpPr>
        <p:spPr/>
        <p:txBody>
          <a:bodyPr/>
          <a:lstStyle/>
          <a:p>
            <a:pPr>
              <a:defRPr/>
            </a:pPr>
            <a:fld id="{8EAD1466-7A22-4A6B-BC1E-2E491D78686E}" type="slidenum">
              <a:rPr lang="cs-CZ" smtClean="0"/>
              <a:pPr>
                <a:defRPr/>
              </a:pPr>
              <a:t>‹#›</a:t>
            </a:fld>
            <a:endParaRPr lang="cs-CZ"/>
          </a:p>
        </p:txBody>
      </p:sp>
    </p:spTree>
    <p:extLst>
      <p:ext uri="{BB962C8B-B14F-4D97-AF65-F5344CB8AC3E}">
        <p14:creationId xmlns:p14="http://schemas.microsoft.com/office/powerpoint/2010/main" val="391849242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cs-CZ"/>
              <a:t>Kliknutím lze upravit styl.</a:t>
            </a:r>
            <a:endParaRPr lang="en-US" dirty="0"/>
          </a:p>
        </p:txBody>
      </p:sp>
      <p:sp>
        <p:nvSpPr>
          <p:cNvPr id="3" name="Picture Placeholder 2"/>
          <p:cNvSpPr>
            <a:spLocks noGrp="1" noChangeAspect="1"/>
          </p:cNvSpPr>
          <p:nvPr>
            <p:ph type="pic" idx="1"/>
          </p:nvPr>
        </p:nvSpPr>
        <p:spPr>
          <a:xfrm>
            <a:off x="5183188" y="987431"/>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pPr>
              <a:defRPr/>
            </a:pPr>
            <a:endParaRPr lang="cs-CZ"/>
          </a:p>
        </p:txBody>
      </p:sp>
      <p:sp>
        <p:nvSpPr>
          <p:cNvPr id="6" name="Footer Placeholder 5"/>
          <p:cNvSpPr>
            <a:spLocks noGrp="1"/>
          </p:cNvSpPr>
          <p:nvPr>
            <p:ph type="ftr" sz="quarter" idx="11"/>
          </p:nvPr>
        </p:nvSpPr>
        <p:spPr/>
        <p:txBody>
          <a:bodyPr/>
          <a:lstStyle/>
          <a:p>
            <a:pPr>
              <a:defRPr/>
            </a:pPr>
            <a:endParaRPr lang="cs-CZ"/>
          </a:p>
        </p:txBody>
      </p:sp>
      <p:sp>
        <p:nvSpPr>
          <p:cNvPr id="7" name="Slide Number Placeholder 6"/>
          <p:cNvSpPr>
            <a:spLocks noGrp="1"/>
          </p:cNvSpPr>
          <p:nvPr>
            <p:ph type="sldNum" sz="quarter" idx="12"/>
          </p:nvPr>
        </p:nvSpPr>
        <p:spPr/>
        <p:txBody>
          <a:bodyPr/>
          <a:lstStyle/>
          <a:p>
            <a:pPr>
              <a:defRPr/>
            </a:pPr>
            <a:fld id="{58C8363F-7B95-4E0C-8286-5621930A3F16}" type="slidenum">
              <a:rPr lang="cs-CZ" smtClean="0"/>
              <a:pPr>
                <a:defRPr/>
              </a:pPr>
              <a:t>‹#›</a:t>
            </a:fld>
            <a:endParaRPr lang="cs-CZ"/>
          </a:p>
        </p:txBody>
      </p:sp>
    </p:spTree>
    <p:extLst>
      <p:ext uri="{BB962C8B-B14F-4D97-AF65-F5344CB8AC3E}">
        <p14:creationId xmlns:p14="http://schemas.microsoft.com/office/powerpoint/2010/main" val="125943012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838200" y="635635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cs-CZ"/>
          </a:p>
        </p:txBody>
      </p:sp>
      <p:sp>
        <p:nvSpPr>
          <p:cNvPr id="5" name="Footer Placeholder 4"/>
          <p:cNvSpPr>
            <a:spLocks noGrp="1"/>
          </p:cNvSpPr>
          <p:nvPr>
            <p:ph type="ftr" sz="quarter" idx="3"/>
          </p:nvPr>
        </p:nvSpPr>
        <p:spPr>
          <a:xfrm>
            <a:off x="4038600" y="635635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cs-CZ"/>
          </a:p>
        </p:txBody>
      </p:sp>
      <p:sp>
        <p:nvSpPr>
          <p:cNvPr id="6" name="Slide Number Placeholder 5"/>
          <p:cNvSpPr>
            <a:spLocks noGrp="1"/>
          </p:cNvSpPr>
          <p:nvPr>
            <p:ph type="sldNum" sz="quarter" idx="4"/>
          </p:nvPr>
        </p:nvSpPr>
        <p:spPr>
          <a:xfrm>
            <a:off x="8610600" y="635635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AB492EE-0967-47A5-B6F8-CDC7C6C6EF1C}" type="slidenum">
              <a:rPr lang="cs-CZ" smtClean="0"/>
              <a:pPr>
                <a:defRPr/>
              </a:pPr>
              <a:t>‹#›</a:t>
            </a:fld>
            <a:endParaRPr lang="cs-CZ"/>
          </a:p>
        </p:txBody>
      </p:sp>
      <p:pic>
        <p:nvPicPr>
          <p:cNvPr id="8" name="Obrázek 7">
            <a:extLst>
              <a:ext uri="{FF2B5EF4-FFF2-40B4-BE49-F238E27FC236}">
                <a16:creationId xmlns:a16="http://schemas.microsoft.com/office/drawing/2014/main" id="{87F40493-F4E5-4843-942A-1A154E56B078}"/>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776865" y="81876"/>
            <a:ext cx="4463819" cy="682833"/>
          </a:xfrm>
          <a:prstGeom prst="rect">
            <a:avLst/>
          </a:prstGeom>
        </p:spPr>
      </p:pic>
      <p:pic>
        <p:nvPicPr>
          <p:cNvPr id="9" name="Obrázek 8">
            <a:extLst>
              <a:ext uri="{FF2B5EF4-FFF2-40B4-BE49-F238E27FC236}">
                <a16:creationId xmlns:a16="http://schemas.microsoft.com/office/drawing/2014/main" id="{BD3BC8CE-26F6-437C-93AD-48A6ADD2B67C}"/>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776865" y="81876"/>
            <a:ext cx="4463819" cy="682833"/>
          </a:xfrm>
          <a:prstGeom prst="rect">
            <a:avLst/>
          </a:prstGeom>
        </p:spPr>
      </p:pic>
    </p:spTree>
    <p:extLst>
      <p:ext uri="{BB962C8B-B14F-4D97-AF65-F5344CB8AC3E}">
        <p14:creationId xmlns:p14="http://schemas.microsoft.com/office/powerpoint/2010/main" val="2600055139"/>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 id="2147483851" r:id="rId12"/>
  </p:sldLayoutIdLst>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anim calcmode="lin" valueType="num">
                                      <p:cBhvr>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05"/>
                                          </p:val>
                                        </p:tav>
                                        <p:tav tm="100000">
                                          <p:val>
                                            <p:strVal val="#ppt_y"/>
                                          </p:val>
                                        </p:tav>
                                      </p:tavLst>
                                    </p:anim>
                                  </p:childTnLst>
                                </p:cTn>
                              </p:par>
                              <p:par>
                                <p:cTn id="17" presetID="44" presetClass="entr" presetSubtype="0"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anim calcmode="lin" valueType="num">
                                      <p:cBhvr>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1" end="1"/>
                                            </p:txEl>
                                          </p:spTgt>
                                        </p:tgtEl>
                                        <p:attrNameLst>
                                          <p:attrName>ppt_y</p:attrName>
                                        </p:attrNameLst>
                                      </p:cBhvr>
                                      <p:tavLst>
                                        <p:tav tm="0">
                                          <p:val>
                                            <p:strVal val="#ppt_y+.05"/>
                                          </p:val>
                                        </p:tav>
                                        <p:tav tm="100000">
                                          <p:val>
                                            <p:strVal val="#ppt_y"/>
                                          </p:val>
                                        </p:tav>
                                      </p:tavLst>
                                    </p:anim>
                                  </p:childTnLst>
                                </p:cTn>
                              </p:par>
                              <p:par>
                                <p:cTn id="22" presetID="44" presetClass="entr" presetSubtype="0" fill="hold" grpId="0"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anim calcmode="lin" valueType="num">
                                      <p:cBhvr>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2" end="2"/>
                                            </p:txEl>
                                          </p:spTgt>
                                        </p:tgtEl>
                                        <p:attrNameLst>
                                          <p:attrName>ppt_y</p:attrName>
                                        </p:attrNameLst>
                                      </p:cBhvr>
                                      <p:tavLst>
                                        <p:tav tm="0">
                                          <p:val>
                                            <p:strVal val="#ppt_y+.05"/>
                                          </p:val>
                                        </p:tav>
                                        <p:tav tm="100000">
                                          <p:val>
                                            <p:strVal val="#ppt_y"/>
                                          </p:val>
                                        </p:tav>
                                      </p:tavLst>
                                    </p:anim>
                                  </p:childTnLst>
                                </p:cTn>
                              </p:par>
                              <p:par>
                                <p:cTn id="27" presetID="44" presetClass="entr" presetSubtype="0" fill="hold" grpId="0"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500"/>
                                        <p:tgtEl>
                                          <p:spTgt spid="3">
                                            <p:txEl>
                                              <p:pRg st="3" end="3"/>
                                            </p:txEl>
                                          </p:spTgt>
                                        </p:tgtEl>
                                      </p:cBhvr>
                                    </p:animEffect>
                                    <p:anim calcmode="lin" valueType="num">
                                      <p:cBhvr>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500" fill="hold"/>
                                        <p:tgtEl>
                                          <p:spTgt spid="3">
                                            <p:txEl>
                                              <p:pRg st="3" end="3"/>
                                            </p:txEl>
                                          </p:spTgt>
                                        </p:tgtEl>
                                        <p:attrNameLst>
                                          <p:attrName>ppt_y</p:attrName>
                                        </p:attrNameLst>
                                      </p:cBhvr>
                                      <p:tavLst>
                                        <p:tav tm="0">
                                          <p:val>
                                            <p:strVal val="#ppt_y+.05"/>
                                          </p:val>
                                        </p:tav>
                                        <p:tav tm="100000">
                                          <p:val>
                                            <p:strVal val="#ppt_y"/>
                                          </p:val>
                                        </p:tav>
                                      </p:tavLst>
                                    </p:anim>
                                  </p:childTnLst>
                                </p:cTn>
                              </p:par>
                              <p:par>
                                <p:cTn id="32" presetID="44" presetClass="entr" presetSubtype="0" fill="hold" grpId="0"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500"/>
                                        <p:tgtEl>
                                          <p:spTgt spid="3">
                                            <p:txEl>
                                              <p:pRg st="4" end="4"/>
                                            </p:txEl>
                                          </p:spTgt>
                                        </p:tgtEl>
                                      </p:cBhvr>
                                    </p:animEffect>
                                    <p:anim calcmode="lin" valueType="num">
                                      <p:cBhvr>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3">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I8Jofzx_8p4"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youtu.be/tYiTznmuSu4"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youtube.com/watch?v=NRf_lpGpvhs"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youtube.com/watch?v=suNpTMjRYoA" TargetMode="Externa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psychcentral.com/quizzes/mania-quiz/"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www.youtube.com/watch?v=zA-fqvC02oM" TargetMode="Externa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Nadpis 1"/>
          <p:cNvSpPr>
            <a:spLocks noGrp="1"/>
          </p:cNvSpPr>
          <p:nvPr>
            <p:ph type="ctrTitle"/>
          </p:nvPr>
        </p:nvSpPr>
        <p:spPr>
          <a:xfrm>
            <a:off x="911424" y="476672"/>
            <a:ext cx="10363200" cy="2387600"/>
          </a:xfrm>
        </p:spPr>
        <p:txBody>
          <a:bodyPr>
            <a:normAutofit/>
          </a:bodyPr>
          <a:lstStyle/>
          <a:p>
            <a:r>
              <a:rPr lang="en-GB" sz="6600" b="1" dirty="0">
                <a:solidFill>
                  <a:srgbClr val="AA143D"/>
                </a:solidFill>
              </a:rPr>
              <a:t>Mental disorders</a:t>
            </a:r>
          </a:p>
        </p:txBody>
      </p:sp>
      <p:pic>
        <p:nvPicPr>
          <p:cNvPr id="2" name="Obrázek 1"/>
          <p:cNvPicPr>
            <a:picLocks noChangeAspect="1"/>
          </p:cNvPicPr>
          <p:nvPr/>
        </p:nvPicPr>
        <p:blipFill>
          <a:blip r:embed="rId2"/>
          <a:stretch>
            <a:fillRect/>
          </a:stretch>
        </p:blipFill>
        <p:spPr>
          <a:xfrm>
            <a:off x="551384" y="3501008"/>
            <a:ext cx="8988152" cy="2505447"/>
          </a:xfrm>
          <a:prstGeom prst="rect">
            <a:avLst/>
          </a:prstGeom>
        </p:spPr>
      </p:pic>
      <p:pic>
        <p:nvPicPr>
          <p:cNvPr id="3" name="Obrázek 2"/>
          <p:cNvPicPr>
            <a:picLocks noChangeAspect="1"/>
          </p:cNvPicPr>
          <p:nvPr/>
        </p:nvPicPr>
        <p:blipFill>
          <a:blip r:embed="rId3"/>
          <a:stretch>
            <a:fillRect/>
          </a:stretch>
        </p:blipFill>
        <p:spPr>
          <a:xfrm>
            <a:off x="6810128" y="3311529"/>
            <a:ext cx="4464496" cy="3031448"/>
          </a:xfrm>
          <a:prstGeom prst="rect">
            <a:avLst/>
          </a:prstGeom>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4"/>
          <p:cNvSpPr>
            <a:spLocks noGrp="1" noChangeArrowheads="1"/>
          </p:cNvSpPr>
          <p:nvPr>
            <p:ph type="title"/>
          </p:nvPr>
        </p:nvSpPr>
        <p:spPr>
          <a:xfrm>
            <a:off x="838200" y="692696"/>
            <a:ext cx="10515600" cy="1325563"/>
          </a:xfrm>
        </p:spPr>
        <p:txBody>
          <a:bodyPr anchor="t">
            <a:normAutofit/>
          </a:bodyPr>
          <a:lstStyle/>
          <a:p>
            <a:pPr algn="ctr"/>
            <a:r>
              <a:rPr lang="en-GB" b="1" dirty="0" smtClean="0">
                <a:solidFill>
                  <a:schemeClr val="accent2">
                    <a:lumMod val="75000"/>
                  </a:schemeClr>
                </a:solidFill>
              </a:rPr>
              <a:t>Generalised Anxiety Disorder (GAD</a:t>
            </a:r>
            <a:r>
              <a:rPr lang="en-US" b="1" dirty="0" smtClean="0">
                <a:solidFill>
                  <a:schemeClr val="accent2">
                    <a:lumMod val="75000"/>
                  </a:schemeClr>
                </a:solidFill>
              </a:rPr>
              <a:t>)</a:t>
            </a:r>
            <a:endParaRPr lang="en-US" b="1" dirty="0">
              <a:solidFill>
                <a:schemeClr val="accent2">
                  <a:lumMod val="75000"/>
                </a:schemeClr>
              </a:solidFill>
            </a:endParaRPr>
          </a:p>
        </p:txBody>
      </p:sp>
      <p:sp>
        <p:nvSpPr>
          <p:cNvPr id="4099" name="Rectangle 15"/>
          <p:cNvSpPr>
            <a:spLocks noGrp="1" noChangeArrowheads="1"/>
          </p:cNvSpPr>
          <p:nvPr>
            <p:ph idx="1"/>
          </p:nvPr>
        </p:nvSpPr>
        <p:spPr>
          <a:xfrm>
            <a:off x="911424" y="1484784"/>
            <a:ext cx="10658400" cy="3888536"/>
          </a:xfrm>
        </p:spPr>
        <p:txBody>
          <a:bodyPr/>
          <a:lstStyle/>
          <a:p>
            <a:pPr algn="just"/>
            <a:r>
              <a:rPr lang="en-GB" sz="2000" dirty="0"/>
              <a:t>GAD may affect </a:t>
            </a:r>
            <a:r>
              <a:rPr lang="en-GB" sz="2000" b="1" i="1" dirty="0"/>
              <a:t>up to 5% of the general population</a:t>
            </a:r>
            <a:r>
              <a:rPr lang="en-GB" sz="2000" dirty="0"/>
              <a:t>. The </a:t>
            </a:r>
            <a:r>
              <a:rPr lang="en-GB" sz="2000" b="1" i="1" dirty="0"/>
              <a:t>classical syndrome </a:t>
            </a:r>
            <a:r>
              <a:rPr lang="en-GB" sz="2000" dirty="0"/>
              <a:t>of generalised anxiety disorder </a:t>
            </a:r>
            <a:r>
              <a:rPr lang="en-GB" sz="2000" b="1" i="1" dirty="0"/>
              <a:t>involves</a:t>
            </a:r>
            <a:r>
              <a:rPr lang="en-GB" sz="2000" dirty="0"/>
              <a:t> both </a:t>
            </a:r>
            <a:r>
              <a:rPr lang="en-GB" sz="2000" b="1" i="1" dirty="0"/>
              <a:t>psychological and somatic </a:t>
            </a:r>
            <a:r>
              <a:rPr lang="en-GB" sz="2000" b="1" i="1" dirty="0" smtClean="0"/>
              <a:t>symptoms</a:t>
            </a:r>
            <a:r>
              <a:rPr lang="en-GB" sz="2000" dirty="0" smtClean="0"/>
              <a:t>. </a:t>
            </a:r>
            <a:endParaRPr lang="cs-CZ" sz="2000" dirty="0" smtClean="0"/>
          </a:p>
          <a:p>
            <a:pPr algn="just"/>
            <a:r>
              <a:rPr lang="en-GB" sz="2000" b="1" i="1" dirty="0" smtClean="0"/>
              <a:t>Psychological </a:t>
            </a:r>
            <a:r>
              <a:rPr lang="en-GB" sz="2000" b="1" i="1" dirty="0"/>
              <a:t>symptoms </a:t>
            </a:r>
            <a:r>
              <a:rPr lang="en-GB" sz="2000" dirty="0"/>
              <a:t>include </a:t>
            </a:r>
            <a:r>
              <a:rPr lang="en-GB" sz="2000" i="1" dirty="0"/>
              <a:t>free-floating anxiety </a:t>
            </a:r>
            <a:r>
              <a:rPr lang="en-GB" sz="2000" dirty="0" smtClean="0"/>
              <a:t>(i.e. </a:t>
            </a:r>
            <a:r>
              <a:rPr lang="en-GB" sz="2000" dirty="0"/>
              <a:t>anxiety not attached to any particular object or event) and a </a:t>
            </a:r>
            <a:r>
              <a:rPr lang="en-GB" sz="2000" i="1" dirty="0"/>
              <a:t>fearful preoccupation with the future</a:t>
            </a:r>
            <a:r>
              <a:rPr lang="en-GB" sz="2000" dirty="0"/>
              <a:t>. </a:t>
            </a:r>
            <a:endParaRPr lang="cs-CZ" sz="2000" dirty="0" smtClean="0"/>
          </a:p>
          <a:p>
            <a:pPr algn="just"/>
            <a:r>
              <a:rPr lang="en-GB" sz="2000" b="1" i="1" dirty="0" smtClean="0"/>
              <a:t>Somatic </a:t>
            </a:r>
            <a:r>
              <a:rPr lang="en-GB" sz="2000" b="1" i="1" dirty="0"/>
              <a:t>symptoms </a:t>
            </a:r>
            <a:r>
              <a:rPr lang="en-GB" sz="2000" dirty="0"/>
              <a:t>include </a:t>
            </a:r>
            <a:r>
              <a:rPr lang="en-GB" sz="2000" i="1" dirty="0"/>
              <a:t>tachycardia, palpitations, essential tremor, muscular tension, hypertension, dizziness, sweating, hyperventilation, and epigastric discomfort</a:t>
            </a:r>
            <a:r>
              <a:rPr lang="en-GB" sz="2000" dirty="0"/>
              <a:t>. Anxiety is often </a:t>
            </a:r>
            <a:r>
              <a:rPr lang="cs-CZ" sz="2000" dirty="0" smtClean="0"/>
              <a:t/>
            </a:r>
            <a:br>
              <a:rPr lang="cs-CZ" sz="2000" dirty="0" smtClean="0"/>
            </a:br>
            <a:r>
              <a:rPr lang="en-GB" sz="2000" dirty="0" smtClean="0"/>
              <a:t>a </a:t>
            </a:r>
            <a:r>
              <a:rPr lang="en-GB" sz="2000" dirty="0"/>
              <a:t>presenting symptom of depressive illness, and it is sometimes difficult to disentangle the two</a:t>
            </a:r>
            <a:r>
              <a:rPr lang="en-GB" sz="2000" dirty="0" smtClean="0"/>
              <a:t>.</a:t>
            </a:r>
            <a:endParaRPr lang="cs-CZ" sz="2000" dirty="0" smtClean="0"/>
          </a:p>
          <a:p>
            <a:pPr algn="just"/>
            <a:r>
              <a:rPr lang="en-GB" sz="2000" dirty="0"/>
              <a:t>This may result in accented reactions (escape, crying explosion, inability to respond, etc.)</a:t>
            </a:r>
            <a:endParaRPr lang="cs-CZ" sz="2000" dirty="0"/>
          </a:p>
        </p:txBody>
      </p:sp>
      <p:pic>
        <p:nvPicPr>
          <p:cNvPr id="2" name="Obrázek 1"/>
          <p:cNvPicPr>
            <a:picLocks noChangeAspect="1"/>
          </p:cNvPicPr>
          <p:nvPr/>
        </p:nvPicPr>
        <p:blipFill rotWithShape="1">
          <a:blip r:embed="rId3"/>
          <a:srcRect l="7513" t="2816" r="6093" b="5624"/>
          <a:stretch/>
        </p:blipFill>
        <p:spPr>
          <a:xfrm>
            <a:off x="191344" y="4221088"/>
            <a:ext cx="3567312" cy="2520384"/>
          </a:xfrm>
          <a:prstGeom prst="rect">
            <a:avLst/>
          </a:prstGeom>
        </p:spPr>
      </p:pic>
      <p:pic>
        <p:nvPicPr>
          <p:cNvPr id="3" name="Obrázek 2"/>
          <p:cNvPicPr>
            <a:picLocks noChangeAspect="1"/>
          </p:cNvPicPr>
          <p:nvPr/>
        </p:nvPicPr>
        <p:blipFill rotWithShape="1">
          <a:blip r:embed="rId4"/>
          <a:srcRect l="2156" r="1683" b="4171"/>
          <a:stretch/>
        </p:blipFill>
        <p:spPr>
          <a:xfrm>
            <a:off x="4101324" y="4221088"/>
            <a:ext cx="3769033" cy="2504035"/>
          </a:xfrm>
          <a:prstGeom prst="rect">
            <a:avLst/>
          </a:prstGeom>
        </p:spPr>
      </p:pic>
      <p:pic>
        <p:nvPicPr>
          <p:cNvPr id="4" name="Obrázek 3"/>
          <p:cNvPicPr>
            <a:picLocks noChangeAspect="1"/>
          </p:cNvPicPr>
          <p:nvPr/>
        </p:nvPicPr>
        <p:blipFill rotWithShape="1">
          <a:blip r:embed="rId5"/>
          <a:srcRect l="6128" r="4871" b="9220"/>
          <a:stretch/>
        </p:blipFill>
        <p:spPr>
          <a:xfrm>
            <a:off x="8328248" y="4229262"/>
            <a:ext cx="3682442" cy="2504035"/>
          </a:xfrm>
          <a:prstGeom prst="rect">
            <a:avLst/>
          </a:prstGeom>
        </p:spPr>
      </p:pic>
    </p:spTree>
    <p:extLst>
      <p:ext uri="{BB962C8B-B14F-4D97-AF65-F5344CB8AC3E}">
        <p14:creationId xmlns:p14="http://schemas.microsoft.com/office/powerpoint/2010/main" val="2404126112"/>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4"/>
          <p:cNvSpPr>
            <a:spLocks noGrp="1" noChangeArrowheads="1"/>
          </p:cNvSpPr>
          <p:nvPr>
            <p:ph type="title"/>
          </p:nvPr>
        </p:nvSpPr>
        <p:spPr>
          <a:xfrm>
            <a:off x="848599" y="235948"/>
            <a:ext cx="10515600" cy="1325563"/>
          </a:xfrm>
        </p:spPr>
        <p:txBody>
          <a:bodyPr>
            <a:normAutofit/>
          </a:bodyPr>
          <a:lstStyle/>
          <a:p>
            <a:pPr algn="ctr" eaLnBrk="1" hangingPunct="1"/>
            <a:r>
              <a:rPr lang="en-GB" b="1" dirty="0" smtClean="0">
                <a:solidFill>
                  <a:schemeClr val="accent2">
                    <a:lumMod val="75000"/>
                  </a:schemeClr>
                </a:solidFill>
              </a:rPr>
              <a:t>Phobias</a:t>
            </a:r>
            <a:endParaRPr lang="en-GB" b="1" dirty="0">
              <a:solidFill>
                <a:schemeClr val="accent2">
                  <a:lumMod val="75000"/>
                </a:schemeClr>
              </a:solidFill>
            </a:endParaRPr>
          </a:p>
        </p:txBody>
      </p:sp>
      <p:sp>
        <p:nvSpPr>
          <p:cNvPr id="4099" name="Rectangle 15"/>
          <p:cNvSpPr>
            <a:spLocks noGrp="1" noChangeArrowheads="1"/>
          </p:cNvSpPr>
          <p:nvPr>
            <p:ph idx="1"/>
          </p:nvPr>
        </p:nvSpPr>
        <p:spPr>
          <a:xfrm>
            <a:off x="843149" y="1268760"/>
            <a:ext cx="10658400" cy="4968552"/>
          </a:xfrm>
        </p:spPr>
        <p:txBody>
          <a:bodyPr>
            <a:noAutofit/>
          </a:bodyPr>
          <a:lstStyle/>
          <a:p>
            <a:pPr algn="just"/>
            <a:r>
              <a:rPr lang="en-GB" sz="2400" dirty="0"/>
              <a:t>Defined as an </a:t>
            </a:r>
            <a:r>
              <a:rPr lang="en-GB" sz="2400" b="1" i="1" dirty="0"/>
              <a:t>excessive</a:t>
            </a:r>
            <a:r>
              <a:rPr lang="en-GB" sz="2400" dirty="0"/>
              <a:t> and somewhat </a:t>
            </a:r>
            <a:r>
              <a:rPr lang="en-GB" sz="2400" b="1" i="1" dirty="0"/>
              <a:t>irrational fear of some object or situation </a:t>
            </a:r>
            <a:r>
              <a:rPr lang="en-GB" sz="2400" dirty="0"/>
              <a:t>which is usually so disturbing that </a:t>
            </a:r>
            <a:r>
              <a:rPr lang="en-GB" sz="2400" b="1" i="1" dirty="0"/>
              <a:t>it leads to avoidance of that object or situation </a:t>
            </a:r>
            <a:r>
              <a:rPr lang="en-GB" sz="2400" dirty="0"/>
              <a:t>(avoidance behaviour). Avoiding the feared thing only makes further contact with it even more anxiety-provoking. </a:t>
            </a:r>
            <a:r>
              <a:rPr lang="en-GB" sz="2400" b="1" i="1" dirty="0"/>
              <a:t>About 8% of the general public have some kind of phobia.</a:t>
            </a:r>
          </a:p>
          <a:p>
            <a:pPr algn="just"/>
            <a:r>
              <a:rPr lang="en-GB" sz="2400" dirty="0"/>
              <a:t>Most people have fears of specific things like a fear of the dark or spiders, but rarely do these fears dominate their lives. When the fears become preoccupying and the individual takes special steps to avoid the feared thing (like a mother asking her son to read through all her magazines first to ensure that there are no pictures of spiders) then a minor fear becomes a specific phobia.</a:t>
            </a:r>
          </a:p>
          <a:p>
            <a:pPr algn="just"/>
            <a:r>
              <a:rPr lang="en-GB" sz="2400" dirty="0"/>
              <a:t>Ninety per cent of sufferers are women.</a:t>
            </a:r>
          </a:p>
          <a:p>
            <a:pPr algn="just"/>
            <a:r>
              <a:rPr lang="en-GB" sz="2400" dirty="0"/>
              <a:t>Psychological treatment is based on two principles: </a:t>
            </a:r>
            <a:r>
              <a:rPr lang="en-GB" sz="2400" i="1" dirty="0"/>
              <a:t>reducing the anxiety associated with the feared object </a:t>
            </a:r>
            <a:r>
              <a:rPr lang="en-GB" sz="2400" dirty="0"/>
              <a:t>and </a:t>
            </a:r>
            <a:r>
              <a:rPr lang="en-GB" sz="2400" i="1" dirty="0"/>
              <a:t>practising exposure to the feared object or situation</a:t>
            </a:r>
            <a:r>
              <a:rPr lang="en-GB" sz="2400" i="1" dirty="0" smtClean="0"/>
              <a:t>.</a:t>
            </a:r>
            <a:endParaRPr lang="en-GB" sz="2400" i="1" dirty="0"/>
          </a:p>
        </p:txBody>
      </p:sp>
    </p:spTree>
    <p:extLst>
      <p:ext uri="{BB962C8B-B14F-4D97-AF65-F5344CB8AC3E}">
        <p14:creationId xmlns:p14="http://schemas.microsoft.com/office/powerpoint/2010/main" val="1506291942"/>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4"/>
          <p:cNvSpPr>
            <a:spLocks noGrp="1" noChangeArrowheads="1"/>
          </p:cNvSpPr>
          <p:nvPr>
            <p:ph type="title"/>
          </p:nvPr>
        </p:nvSpPr>
        <p:spPr>
          <a:xfrm>
            <a:off x="909600" y="231229"/>
            <a:ext cx="10515600" cy="1325563"/>
          </a:xfrm>
        </p:spPr>
        <p:txBody>
          <a:bodyPr>
            <a:normAutofit/>
          </a:bodyPr>
          <a:lstStyle/>
          <a:p>
            <a:pPr algn="ctr" eaLnBrk="1" hangingPunct="1"/>
            <a:r>
              <a:rPr lang="en-GB" b="1" dirty="0" smtClean="0">
                <a:solidFill>
                  <a:schemeClr val="accent2">
                    <a:lumMod val="75000"/>
                  </a:schemeClr>
                </a:solidFill>
              </a:rPr>
              <a:t>Phobias</a:t>
            </a:r>
            <a:endParaRPr lang="en-GB" b="1" dirty="0">
              <a:solidFill>
                <a:schemeClr val="accent2">
                  <a:lumMod val="75000"/>
                </a:schemeClr>
              </a:solidFill>
            </a:endParaRPr>
          </a:p>
        </p:txBody>
      </p:sp>
      <p:sp>
        <p:nvSpPr>
          <p:cNvPr id="4099" name="Rectangle 15"/>
          <p:cNvSpPr>
            <a:spLocks noGrp="1" noChangeArrowheads="1"/>
          </p:cNvSpPr>
          <p:nvPr>
            <p:ph idx="1"/>
          </p:nvPr>
        </p:nvSpPr>
        <p:spPr>
          <a:xfrm>
            <a:off x="838200" y="1268760"/>
            <a:ext cx="10658400" cy="5472608"/>
          </a:xfrm>
        </p:spPr>
        <p:txBody>
          <a:bodyPr>
            <a:normAutofit fontScale="70000" lnSpcReduction="20000"/>
          </a:bodyPr>
          <a:lstStyle/>
          <a:p>
            <a:pPr marL="0" indent="0" algn="just">
              <a:buNone/>
            </a:pPr>
            <a:r>
              <a:rPr lang="en-GB" sz="3400" b="1" dirty="0" smtClean="0">
                <a:solidFill>
                  <a:srgbClr val="AA143D"/>
                </a:solidFill>
              </a:rPr>
              <a:t>Agoraphobia</a:t>
            </a:r>
            <a:endParaRPr lang="en-GB" sz="3400" b="1" dirty="0">
              <a:solidFill>
                <a:srgbClr val="AA143D"/>
              </a:solidFill>
            </a:endParaRPr>
          </a:p>
          <a:p>
            <a:pPr algn="just"/>
            <a:r>
              <a:rPr lang="en-GB" sz="3400" b="1" i="1" dirty="0"/>
              <a:t>A fear of the market place, of crowds</a:t>
            </a:r>
            <a:r>
              <a:rPr lang="en-GB" sz="3400" dirty="0"/>
              <a:t>, of travelling on </a:t>
            </a:r>
            <a:r>
              <a:rPr lang="en-GB" sz="3400" b="1" i="1" dirty="0"/>
              <a:t>public transport</a:t>
            </a:r>
            <a:r>
              <a:rPr lang="en-GB" sz="3400" dirty="0"/>
              <a:t>, and an avoidance of social situations and a marked tendency to stay at home, rarely, if ever, venturing outside. Three quarters of sufferers are women</a:t>
            </a:r>
            <a:r>
              <a:rPr lang="en-GB" sz="3400" dirty="0" smtClean="0"/>
              <a:t>.</a:t>
            </a:r>
            <a:endParaRPr lang="en-GB" sz="3400" dirty="0"/>
          </a:p>
          <a:p>
            <a:pPr algn="just"/>
            <a:r>
              <a:rPr lang="en-GB" sz="3400" dirty="0"/>
              <a:t>Behavioural therapy can be very successful, based on exposing the patient to a graded hierarchy of situations ranging say, from a walk of ten yards away from the front door to a day out in town. Often the patient's partner can be enrolled as a co-therapist. Antidepressants, including MAOIs, may be particularly useful. Some patients may reluctant to give up their illness behaviour, because there may be considerable psychological rewards attached to it </a:t>
            </a:r>
            <a:r>
              <a:rPr lang="en-GB" sz="3400" dirty="0" err="1"/>
              <a:t>eg</a:t>
            </a:r>
            <a:r>
              <a:rPr lang="en-GB" sz="3400" dirty="0"/>
              <a:t> making the partner more attentive</a:t>
            </a:r>
            <a:r>
              <a:rPr lang="en-GB" sz="3400" dirty="0" smtClean="0"/>
              <a:t>.</a:t>
            </a:r>
            <a:endParaRPr lang="en-GB" sz="3400" dirty="0"/>
          </a:p>
          <a:p>
            <a:pPr marL="0" indent="0" algn="just">
              <a:buNone/>
            </a:pPr>
            <a:r>
              <a:rPr lang="en-GB" sz="3400" b="1" dirty="0">
                <a:solidFill>
                  <a:srgbClr val="AA143D"/>
                </a:solidFill>
              </a:rPr>
              <a:t>Social </a:t>
            </a:r>
            <a:r>
              <a:rPr lang="en-GB" sz="3400" b="1" dirty="0" smtClean="0">
                <a:solidFill>
                  <a:srgbClr val="AA143D"/>
                </a:solidFill>
              </a:rPr>
              <a:t>phobias</a:t>
            </a:r>
            <a:endParaRPr lang="en-GB" sz="3400" dirty="0">
              <a:solidFill>
                <a:srgbClr val="AA143D"/>
              </a:solidFill>
            </a:endParaRPr>
          </a:p>
          <a:p>
            <a:pPr algn="just"/>
            <a:r>
              <a:rPr lang="en-GB" sz="3400" dirty="0"/>
              <a:t>These involve the </a:t>
            </a:r>
            <a:r>
              <a:rPr lang="en-GB" sz="3400" b="1" i="1" dirty="0"/>
              <a:t>fear of meeting people</a:t>
            </a:r>
            <a:r>
              <a:rPr lang="en-GB" sz="3400" dirty="0"/>
              <a:t>, or the </a:t>
            </a:r>
            <a:r>
              <a:rPr lang="en-GB" sz="3400" b="1" i="1" dirty="0"/>
              <a:t>fear of behaving in an out of the ordinary way in company.</a:t>
            </a:r>
            <a:r>
              <a:rPr lang="en-GB" sz="3400" dirty="0"/>
              <a:t> Whereas the agoraphobic is frightened of people in the mass, </a:t>
            </a:r>
            <a:r>
              <a:rPr lang="en-GB" sz="3400" b="1" i="1" dirty="0"/>
              <a:t>the social phobic is also often afraid of one-to-one interactions with others</a:t>
            </a:r>
            <a:r>
              <a:rPr lang="en-GB" sz="3400" dirty="0"/>
              <a:t>. Alcohol or benzodiazepines are often abused to reduce anxiety ahead of the event. Anticipatory anxiety impairs performance in the feared situation leading to a cycle of reduced confidence and increased anxiety before the next meeting and so on.</a:t>
            </a:r>
          </a:p>
          <a:p>
            <a:pPr algn="just"/>
            <a:endParaRPr lang="cs-CZ" sz="2000" dirty="0"/>
          </a:p>
        </p:txBody>
      </p:sp>
    </p:spTree>
    <p:extLst>
      <p:ext uri="{BB962C8B-B14F-4D97-AF65-F5344CB8AC3E}">
        <p14:creationId xmlns:p14="http://schemas.microsoft.com/office/powerpoint/2010/main" val="2274282184"/>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Zástupný symbol pro obsah 1"/>
          <p:cNvPicPr>
            <a:picLocks noGrp="1" noChangeAspect="1"/>
          </p:cNvPicPr>
          <p:nvPr>
            <p:ph idx="1"/>
          </p:nvPr>
        </p:nvPicPr>
        <p:blipFill rotWithShape="1">
          <a:blip r:embed="rId3"/>
          <a:srcRect l="1" t="9261" r="857" b="5540"/>
          <a:stretch/>
        </p:blipFill>
        <p:spPr>
          <a:xfrm>
            <a:off x="119337" y="127541"/>
            <a:ext cx="4752528" cy="6624735"/>
          </a:xfrm>
          <a:prstGeom prst="rect">
            <a:avLst/>
          </a:prstGeom>
        </p:spPr>
      </p:pic>
      <p:pic>
        <p:nvPicPr>
          <p:cNvPr id="3" name="Obrázek 2"/>
          <p:cNvPicPr>
            <a:picLocks noChangeAspect="1"/>
          </p:cNvPicPr>
          <p:nvPr/>
        </p:nvPicPr>
        <p:blipFill rotWithShape="1">
          <a:blip r:embed="rId4"/>
          <a:srcRect b="4148"/>
          <a:stretch/>
        </p:blipFill>
        <p:spPr>
          <a:xfrm>
            <a:off x="4966931" y="1196752"/>
            <a:ext cx="7211939" cy="4608512"/>
          </a:xfrm>
          <a:prstGeom prst="rect">
            <a:avLst/>
          </a:prstGeom>
        </p:spPr>
      </p:pic>
    </p:spTree>
    <p:extLst>
      <p:ext uri="{BB962C8B-B14F-4D97-AF65-F5344CB8AC3E}">
        <p14:creationId xmlns:p14="http://schemas.microsoft.com/office/powerpoint/2010/main" val="1125403545"/>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4"/>
          <p:cNvSpPr>
            <a:spLocks noGrp="1" noChangeArrowheads="1"/>
          </p:cNvSpPr>
          <p:nvPr>
            <p:ph type="title"/>
          </p:nvPr>
        </p:nvSpPr>
        <p:spPr>
          <a:xfrm>
            <a:off x="838200" y="379964"/>
            <a:ext cx="10515600" cy="1325563"/>
          </a:xfrm>
        </p:spPr>
        <p:txBody>
          <a:bodyPr>
            <a:normAutofit/>
          </a:bodyPr>
          <a:lstStyle/>
          <a:p>
            <a:pPr algn="ctr"/>
            <a:r>
              <a:rPr lang="en-GB" b="1" dirty="0" smtClean="0">
                <a:solidFill>
                  <a:schemeClr val="accent2">
                    <a:lumMod val="75000"/>
                  </a:schemeClr>
                </a:solidFill>
              </a:rPr>
              <a:t>Panic Disorder</a:t>
            </a:r>
            <a:endParaRPr lang="en-GB" b="1" dirty="0">
              <a:solidFill>
                <a:schemeClr val="accent2">
                  <a:lumMod val="75000"/>
                </a:schemeClr>
              </a:solidFill>
            </a:endParaRPr>
          </a:p>
        </p:txBody>
      </p:sp>
      <p:sp>
        <p:nvSpPr>
          <p:cNvPr id="4099" name="Rectangle 15"/>
          <p:cNvSpPr>
            <a:spLocks noGrp="1" noChangeArrowheads="1"/>
          </p:cNvSpPr>
          <p:nvPr>
            <p:ph idx="1"/>
          </p:nvPr>
        </p:nvSpPr>
        <p:spPr>
          <a:xfrm>
            <a:off x="838200" y="1700808"/>
            <a:ext cx="10658400" cy="4968552"/>
          </a:xfrm>
        </p:spPr>
        <p:txBody>
          <a:bodyPr>
            <a:normAutofit/>
          </a:bodyPr>
          <a:lstStyle/>
          <a:p>
            <a:pPr algn="just"/>
            <a:r>
              <a:rPr lang="en-GB" sz="2400" b="1" i="1" dirty="0"/>
              <a:t>Anxiety is felt in </a:t>
            </a:r>
            <a:r>
              <a:rPr lang="en-GB" sz="2400" dirty="0"/>
              <a:t>separate recurrent bouts (</a:t>
            </a:r>
            <a:r>
              <a:rPr lang="en-GB" sz="2400" b="1" i="1" dirty="0"/>
              <a:t>panic attacks</a:t>
            </a:r>
            <a:r>
              <a:rPr lang="en-GB" sz="2400" dirty="0"/>
              <a:t>) in which somatic </a:t>
            </a:r>
            <a:r>
              <a:rPr lang="en-GB" sz="2400" b="1" i="1" dirty="0"/>
              <a:t>symptoms of palpitations and dizziness may predominate</a:t>
            </a:r>
            <a:r>
              <a:rPr lang="en-GB" sz="2400" dirty="0"/>
              <a:t>. Sufferers often </a:t>
            </a:r>
            <a:r>
              <a:rPr lang="en-GB" sz="2400" b="1" i="1" dirty="0"/>
              <a:t>feel </a:t>
            </a:r>
            <a:r>
              <a:rPr lang="en-GB" sz="2400" dirty="0"/>
              <a:t>that </a:t>
            </a:r>
            <a:r>
              <a:rPr lang="en-GB" sz="2400" b="1" i="1" dirty="0"/>
              <a:t>they are about to die during an attack</a:t>
            </a:r>
            <a:r>
              <a:rPr lang="en-GB" sz="2400" dirty="0"/>
              <a:t>.</a:t>
            </a:r>
          </a:p>
          <a:p>
            <a:pPr algn="just"/>
            <a:r>
              <a:rPr lang="en-GB" sz="2400" b="1" i="1" dirty="0"/>
              <a:t>Depersonalisation</a:t>
            </a:r>
            <a:r>
              <a:rPr lang="en-GB" sz="2400" dirty="0"/>
              <a:t> and </a:t>
            </a:r>
            <a:r>
              <a:rPr lang="en-GB" sz="2400" b="1" i="1" dirty="0"/>
              <a:t>derealisation</a:t>
            </a:r>
            <a:r>
              <a:rPr lang="en-GB" sz="2400" dirty="0"/>
              <a:t> may </a:t>
            </a:r>
            <a:r>
              <a:rPr lang="en-GB" sz="2400" b="1" i="1" dirty="0"/>
              <a:t>accompany the attack</a:t>
            </a:r>
            <a:r>
              <a:rPr lang="en-GB" sz="2400" dirty="0"/>
              <a:t>.</a:t>
            </a:r>
          </a:p>
          <a:p>
            <a:pPr algn="just"/>
            <a:r>
              <a:rPr lang="en-GB" sz="2400" dirty="0"/>
              <a:t>The sufferer tends to avoid the places where such attacks have occurred in the past. Thus a series of panic attacks may precipitate agoraphobia. Sometimes sufferers overcome their fear by </a:t>
            </a:r>
            <a:r>
              <a:rPr lang="en-GB" sz="2400" dirty="0" smtClean="0"/>
              <a:t>misusing </a:t>
            </a:r>
            <a:r>
              <a:rPr lang="en-GB" sz="2400" dirty="0"/>
              <a:t>alcohol or benzodiazepines.</a:t>
            </a:r>
          </a:p>
          <a:p>
            <a:pPr algn="just"/>
            <a:r>
              <a:rPr lang="en-GB" sz="2400" dirty="0"/>
              <a:t>Organic causes for anxiety and panic disorders must be excluded. Thyrotoxicosis often presents with anxiety. Mitral valve prolapse and cardiac arrhythmias are also associated.</a:t>
            </a:r>
          </a:p>
          <a:p>
            <a:pPr algn="just"/>
            <a:r>
              <a:rPr lang="en-GB" sz="2400" dirty="0"/>
              <a:t>Cognitive therapy has been shown to be of </a:t>
            </a:r>
            <a:r>
              <a:rPr lang="en-GB" sz="2400" dirty="0" smtClean="0"/>
              <a:t>benefit </a:t>
            </a:r>
            <a:r>
              <a:rPr lang="en-GB" sz="2400" dirty="0"/>
              <a:t>in addition to the psychological and drug </a:t>
            </a:r>
            <a:r>
              <a:rPr lang="en-GB" sz="2400" dirty="0" smtClean="0"/>
              <a:t>treatments</a:t>
            </a:r>
            <a:r>
              <a:rPr lang="cs-CZ" sz="2400" dirty="0" smtClean="0"/>
              <a:t>.</a:t>
            </a:r>
            <a:endParaRPr lang="cs-CZ" sz="2400" dirty="0"/>
          </a:p>
        </p:txBody>
      </p:sp>
    </p:spTree>
    <p:extLst>
      <p:ext uri="{BB962C8B-B14F-4D97-AF65-F5344CB8AC3E}">
        <p14:creationId xmlns:p14="http://schemas.microsoft.com/office/powerpoint/2010/main" val="3667871904"/>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4"/>
          <p:cNvSpPr>
            <a:spLocks noGrp="1" noChangeArrowheads="1"/>
          </p:cNvSpPr>
          <p:nvPr>
            <p:ph type="title"/>
          </p:nvPr>
        </p:nvSpPr>
        <p:spPr>
          <a:xfrm>
            <a:off x="838200" y="692696"/>
            <a:ext cx="10515600" cy="1325563"/>
          </a:xfrm>
        </p:spPr>
        <p:txBody>
          <a:bodyPr>
            <a:normAutofit/>
          </a:bodyPr>
          <a:lstStyle/>
          <a:p>
            <a:pPr algn="r" eaLnBrk="1" hangingPunct="1"/>
            <a:r>
              <a:rPr lang="cs-CZ" b="1" dirty="0" smtClean="0">
                <a:solidFill>
                  <a:schemeClr val="accent2">
                    <a:lumMod val="75000"/>
                  </a:schemeClr>
                </a:solidFill>
              </a:rPr>
              <a:t>Panic </a:t>
            </a:r>
            <a:r>
              <a:rPr lang="cs-CZ" b="1" dirty="0" err="1" smtClean="0">
                <a:solidFill>
                  <a:schemeClr val="accent2">
                    <a:lumMod val="75000"/>
                  </a:schemeClr>
                </a:solidFill>
              </a:rPr>
              <a:t>Disorder</a:t>
            </a:r>
            <a:endParaRPr lang="en-US" b="1" dirty="0">
              <a:solidFill>
                <a:schemeClr val="accent2">
                  <a:lumMod val="75000"/>
                </a:schemeClr>
              </a:solidFill>
            </a:endParaRPr>
          </a:p>
        </p:txBody>
      </p:sp>
      <p:pic>
        <p:nvPicPr>
          <p:cNvPr id="2" name="Zástupný symbol pro obsah 1"/>
          <p:cNvPicPr>
            <a:picLocks noGrp="1" noChangeAspect="1"/>
          </p:cNvPicPr>
          <p:nvPr>
            <p:ph idx="1"/>
          </p:nvPr>
        </p:nvPicPr>
        <p:blipFill rotWithShape="1">
          <a:blip r:embed="rId3"/>
          <a:srcRect b="7392"/>
          <a:stretch/>
        </p:blipFill>
        <p:spPr>
          <a:xfrm>
            <a:off x="47328" y="3140968"/>
            <a:ext cx="5831682" cy="3600400"/>
          </a:xfrm>
          <a:prstGeom prst="rect">
            <a:avLst/>
          </a:prstGeom>
        </p:spPr>
      </p:pic>
      <p:pic>
        <p:nvPicPr>
          <p:cNvPr id="3" name="Obrázek 2"/>
          <p:cNvPicPr>
            <a:picLocks noChangeAspect="1"/>
          </p:cNvPicPr>
          <p:nvPr/>
        </p:nvPicPr>
        <p:blipFill>
          <a:blip r:embed="rId4"/>
          <a:stretch>
            <a:fillRect/>
          </a:stretch>
        </p:blipFill>
        <p:spPr>
          <a:xfrm>
            <a:off x="6384032" y="3045728"/>
            <a:ext cx="5473574" cy="3574928"/>
          </a:xfrm>
          <a:prstGeom prst="rect">
            <a:avLst/>
          </a:prstGeom>
        </p:spPr>
      </p:pic>
      <p:pic>
        <p:nvPicPr>
          <p:cNvPr id="4" name="Obrázek 3"/>
          <p:cNvPicPr>
            <a:picLocks noChangeAspect="1"/>
          </p:cNvPicPr>
          <p:nvPr/>
        </p:nvPicPr>
        <p:blipFill>
          <a:blip r:embed="rId5"/>
          <a:stretch>
            <a:fillRect/>
          </a:stretch>
        </p:blipFill>
        <p:spPr>
          <a:xfrm>
            <a:off x="47328" y="40"/>
            <a:ext cx="5819132" cy="3053529"/>
          </a:xfrm>
          <a:prstGeom prst="rect">
            <a:avLst/>
          </a:prstGeom>
        </p:spPr>
      </p:pic>
    </p:spTree>
    <p:extLst>
      <p:ext uri="{BB962C8B-B14F-4D97-AF65-F5344CB8AC3E}">
        <p14:creationId xmlns:p14="http://schemas.microsoft.com/office/powerpoint/2010/main" val="4247204192"/>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4"/>
          <p:cNvSpPr>
            <a:spLocks noGrp="1" noChangeArrowheads="1"/>
          </p:cNvSpPr>
          <p:nvPr>
            <p:ph type="title"/>
          </p:nvPr>
        </p:nvSpPr>
        <p:spPr/>
        <p:txBody>
          <a:bodyPr>
            <a:normAutofit/>
          </a:bodyPr>
          <a:lstStyle/>
          <a:p>
            <a:pPr algn="ctr"/>
            <a:r>
              <a:rPr lang="en-GB" b="1" dirty="0" smtClean="0">
                <a:solidFill>
                  <a:schemeClr val="accent2">
                    <a:lumMod val="75000"/>
                  </a:schemeClr>
                </a:solidFill>
              </a:rPr>
              <a:t>Obsessive-Compulsive Disorder (OCD)</a:t>
            </a:r>
            <a:endParaRPr lang="en-GB" b="1" dirty="0">
              <a:solidFill>
                <a:schemeClr val="accent2">
                  <a:lumMod val="75000"/>
                </a:schemeClr>
              </a:solidFill>
            </a:endParaRPr>
          </a:p>
        </p:txBody>
      </p:sp>
      <p:sp>
        <p:nvSpPr>
          <p:cNvPr id="2" name="Zástupný symbol pro obsah 1"/>
          <p:cNvSpPr>
            <a:spLocks noGrp="1"/>
          </p:cNvSpPr>
          <p:nvPr>
            <p:ph sz="half" idx="1"/>
          </p:nvPr>
        </p:nvSpPr>
        <p:spPr>
          <a:xfrm>
            <a:off x="838200" y="1412776"/>
            <a:ext cx="5181600" cy="5256584"/>
          </a:xfrm>
        </p:spPr>
        <p:txBody>
          <a:bodyPr>
            <a:normAutofit fontScale="85000" lnSpcReduction="10000"/>
          </a:bodyPr>
          <a:lstStyle/>
          <a:p>
            <a:r>
              <a:rPr lang="en-GB" dirty="0"/>
              <a:t>Beginnings in childhood often persist into adulthood.</a:t>
            </a:r>
          </a:p>
          <a:p>
            <a:r>
              <a:rPr lang="en-GB" dirty="0"/>
              <a:t>The child is not able to experience joy, anxiety, tension and threat prevail,</a:t>
            </a:r>
          </a:p>
          <a:p>
            <a:r>
              <a:rPr lang="en-GB" dirty="0"/>
              <a:t>difficulty concentrating and simple thought operations.</a:t>
            </a:r>
          </a:p>
          <a:p>
            <a:r>
              <a:rPr lang="en-GB" dirty="0"/>
              <a:t>In adulthood - repeated </a:t>
            </a:r>
            <a:r>
              <a:rPr lang="en-GB" b="1" i="1" dirty="0"/>
              <a:t>obsessive thoughts</a:t>
            </a:r>
            <a:r>
              <a:rPr lang="en-GB" dirty="0"/>
              <a:t> (obsessions) followed by </a:t>
            </a:r>
            <a:r>
              <a:rPr lang="en-GB" b="1" i="1" dirty="0"/>
              <a:t>uncontrollable impulses </a:t>
            </a:r>
            <a:r>
              <a:rPr lang="en-GB" dirty="0"/>
              <a:t>for excessive action (</a:t>
            </a:r>
            <a:r>
              <a:rPr lang="en-GB" b="1" dirty="0">
                <a:solidFill>
                  <a:srgbClr val="AA143D"/>
                </a:solidFill>
              </a:rPr>
              <a:t>compulsion</a:t>
            </a:r>
            <a:r>
              <a:rPr lang="en-GB" dirty="0" smtClean="0"/>
              <a:t>).</a:t>
            </a:r>
            <a:endParaRPr lang="cs-CZ" dirty="0" smtClean="0"/>
          </a:p>
          <a:p>
            <a:r>
              <a:rPr lang="en-GB" dirty="0" smtClean="0">
                <a:hlinkClick r:id="rId3"/>
              </a:rPr>
              <a:t>OCD</a:t>
            </a:r>
            <a:endParaRPr lang="en-GB" dirty="0"/>
          </a:p>
        </p:txBody>
      </p:sp>
      <p:sp>
        <p:nvSpPr>
          <p:cNvPr id="3" name="Zástupný symbol pro obsah 2"/>
          <p:cNvSpPr>
            <a:spLocks noGrp="1"/>
          </p:cNvSpPr>
          <p:nvPr>
            <p:ph sz="half" idx="2"/>
          </p:nvPr>
        </p:nvSpPr>
        <p:spPr>
          <a:xfrm>
            <a:off x="6172200" y="1412776"/>
            <a:ext cx="5181600" cy="5112567"/>
          </a:xfrm>
        </p:spPr>
        <p:txBody>
          <a:bodyPr>
            <a:normAutofit fontScale="85000" lnSpcReduction="10000"/>
          </a:bodyPr>
          <a:lstStyle/>
          <a:p>
            <a:pPr marL="0" indent="0">
              <a:buNone/>
            </a:pPr>
            <a:r>
              <a:rPr lang="en-GB" dirty="0" smtClean="0"/>
              <a:t>Types of OCD:</a:t>
            </a:r>
          </a:p>
          <a:p>
            <a:r>
              <a:rPr lang="en-GB" dirty="0" smtClean="0"/>
              <a:t>compulsive </a:t>
            </a:r>
            <a:r>
              <a:rPr lang="en-GB" dirty="0"/>
              <a:t>need for repeated </a:t>
            </a:r>
            <a:r>
              <a:rPr lang="en-GB" i="1" dirty="0"/>
              <a:t>cleansing ritual </a:t>
            </a:r>
            <a:r>
              <a:rPr lang="en-GB" dirty="0"/>
              <a:t>(hands, clean linen, showering,…),</a:t>
            </a:r>
          </a:p>
          <a:p>
            <a:r>
              <a:rPr lang="en-GB" dirty="0"/>
              <a:t>compulsive </a:t>
            </a:r>
            <a:r>
              <a:rPr lang="en-GB" i="1" dirty="0"/>
              <a:t>need for control </a:t>
            </a:r>
            <a:r>
              <a:rPr lang="en-GB" dirty="0"/>
              <a:t>(door lock, window closing, switching off,…),</a:t>
            </a:r>
          </a:p>
          <a:p>
            <a:r>
              <a:rPr lang="en-GB" dirty="0"/>
              <a:t>the compulsive </a:t>
            </a:r>
            <a:r>
              <a:rPr lang="en-GB" i="1" dirty="0"/>
              <a:t>need for order </a:t>
            </a:r>
            <a:r>
              <a:rPr lang="en-GB" dirty="0"/>
              <a:t>(matched laundry according to a certain rule, compliance with nonsense rules,…),</a:t>
            </a:r>
          </a:p>
          <a:p>
            <a:r>
              <a:rPr lang="en-GB" dirty="0"/>
              <a:t>unavoidable </a:t>
            </a:r>
            <a:r>
              <a:rPr lang="en-GB" i="1" dirty="0"/>
              <a:t>thoughts of unacceptable nature</a:t>
            </a:r>
            <a:r>
              <a:rPr lang="en-GB" dirty="0"/>
              <a:t> </a:t>
            </a:r>
            <a:r>
              <a:rPr lang="en-GB" dirty="0" smtClean="0"/>
              <a:t>(e.g. </a:t>
            </a:r>
            <a:r>
              <a:rPr lang="en-GB" dirty="0"/>
              <a:t>with sexual or aggressive content) that the client tries to prevent by constantly repeating a certain activity.</a:t>
            </a:r>
          </a:p>
          <a:p>
            <a:endParaRPr lang="en-GB" dirty="0"/>
          </a:p>
        </p:txBody>
      </p:sp>
    </p:spTree>
    <p:extLst>
      <p:ext uri="{BB962C8B-B14F-4D97-AF65-F5344CB8AC3E}">
        <p14:creationId xmlns:p14="http://schemas.microsoft.com/office/powerpoint/2010/main" val="3489705231"/>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Zástupný symbol pro obsah 5"/>
          <p:cNvPicPr>
            <a:picLocks noGrp="1" noChangeAspect="1"/>
          </p:cNvPicPr>
          <p:nvPr>
            <p:ph idx="1"/>
          </p:nvPr>
        </p:nvPicPr>
        <p:blipFill rotWithShape="1">
          <a:blip r:embed="rId3"/>
          <a:srcRect r="780" b="3271"/>
          <a:stretch/>
        </p:blipFill>
        <p:spPr>
          <a:xfrm>
            <a:off x="263352" y="1412776"/>
            <a:ext cx="6048672" cy="4608512"/>
          </a:xfrm>
          <a:prstGeom prst="rect">
            <a:avLst/>
          </a:prstGeom>
        </p:spPr>
      </p:pic>
      <p:pic>
        <p:nvPicPr>
          <p:cNvPr id="7" name="Obrázek 6"/>
          <p:cNvPicPr>
            <a:picLocks noChangeAspect="1"/>
          </p:cNvPicPr>
          <p:nvPr/>
        </p:nvPicPr>
        <p:blipFill rotWithShape="1">
          <a:blip r:embed="rId4"/>
          <a:srcRect b="6514"/>
          <a:stretch/>
        </p:blipFill>
        <p:spPr>
          <a:xfrm>
            <a:off x="6456040" y="1916833"/>
            <a:ext cx="5657336" cy="3528392"/>
          </a:xfrm>
          <a:prstGeom prst="rect">
            <a:avLst/>
          </a:prstGeom>
        </p:spPr>
      </p:pic>
    </p:spTree>
    <p:extLst>
      <p:ext uri="{BB962C8B-B14F-4D97-AF65-F5344CB8AC3E}">
        <p14:creationId xmlns:p14="http://schemas.microsoft.com/office/powerpoint/2010/main" val="207880371"/>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4"/>
          <p:cNvSpPr>
            <a:spLocks noGrp="1" noChangeArrowheads="1"/>
          </p:cNvSpPr>
          <p:nvPr>
            <p:ph type="title"/>
          </p:nvPr>
        </p:nvSpPr>
        <p:spPr>
          <a:xfrm>
            <a:off x="838200" y="483001"/>
            <a:ext cx="10515600" cy="1325563"/>
          </a:xfrm>
        </p:spPr>
        <p:txBody>
          <a:bodyPr>
            <a:normAutofit/>
          </a:bodyPr>
          <a:lstStyle/>
          <a:p>
            <a:pPr algn="ctr"/>
            <a:r>
              <a:rPr lang="en-GB" b="1" dirty="0" smtClean="0">
                <a:solidFill>
                  <a:schemeClr val="accent2">
                    <a:lumMod val="75000"/>
                  </a:schemeClr>
                </a:solidFill>
              </a:rPr>
              <a:t>Psychotic Disorders</a:t>
            </a:r>
            <a:endParaRPr lang="en-GB" b="1" dirty="0">
              <a:solidFill>
                <a:schemeClr val="accent2">
                  <a:lumMod val="75000"/>
                </a:schemeClr>
              </a:solidFill>
            </a:endParaRPr>
          </a:p>
        </p:txBody>
      </p:sp>
      <p:sp>
        <p:nvSpPr>
          <p:cNvPr id="4099" name="Rectangle 15"/>
          <p:cNvSpPr>
            <a:spLocks noGrp="1" noChangeArrowheads="1"/>
          </p:cNvSpPr>
          <p:nvPr>
            <p:ph idx="1"/>
          </p:nvPr>
        </p:nvSpPr>
        <p:spPr>
          <a:xfrm>
            <a:off x="838200" y="1772816"/>
            <a:ext cx="10658400" cy="4896544"/>
          </a:xfrm>
        </p:spPr>
        <p:txBody>
          <a:bodyPr>
            <a:normAutofit/>
          </a:bodyPr>
          <a:lstStyle/>
          <a:p>
            <a:pPr algn="just"/>
            <a:r>
              <a:rPr lang="en-GB" sz="2400" dirty="0"/>
              <a:t>Psychotic disorders are a group of </a:t>
            </a:r>
            <a:r>
              <a:rPr lang="en-GB" sz="2400" b="1" i="1" dirty="0"/>
              <a:t>serious illnesses that affect the mind</a:t>
            </a:r>
            <a:r>
              <a:rPr lang="en-GB" sz="2400" dirty="0"/>
              <a:t>. They make it hard for someone to think clearly, make good judgments, respond emotionally, communicate effectively, understand reality, and behave appropriately</a:t>
            </a:r>
            <a:r>
              <a:rPr lang="en-GB" sz="2400" dirty="0" smtClean="0"/>
              <a:t>.</a:t>
            </a:r>
            <a:endParaRPr lang="en-GB" sz="2400" dirty="0"/>
          </a:p>
          <a:p>
            <a:pPr algn="just"/>
            <a:r>
              <a:rPr lang="en-GB" sz="2400" dirty="0"/>
              <a:t>When symptoms are severe, people with psychotic disorders have </a:t>
            </a:r>
            <a:r>
              <a:rPr lang="en-GB" sz="2400" b="1" i="1" dirty="0"/>
              <a:t>trouble staying in touch with reality </a:t>
            </a:r>
            <a:r>
              <a:rPr lang="en-GB" sz="2400" dirty="0"/>
              <a:t>and often are unable to handle daily life. But even severe psychotic disorders usually can be </a:t>
            </a:r>
            <a:r>
              <a:rPr lang="en-GB" sz="2400" dirty="0" smtClean="0"/>
              <a:t>treated</a:t>
            </a:r>
            <a:r>
              <a:rPr lang="cs-CZ" sz="2400" dirty="0" smtClean="0"/>
              <a:t>.</a:t>
            </a:r>
          </a:p>
          <a:p>
            <a:pPr algn="just"/>
            <a:r>
              <a:rPr lang="en-GB" sz="2400" dirty="0"/>
              <a:t>There are </a:t>
            </a:r>
            <a:r>
              <a:rPr lang="en-GB" sz="2400" b="1" i="1" dirty="0"/>
              <a:t>different types of psychotic disorders</a:t>
            </a:r>
            <a:r>
              <a:rPr lang="en-GB" sz="2400" dirty="0"/>
              <a:t>, including</a:t>
            </a:r>
            <a:r>
              <a:rPr lang="en-GB" sz="2400" dirty="0" smtClean="0"/>
              <a:t>:</a:t>
            </a:r>
            <a:endParaRPr lang="en-GB" sz="2400" dirty="0"/>
          </a:p>
          <a:p>
            <a:pPr algn="just"/>
            <a:r>
              <a:rPr lang="en-GB" sz="2400" b="1" dirty="0">
                <a:solidFill>
                  <a:srgbClr val="AA143D"/>
                </a:solidFill>
              </a:rPr>
              <a:t>Schizophrenia</a:t>
            </a:r>
            <a:r>
              <a:rPr lang="en-GB" sz="2400" dirty="0"/>
              <a:t>: People with this illness have changes in </a:t>
            </a:r>
            <a:r>
              <a:rPr lang="en-GB" sz="2400" dirty="0" smtClean="0"/>
              <a:t>behaviour </a:t>
            </a:r>
            <a:r>
              <a:rPr lang="en-GB" sz="2400" dirty="0"/>
              <a:t>and other symptoms -- such as </a:t>
            </a:r>
            <a:r>
              <a:rPr lang="en-GB" sz="2400" b="1" i="1" dirty="0"/>
              <a:t>delusions and hallucinations </a:t>
            </a:r>
            <a:r>
              <a:rPr lang="en-GB" sz="2400" dirty="0"/>
              <a:t>-- that last longer than 6 months. It usually affects them at work or school, as well as their relationships.</a:t>
            </a:r>
            <a:endParaRPr lang="cs-CZ" sz="2400" dirty="0"/>
          </a:p>
        </p:txBody>
      </p:sp>
    </p:spTree>
    <p:extLst>
      <p:ext uri="{BB962C8B-B14F-4D97-AF65-F5344CB8AC3E}">
        <p14:creationId xmlns:p14="http://schemas.microsoft.com/office/powerpoint/2010/main" val="1467317933"/>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4"/>
          <p:cNvSpPr>
            <a:spLocks noGrp="1" noChangeArrowheads="1"/>
          </p:cNvSpPr>
          <p:nvPr>
            <p:ph type="title"/>
          </p:nvPr>
        </p:nvSpPr>
        <p:spPr>
          <a:xfrm>
            <a:off x="838200" y="692696"/>
            <a:ext cx="10515600" cy="1325563"/>
          </a:xfrm>
        </p:spPr>
        <p:txBody>
          <a:bodyPr>
            <a:normAutofit/>
          </a:bodyPr>
          <a:lstStyle/>
          <a:p>
            <a:pPr algn="ctr"/>
            <a:r>
              <a:rPr lang="en-GB" b="1" dirty="0" smtClean="0">
                <a:solidFill>
                  <a:schemeClr val="accent2">
                    <a:lumMod val="75000"/>
                  </a:schemeClr>
                </a:solidFill>
              </a:rPr>
              <a:t>Causes of Schizophrenia</a:t>
            </a:r>
            <a:endParaRPr lang="en-GB" b="1" dirty="0">
              <a:solidFill>
                <a:schemeClr val="accent2">
                  <a:lumMod val="75000"/>
                </a:schemeClr>
              </a:solidFill>
            </a:endParaRPr>
          </a:p>
        </p:txBody>
      </p:sp>
      <p:sp>
        <p:nvSpPr>
          <p:cNvPr id="4099" name="Rectangle 15"/>
          <p:cNvSpPr>
            <a:spLocks noGrp="1" noChangeArrowheads="1"/>
          </p:cNvSpPr>
          <p:nvPr>
            <p:ph idx="1"/>
          </p:nvPr>
        </p:nvSpPr>
        <p:spPr>
          <a:xfrm>
            <a:off x="838200" y="1700808"/>
            <a:ext cx="10658400" cy="4896544"/>
          </a:xfrm>
        </p:spPr>
        <p:txBody>
          <a:bodyPr>
            <a:normAutofit lnSpcReduction="10000"/>
          </a:bodyPr>
          <a:lstStyle/>
          <a:p>
            <a:pPr algn="just"/>
            <a:r>
              <a:rPr lang="en-GB" sz="2000" dirty="0"/>
              <a:t>It occurs most often between the ages of 15 and 35 (later in women).</a:t>
            </a:r>
          </a:p>
          <a:p>
            <a:pPr algn="just"/>
            <a:r>
              <a:rPr lang="en-GB" sz="2000" u="sng" dirty="0"/>
              <a:t>Multifactorial causes</a:t>
            </a:r>
            <a:r>
              <a:rPr lang="en-GB" sz="2000" dirty="0"/>
              <a:t>: </a:t>
            </a:r>
            <a:r>
              <a:rPr lang="en-GB" sz="2000" b="1" i="1" dirty="0"/>
              <a:t>heredity</a:t>
            </a:r>
            <a:r>
              <a:rPr lang="en-GB" sz="2000" dirty="0"/>
              <a:t>, changes in the structure and function of brain cells, psychosocial factors (prenatal, perinatal, postnatal influences).</a:t>
            </a:r>
          </a:p>
          <a:p>
            <a:pPr algn="just"/>
            <a:r>
              <a:rPr lang="en-GB" sz="2000" b="1" i="1" dirty="0"/>
              <a:t>Risky family environment</a:t>
            </a:r>
            <a:r>
              <a:rPr lang="en-GB" sz="2000" dirty="0"/>
              <a:t>: closed families (isolated from the environment), conflicting or cold family relationships, disrupted communication, inability to solve problems and manage negative emotions</a:t>
            </a:r>
            <a:r>
              <a:rPr lang="en-GB" sz="2000" dirty="0" smtClean="0"/>
              <a:t>.</a:t>
            </a:r>
            <a:endParaRPr lang="cs-CZ" sz="2000" dirty="0" smtClean="0"/>
          </a:p>
          <a:p>
            <a:pPr algn="just"/>
            <a:r>
              <a:rPr lang="cs-CZ" sz="2000" dirty="0" err="1" smtClean="0">
                <a:hlinkClick r:id="rId3"/>
              </a:rPr>
              <a:t>Schizophrenia</a:t>
            </a:r>
            <a:endParaRPr lang="cs-CZ" sz="2000" dirty="0" smtClean="0"/>
          </a:p>
          <a:p>
            <a:pPr algn="just"/>
            <a:r>
              <a:rPr lang="en-GB" sz="2000" dirty="0"/>
              <a:t>To be diagnosed with schizophrenia, a person must have two or more of the following symptoms occurring persistently in the context of reduced functioning</a:t>
            </a:r>
            <a:r>
              <a:rPr lang="en-GB" sz="2000" dirty="0" smtClean="0"/>
              <a:t>:</a:t>
            </a:r>
            <a:endParaRPr lang="en-GB" sz="2000" dirty="0"/>
          </a:p>
          <a:p>
            <a:pPr algn="just"/>
            <a:r>
              <a:rPr lang="en-GB" sz="2000" dirty="0"/>
              <a:t>Delusions</a:t>
            </a:r>
          </a:p>
          <a:p>
            <a:pPr algn="just"/>
            <a:r>
              <a:rPr lang="en-GB" sz="2000" dirty="0"/>
              <a:t>Hallucinations</a:t>
            </a:r>
          </a:p>
          <a:p>
            <a:pPr algn="just"/>
            <a:r>
              <a:rPr lang="en-GB" sz="2000" dirty="0"/>
              <a:t>Disorganized speech</a:t>
            </a:r>
          </a:p>
          <a:p>
            <a:pPr algn="just"/>
            <a:r>
              <a:rPr lang="en-GB" sz="2000" dirty="0"/>
              <a:t>Disorganized or catatonic </a:t>
            </a:r>
            <a:r>
              <a:rPr lang="en-GB" sz="2000" dirty="0" smtClean="0"/>
              <a:t>behaviour</a:t>
            </a:r>
            <a:endParaRPr lang="en-GB" sz="2000" dirty="0"/>
          </a:p>
          <a:p>
            <a:pPr algn="just"/>
            <a:r>
              <a:rPr lang="en-GB" sz="2000" dirty="0"/>
              <a:t>Negative </a:t>
            </a:r>
            <a:r>
              <a:rPr lang="en-GB" sz="2000" dirty="0" smtClean="0"/>
              <a:t>symptoms</a:t>
            </a:r>
            <a:r>
              <a:rPr lang="cs-CZ" sz="2000" dirty="0" smtClean="0"/>
              <a:t> (</a:t>
            </a:r>
            <a:r>
              <a:rPr lang="en-GB" sz="2000" i="1" dirty="0" smtClean="0"/>
              <a:t>often </a:t>
            </a:r>
            <a:r>
              <a:rPr lang="en-GB" sz="2000" i="1" dirty="0"/>
              <a:t>include being emotionally flat or speaking in a dull, disconnected </a:t>
            </a:r>
            <a:r>
              <a:rPr lang="en-GB" sz="2000" i="1" dirty="0" smtClean="0"/>
              <a:t>way</a:t>
            </a:r>
            <a:r>
              <a:rPr lang="cs-CZ" sz="2000" dirty="0" smtClean="0"/>
              <a:t>)</a:t>
            </a:r>
            <a:endParaRPr lang="cs-CZ" sz="2000" dirty="0"/>
          </a:p>
        </p:txBody>
      </p:sp>
    </p:spTree>
    <p:extLst>
      <p:ext uri="{BB962C8B-B14F-4D97-AF65-F5344CB8AC3E}">
        <p14:creationId xmlns:p14="http://schemas.microsoft.com/office/powerpoint/2010/main" val="1534447277"/>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4"/>
          <p:cNvSpPr>
            <a:spLocks noGrp="1" noChangeArrowheads="1"/>
          </p:cNvSpPr>
          <p:nvPr>
            <p:ph type="title"/>
          </p:nvPr>
        </p:nvSpPr>
        <p:spPr>
          <a:xfrm>
            <a:off x="730796" y="620688"/>
            <a:ext cx="10730408" cy="1191663"/>
          </a:xfrm>
        </p:spPr>
        <p:txBody>
          <a:bodyPr>
            <a:normAutofit/>
          </a:bodyPr>
          <a:lstStyle/>
          <a:p>
            <a:pPr algn="ctr" eaLnBrk="1" hangingPunct="1"/>
            <a:r>
              <a:rPr lang="en-US" b="1" dirty="0" smtClean="0">
                <a:solidFill>
                  <a:schemeClr val="accent2">
                    <a:lumMod val="75000"/>
                  </a:schemeClr>
                </a:solidFill>
              </a:rPr>
              <a:t>Classification of Mental Disorders</a:t>
            </a:r>
            <a:endParaRPr lang="en-US" b="1" dirty="0">
              <a:solidFill>
                <a:schemeClr val="accent2">
                  <a:lumMod val="75000"/>
                </a:schemeClr>
              </a:solidFill>
            </a:endParaRPr>
          </a:p>
        </p:txBody>
      </p:sp>
      <p:sp>
        <p:nvSpPr>
          <p:cNvPr id="4099" name="Rectangle 15"/>
          <p:cNvSpPr>
            <a:spLocks noGrp="1" noChangeArrowheads="1"/>
          </p:cNvSpPr>
          <p:nvPr>
            <p:ph idx="1"/>
          </p:nvPr>
        </p:nvSpPr>
        <p:spPr>
          <a:xfrm>
            <a:off x="623392" y="1700808"/>
            <a:ext cx="10945216" cy="5040560"/>
          </a:xfrm>
        </p:spPr>
        <p:txBody>
          <a:bodyPr>
            <a:normAutofit fontScale="85000" lnSpcReduction="20000"/>
          </a:bodyPr>
          <a:lstStyle/>
          <a:p>
            <a:pPr marL="0" indent="0">
              <a:buNone/>
            </a:pPr>
            <a:r>
              <a:rPr lang="en-GB" sz="2600" b="1" u="sng" dirty="0"/>
              <a:t>What are mental disorders?</a:t>
            </a:r>
          </a:p>
          <a:p>
            <a:r>
              <a:rPr lang="en-GB" sz="2600" dirty="0"/>
              <a:t>Mental disorders (or mental illnesses) are conditions that affect your thinking, feeling, mood, and </a:t>
            </a:r>
            <a:r>
              <a:rPr lang="en-GB" sz="2600" dirty="0" err="1" smtClean="0"/>
              <a:t>behavio</a:t>
            </a:r>
            <a:r>
              <a:rPr lang="cs-CZ" sz="2600" dirty="0" smtClean="0"/>
              <a:t>u</a:t>
            </a:r>
            <a:r>
              <a:rPr lang="en-GB" sz="2600" dirty="0" smtClean="0"/>
              <a:t>r</a:t>
            </a:r>
            <a:r>
              <a:rPr lang="en-GB" sz="2600" dirty="0"/>
              <a:t>. They may be occasional or long-lasting (chronic). They can affect your ability to relate to others and function each day.</a:t>
            </a:r>
            <a:endParaRPr lang="cs-CZ" sz="2600" dirty="0"/>
          </a:p>
          <a:p>
            <a:pPr marL="0" indent="0">
              <a:buNone/>
            </a:pPr>
            <a:r>
              <a:rPr lang="en-GB" sz="2600" b="1" u="sng" dirty="0" smtClean="0"/>
              <a:t>Classification </a:t>
            </a:r>
            <a:r>
              <a:rPr lang="en-GB" sz="2600" b="1" u="sng" dirty="0"/>
              <a:t>of mental diseases:</a:t>
            </a:r>
          </a:p>
          <a:p>
            <a:r>
              <a:rPr lang="cs-CZ" sz="2600" dirty="0">
                <a:solidFill>
                  <a:srgbClr val="AA143D"/>
                </a:solidFill>
              </a:rPr>
              <a:t>N</a:t>
            </a:r>
            <a:r>
              <a:rPr lang="en-GB" sz="2600" dirty="0" err="1" smtClean="0">
                <a:solidFill>
                  <a:srgbClr val="AA143D"/>
                </a:solidFill>
              </a:rPr>
              <a:t>euroses</a:t>
            </a:r>
            <a:r>
              <a:rPr lang="en-GB" sz="2600" dirty="0"/>
              <a:t>, </a:t>
            </a:r>
            <a:r>
              <a:rPr lang="en-GB" sz="2600" dirty="0">
                <a:solidFill>
                  <a:srgbClr val="AA143D"/>
                </a:solidFill>
              </a:rPr>
              <a:t>psychoses</a:t>
            </a:r>
            <a:r>
              <a:rPr lang="en-GB" sz="2600" dirty="0"/>
              <a:t> (schizophrenia), </a:t>
            </a:r>
            <a:r>
              <a:rPr lang="en-GB" sz="2600" dirty="0">
                <a:solidFill>
                  <a:srgbClr val="AA143D"/>
                </a:solidFill>
              </a:rPr>
              <a:t>affective disorders</a:t>
            </a:r>
            <a:r>
              <a:rPr lang="en-GB" sz="2600" dirty="0"/>
              <a:t>, </a:t>
            </a:r>
            <a:r>
              <a:rPr lang="en-GB" sz="2600" dirty="0">
                <a:solidFill>
                  <a:srgbClr val="AA143D"/>
                </a:solidFill>
              </a:rPr>
              <a:t>personality </a:t>
            </a:r>
            <a:r>
              <a:rPr lang="en-GB" sz="2600" dirty="0" smtClean="0">
                <a:solidFill>
                  <a:srgbClr val="AA143D"/>
                </a:solidFill>
              </a:rPr>
              <a:t>disorders</a:t>
            </a:r>
            <a:r>
              <a:rPr lang="en-GB" sz="2600" dirty="0" smtClean="0"/>
              <a:t>.</a:t>
            </a:r>
            <a:r>
              <a:rPr lang="cs-CZ" sz="2600" dirty="0" smtClean="0"/>
              <a:t> </a:t>
            </a:r>
            <a:r>
              <a:rPr lang="en-GB" sz="2600" dirty="0" smtClean="0"/>
              <a:t>Formerly </a:t>
            </a:r>
            <a:r>
              <a:rPr lang="en-GB" sz="2600" dirty="0"/>
              <a:t>called psychopathy.</a:t>
            </a:r>
          </a:p>
          <a:p>
            <a:r>
              <a:rPr lang="en-GB" sz="2600" dirty="0"/>
              <a:t>According to the latest revision of the International Classification of Diseases (ICD-10), </a:t>
            </a:r>
            <a:r>
              <a:rPr lang="en-GB" sz="2600" b="1" i="1" dirty="0"/>
              <a:t>neuroses are listed as neurotic disorders, stress-induced disorders and somatoform disorders.</a:t>
            </a:r>
          </a:p>
          <a:p>
            <a:r>
              <a:rPr lang="en-GB" sz="2600" dirty="0"/>
              <a:t>These are various disorders that have several common </a:t>
            </a:r>
            <a:r>
              <a:rPr lang="en-GB" sz="2600" dirty="0" smtClean="0"/>
              <a:t>features.</a:t>
            </a:r>
            <a:r>
              <a:rPr lang="cs-CZ" sz="2600" dirty="0" smtClean="0"/>
              <a:t> </a:t>
            </a:r>
            <a:r>
              <a:rPr lang="en-GB" sz="2600" dirty="0" smtClean="0"/>
              <a:t>There </a:t>
            </a:r>
            <a:r>
              <a:rPr lang="en-GB" sz="2600" dirty="0"/>
              <a:t>are currently </a:t>
            </a:r>
            <a:r>
              <a:rPr lang="en-GB" sz="2600" b="1" i="1" dirty="0"/>
              <a:t>two widely established systems that classify mental disorders</a:t>
            </a:r>
            <a:r>
              <a:rPr lang="en-GB" sz="2600" b="1" i="1" dirty="0" smtClean="0"/>
              <a:t>:</a:t>
            </a:r>
            <a:endParaRPr lang="en-GB" sz="2600" dirty="0"/>
          </a:p>
          <a:p>
            <a:r>
              <a:rPr lang="en-GB" sz="2600" b="1" dirty="0">
                <a:solidFill>
                  <a:srgbClr val="AA143D"/>
                </a:solidFill>
              </a:rPr>
              <a:t>ICD-10 </a:t>
            </a:r>
            <a:r>
              <a:rPr lang="en-GB" sz="2600" dirty="0"/>
              <a:t>Chapter V: Mental and behavioural disorders, since 1949 part of the International Classification of Diseases produced by the WHO,</a:t>
            </a:r>
          </a:p>
          <a:p>
            <a:r>
              <a:rPr lang="en-GB" sz="2600" dirty="0"/>
              <a:t>the Diagnostic and Statistical Manual of Mental Disorders (</a:t>
            </a:r>
            <a:r>
              <a:rPr lang="en-GB" sz="2600" b="1" dirty="0">
                <a:solidFill>
                  <a:srgbClr val="AA143D"/>
                </a:solidFill>
              </a:rPr>
              <a:t>DSM-5</a:t>
            </a:r>
            <a:r>
              <a:rPr lang="en-GB" sz="2600" dirty="0"/>
              <a:t>) produced by the American Psychiatric Association (APA) since 1952</a:t>
            </a:r>
            <a:r>
              <a:rPr lang="en-GB" sz="2000" dirty="0"/>
              <a:t>.</a:t>
            </a:r>
            <a:endParaRPr lang="cs-CZ" sz="2000" dirty="0" smtClean="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4"/>
          <p:cNvSpPr>
            <a:spLocks noGrp="1" noChangeArrowheads="1"/>
          </p:cNvSpPr>
          <p:nvPr>
            <p:ph type="title"/>
          </p:nvPr>
        </p:nvSpPr>
        <p:spPr>
          <a:xfrm>
            <a:off x="909600" y="338985"/>
            <a:ext cx="10515600" cy="1325563"/>
          </a:xfrm>
        </p:spPr>
        <p:txBody>
          <a:bodyPr>
            <a:normAutofit/>
          </a:bodyPr>
          <a:lstStyle/>
          <a:p>
            <a:pPr algn="ctr" eaLnBrk="1" hangingPunct="1"/>
            <a:r>
              <a:rPr lang="en-GB" b="1" dirty="0" smtClean="0">
                <a:solidFill>
                  <a:schemeClr val="accent2">
                    <a:lumMod val="75000"/>
                  </a:schemeClr>
                </a:solidFill>
              </a:rPr>
              <a:t>Types of Schizophrenia</a:t>
            </a:r>
            <a:endParaRPr lang="en-GB" b="1" dirty="0">
              <a:solidFill>
                <a:schemeClr val="accent2">
                  <a:lumMod val="75000"/>
                </a:schemeClr>
              </a:solidFill>
            </a:endParaRPr>
          </a:p>
        </p:txBody>
      </p:sp>
      <p:sp>
        <p:nvSpPr>
          <p:cNvPr id="4099" name="Rectangle 15"/>
          <p:cNvSpPr>
            <a:spLocks noGrp="1" noChangeArrowheads="1"/>
          </p:cNvSpPr>
          <p:nvPr>
            <p:ph idx="1"/>
          </p:nvPr>
        </p:nvSpPr>
        <p:spPr>
          <a:xfrm>
            <a:off x="838200" y="1628800"/>
            <a:ext cx="10658400" cy="5040560"/>
          </a:xfrm>
        </p:spPr>
        <p:txBody>
          <a:bodyPr>
            <a:normAutofit fontScale="92500" lnSpcReduction="10000"/>
          </a:bodyPr>
          <a:lstStyle/>
          <a:p>
            <a:pPr marL="0" indent="0" algn="just">
              <a:buNone/>
            </a:pPr>
            <a:r>
              <a:rPr lang="en-GB" sz="2000" b="1" dirty="0"/>
              <a:t>Paranoid schizophrenia</a:t>
            </a:r>
          </a:p>
          <a:p>
            <a:pPr algn="just"/>
            <a:r>
              <a:rPr lang="en-GB" sz="2000" dirty="0"/>
              <a:t>This is the most common form of schizophrenia. It may develop later in life than other types of schizophrenia. Symptoms include hallucinations and/or delusions, but your speech and emotions may not be affected</a:t>
            </a:r>
            <a:r>
              <a:rPr lang="en-GB" sz="2000" dirty="0" smtClean="0"/>
              <a:t>.</a:t>
            </a:r>
            <a:endParaRPr lang="cs-CZ" sz="2000" dirty="0" smtClean="0"/>
          </a:p>
          <a:p>
            <a:pPr marL="0" indent="0" algn="just">
              <a:buNone/>
            </a:pPr>
            <a:r>
              <a:rPr lang="en-GB" sz="2000" b="1" dirty="0"/>
              <a:t>Simple schizophrenia</a:t>
            </a:r>
          </a:p>
          <a:p>
            <a:pPr algn="just"/>
            <a:r>
              <a:rPr lang="en-GB" sz="2000" dirty="0"/>
              <a:t>With simple schizophrenia, the negative symptoms (for example; slow movement, poor memory, lack of concentration and poor hygiene) are most prominent early and will get worse. It is rare to experience positive symptoms (hallucinations, delusions, disorganised thinking). Gradually, thinking deteriorates to dementia</a:t>
            </a:r>
            <a:r>
              <a:rPr lang="en-GB" sz="2000" dirty="0" smtClean="0"/>
              <a:t>.</a:t>
            </a:r>
            <a:endParaRPr lang="cs-CZ" sz="2000" dirty="0" smtClean="0"/>
          </a:p>
          <a:p>
            <a:pPr marL="0" indent="0" algn="just">
              <a:buNone/>
            </a:pPr>
            <a:r>
              <a:rPr lang="en-GB" sz="2000" b="1" dirty="0"/>
              <a:t>Hebephrenic schizophrenia</a:t>
            </a:r>
          </a:p>
          <a:p>
            <a:pPr algn="just"/>
            <a:r>
              <a:rPr lang="en-GB" sz="2000" dirty="0"/>
              <a:t>Also called ‘disorganised schizophrenia’, this type of schizophrenia usually develops when you are 15-25 years old. Symptoms include disorganised behaviours and thoughts, alongside short-lasting delusions and hallucinations. You may have disorganised speech patterns and others may find it difficult to understand you</a:t>
            </a:r>
            <a:r>
              <a:rPr lang="en-GB" sz="2000" dirty="0" smtClean="0"/>
              <a:t>.</a:t>
            </a:r>
            <a:endParaRPr lang="en-GB" sz="2000" dirty="0"/>
          </a:p>
          <a:p>
            <a:pPr algn="just"/>
            <a:r>
              <a:rPr lang="en-GB" sz="2000" dirty="0"/>
              <a:t>People with disorganised schizophrenia often show little or no emotions in their facial expressions, voice tone, or mannerisms. At times they have inappropriate emotional responses to the situation, such as laughing at something sad.</a:t>
            </a:r>
            <a:endParaRPr lang="cs-CZ" sz="2000" dirty="0"/>
          </a:p>
        </p:txBody>
      </p:sp>
    </p:spTree>
    <p:extLst>
      <p:ext uri="{BB962C8B-B14F-4D97-AF65-F5344CB8AC3E}">
        <p14:creationId xmlns:p14="http://schemas.microsoft.com/office/powerpoint/2010/main" val="3350554722"/>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4"/>
          <p:cNvSpPr>
            <a:spLocks noGrp="1" noChangeArrowheads="1"/>
          </p:cNvSpPr>
          <p:nvPr>
            <p:ph type="title"/>
          </p:nvPr>
        </p:nvSpPr>
        <p:spPr>
          <a:xfrm>
            <a:off x="838200" y="692696"/>
            <a:ext cx="10515600" cy="1325563"/>
          </a:xfrm>
        </p:spPr>
        <p:txBody>
          <a:bodyPr>
            <a:normAutofit/>
          </a:bodyPr>
          <a:lstStyle/>
          <a:p>
            <a:pPr algn="ctr"/>
            <a:r>
              <a:rPr lang="en-US" b="1" dirty="0">
                <a:solidFill>
                  <a:schemeClr val="accent2">
                    <a:lumMod val="75000"/>
                  </a:schemeClr>
                </a:solidFill>
              </a:rPr>
              <a:t>Types of Schizophrenia</a:t>
            </a:r>
            <a:endParaRPr lang="en-US" b="1" dirty="0">
              <a:solidFill>
                <a:schemeClr val="accent2">
                  <a:lumMod val="75000"/>
                </a:schemeClr>
              </a:solidFill>
            </a:endParaRPr>
          </a:p>
        </p:txBody>
      </p:sp>
      <p:sp>
        <p:nvSpPr>
          <p:cNvPr id="4099" name="Rectangle 15"/>
          <p:cNvSpPr>
            <a:spLocks noGrp="1" noChangeArrowheads="1"/>
          </p:cNvSpPr>
          <p:nvPr>
            <p:ph idx="1"/>
          </p:nvPr>
        </p:nvSpPr>
        <p:spPr>
          <a:xfrm>
            <a:off x="838200" y="2132856"/>
            <a:ext cx="10658400" cy="3888536"/>
          </a:xfrm>
        </p:spPr>
        <p:txBody>
          <a:bodyPr/>
          <a:lstStyle/>
          <a:p>
            <a:pPr marL="0" indent="0" algn="just">
              <a:buNone/>
            </a:pPr>
            <a:r>
              <a:rPr lang="en-GB" sz="2000" b="1" dirty="0"/>
              <a:t>Catatonic schizophrenia</a:t>
            </a:r>
          </a:p>
          <a:p>
            <a:pPr algn="just"/>
            <a:r>
              <a:rPr lang="en-GB" sz="2000" dirty="0"/>
              <a:t>This is the rarest schizophrenia diagnosis, characterised by unusual, limited and sudden movements. You may often switch between being very active or very still. You may not talk much, and you may mimic other’s speech and movement. </a:t>
            </a:r>
            <a:r>
              <a:rPr lang="cs-CZ" sz="2000" dirty="0" err="1" smtClean="0"/>
              <a:t>It</a:t>
            </a:r>
            <a:r>
              <a:rPr lang="cs-CZ" sz="2000" dirty="0" smtClean="0"/>
              <a:t> </a:t>
            </a:r>
            <a:r>
              <a:rPr lang="en-GB" sz="2000" dirty="0" smtClean="0"/>
              <a:t>takes </a:t>
            </a:r>
            <a:r>
              <a:rPr lang="en-GB" sz="2000" dirty="0"/>
              <a:t>two forms:</a:t>
            </a:r>
          </a:p>
          <a:p>
            <a:pPr algn="just"/>
            <a:r>
              <a:rPr lang="en-GB" sz="2000" b="1" u="sng" dirty="0" smtClean="0"/>
              <a:t>productive</a:t>
            </a:r>
            <a:r>
              <a:rPr lang="en-GB" sz="2000" dirty="0" smtClean="0"/>
              <a:t> </a:t>
            </a:r>
            <a:r>
              <a:rPr lang="en-GB" sz="2000" dirty="0"/>
              <a:t>- with disproportionately increased motor activity - constant repetition of certain </a:t>
            </a:r>
            <a:r>
              <a:rPr lang="cs-CZ" sz="2000" dirty="0"/>
              <a:t> </a:t>
            </a:r>
            <a:r>
              <a:rPr lang="cs-CZ" sz="2000" dirty="0" smtClean="0"/>
              <a:t> </a:t>
            </a:r>
            <a:r>
              <a:rPr lang="en-GB" sz="2000" dirty="0" smtClean="0"/>
              <a:t>movements </a:t>
            </a:r>
            <a:r>
              <a:rPr lang="en-GB" sz="2000" dirty="0"/>
              <a:t>or words (</a:t>
            </a:r>
            <a:r>
              <a:rPr lang="en-GB" sz="2000" dirty="0" err="1"/>
              <a:t>echopraxia</a:t>
            </a:r>
            <a:r>
              <a:rPr lang="en-GB" sz="2000" dirty="0"/>
              <a:t>, echolalia).</a:t>
            </a:r>
          </a:p>
          <a:p>
            <a:pPr algn="just"/>
            <a:r>
              <a:rPr lang="en-GB" sz="2000" b="1" u="sng" dirty="0" err="1" smtClean="0"/>
              <a:t>stuporous</a:t>
            </a:r>
            <a:r>
              <a:rPr lang="en-GB" sz="2000" dirty="0" smtClean="0"/>
              <a:t> </a:t>
            </a:r>
            <a:r>
              <a:rPr lang="en-GB" sz="2000" dirty="0"/>
              <a:t>- total motor attenuation. The client remains motionless for a long time, is negativistic, often acts paradoxically (the opposite of the desired one). Typical here is the so-called wax flexibility, where the client remains in the position to which he was placed for a longer </a:t>
            </a:r>
            <a:r>
              <a:rPr lang="en-GB" sz="2000" dirty="0" smtClean="0"/>
              <a:t>time</a:t>
            </a:r>
            <a:r>
              <a:rPr lang="en-GB" sz="2000" dirty="0"/>
              <a:t>.</a:t>
            </a:r>
            <a:endParaRPr lang="cs-CZ" sz="2000" dirty="0"/>
          </a:p>
        </p:txBody>
      </p:sp>
    </p:spTree>
    <p:extLst>
      <p:ext uri="{BB962C8B-B14F-4D97-AF65-F5344CB8AC3E}">
        <p14:creationId xmlns:p14="http://schemas.microsoft.com/office/powerpoint/2010/main" val="978515510"/>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4"/>
          <p:cNvSpPr>
            <a:spLocks noGrp="1" noChangeArrowheads="1"/>
          </p:cNvSpPr>
          <p:nvPr>
            <p:ph type="title"/>
          </p:nvPr>
        </p:nvSpPr>
        <p:spPr>
          <a:xfrm>
            <a:off x="839416" y="330108"/>
            <a:ext cx="10515600" cy="1325563"/>
          </a:xfrm>
        </p:spPr>
        <p:txBody>
          <a:bodyPr>
            <a:normAutofit/>
          </a:bodyPr>
          <a:lstStyle/>
          <a:p>
            <a:pPr algn="ctr"/>
            <a:r>
              <a:rPr lang="en-US" b="1" dirty="0">
                <a:solidFill>
                  <a:schemeClr val="accent2">
                    <a:lumMod val="75000"/>
                  </a:schemeClr>
                </a:solidFill>
              </a:rPr>
              <a:t>Symptoms of </a:t>
            </a:r>
            <a:r>
              <a:rPr lang="cs-CZ" b="1" dirty="0" smtClean="0">
                <a:solidFill>
                  <a:schemeClr val="accent2">
                    <a:lumMod val="75000"/>
                  </a:schemeClr>
                </a:solidFill>
              </a:rPr>
              <a:t>S</a:t>
            </a:r>
            <a:r>
              <a:rPr lang="en-US" b="1" dirty="0" err="1" smtClean="0">
                <a:solidFill>
                  <a:schemeClr val="accent2">
                    <a:lumMod val="75000"/>
                  </a:schemeClr>
                </a:solidFill>
              </a:rPr>
              <a:t>chizophrenia</a:t>
            </a:r>
            <a:endParaRPr lang="en-US" b="1" dirty="0">
              <a:solidFill>
                <a:schemeClr val="accent2">
                  <a:lumMod val="75000"/>
                </a:schemeClr>
              </a:solidFill>
            </a:endParaRPr>
          </a:p>
        </p:txBody>
      </p:sp>
      <p:sp>
        <p:nvSpPr>
          <p:cNvPr id="4099" name="Rectangle 15"/>
          <p:cNvSpPr>
            <a:spLocks noGrp="1" noChangeArrowheads="1"/>
          </p:cNvSpPr>
          <p:nvPr>
            <p:ph idx="1"/>
          </p:nvPr>
        </p:nvSpPr>
        <p:spPr>
          <a:xfrm>
            <a:off x="191344" y="1340768"/>
            <a:ext cx="11305256" cy="5517232"/>
          </a:xfrm>
        </p:spPr>
        <p:txBody>
          <a:bodyPr>
            <a:normAutofit fontScale="77500" lnSpcReduction="20000"/>
          </a:bodyPr>
          <a:lstStyle/>
          <a:p>
            <a:pPr marL="0" indent="0" algn="just">
              <a:buNone/>
            </a:pPr>
            <a:r>
              <a:rPr lang="en-GB" sz="2000" dirty="0"/>
              <a:t>Schizophrenia is sometimes described as having ‘</a:t>
            </a:r>
            <a:r>
              <a:rPr lang="en-GB" sz="2000" b="1" dirty="0"/>
              <a:t>positive symptoms</a:t>
            </a:r>
            <a:r>
              <a:rPr lang="en-GB" sz="2000" dirty="0"/>
              <a:t>’ and ‘</a:t>
            </a:r>
            <a:r>
              <a:rPr lang="en-GB" sz="2000" b="1" dirty="0"/>
              <a:t>negative symptoms</a:t>
            </a:r>
            <a:r>
              <a:rPr lang="en-GB" sz="2000" dirty="0" smtClean="0"/>
              <a:t>’.</a:t>
            </a:r>
            <a:endParaRPr lang="en-GB" sz="2000" dirty="0"/>
          </a:p>
          <a:p>
            <a:pPr marL="0" indent="0" algn="just">
              <a:buNone/>
            </a:pPr>
            <a:r>
              <a:rPr lang="en-GB" sz="2000" dirty="0"/>
              <a:t>Positive symptoms are experienced in addition to reality whereas negative symptoms affect your ability to function</a:t>
            </a:r>
            <a:r>
              <a:rPr lang="en-GB" sz="2000" dirty="0" smtClean="0"/>
              <a:t>.</a:t>
            </a:r>
            <a:endParaRPr lang="en-GB" sz="2000" dirty="0"/>
          </a:p>
          <a:p>
            <a:pPr marL="0" indent="0" algn="just">
              <a:buNone/>
            </a:pPr>
            <a:r>
              <a:rPr lang="en-GB" sz="2000" b="1" dirty="0">
                <a:solidFill>
                  <a:srgbClr val="AA143D"/>
                </a:solidFill>
              </a:rPr>
              <a:t>Positive symptoms of schizophrenia</a:t>
            </a:r>
          </a:p>
          <a:p>
            <a:pPr algn="just"/>
            <a:r>
              <a:rPr lang="en-GB" sz="2000" dirty="0"/>
              <a:t>Hallucinations – Seeing, feeling and hearing things that aren’t there. Hearing voices is the most common type of hallucination</a:t>
            </a:r>
          </a:p>
          <a:p>
            <a:pPr algn="just"/>
            <a:r>
              <a:rPr lang="en-GB" sz="2000" dirty="0"/>
              <a:t>Delusions – Believing things that others don’t</a:t>
            </a:r>
          </a:p>
          <a:p>
            <a:pPr algn="just"/>
            <a:r>
              <a:rPr lang="en-GB" sz="2000" dirty="0"/>
              <a:t>Disorganised thinking – The things you say might not make sense to other people. You may switch topics without any obvious </a:t>
            </a:r>
            <a:r>
              <a:rPr lang="en-GB" sz="2000" dirty="0" smtClean="0"/>
              <a:t>link</a:t>
            </a:r>
            <a:r>
              <a:rPr lang="cs-CZ" sz="2000" dirty="0" smtClean="0"/>
              <a:t>.</a:t>
            </a:r>
            <a:endParaRPr lang="en-GB" sz="2000" dirty="0"/>
          </a:p>
          <a:p>
            <a:pPr marL="0" indent="0" algn="just">
              <a:buNone/>
            </a:pPr>
            <a:r>
              <a:rPr lang="en-GB" sz="2000" b="1" dirty="0">
                <a:solidFill>
                  <a:srgbClr val="AA143D"/>
                </a:solidFill>
              </a:rPr>
              <a:t>Negative symptoms of schizophrenia</a:t>
            </a:r>
          </a:p>
          <a:p>
            <a:pPr algn="just"/>
            <a:r>
              <a:rPr lang="en-GB" sz="2000" dirty="0"/>
              <a:t>Lack of motivation</a:t>
            </a:r>
          </a:p>
          <a:p>
            <a:pPr algn="just"/>
            <a:r>
              <a:rPr lang="en-GB" sz="2000" dirty="0"/>
              <a:t>Slow movement</a:t>
            </a:r>
          </a:p>
          <a:p>
            <a:pPr algn="just"/>
            <a:r>
              <a:rPr lang="en-GB" sz="2000" dirty="0"/>
              <a:t>Change in sleep patterns</a:t>
            </a:r>
          </a:p>
          <a:p>
            <a:pPr algn="just"/>
            <a:r>
              <a:rPr lang="en-GB" sz="2000" dirty="0"/>
              <a:t>Poor grooming or hygiene</a:t>
            </a:r>
          </a:p>
          <a:p>
            <a:pPr algn="just"/>
            <a:r>
              <a:rPr lang="en-GB" sz="2000" dirty="0"/>
              <a:t>Reduced range of emotions</a:t>
            </a:r>
          </a:p>
          <a:p>
            <a:pPr algn="just"/>
            <a:r>
              <a:rPr lang="en-GB" sz="2000" dirty="0"/>
              <a:t>Becoming withdrawn – Not saying much, change in body language, less interest in things you used to enjoy</a:t>
            </a:r>
          </a:p>
          <a:p>
            <a:pPr algn="just"/>
            <a:r>
              <a:rPr lang="en-GB" sz="2000" dirty="0"/>
              <a:t>Low sex drive</a:t>
            </a:r>
          </a:p>
          <a:p>
            <a:pPr algn="just"/>
            <a:r>
              <a:rPr lang="en-GB" sz="2000" dirty="0"/>
              <a:t>Unable to concentrate</a:t>
            </a:r>
          </a:p>
          <a:p>
            <a:pPr algn="just"/>
            <a:r>
              <a:rPr lang="en-GB" sz="2000" dirty="0"/>
              <a:t>Poor memory</a:t>
            </a:r>
          </a:p>
          <a:p>
            <a:pPr algn="just"/>
            <a:r>
              <a:rPr lang="en-GB" sz="2000" dirty="0"/>
              <a:t>Poor decision </a:t>
            </a:r>
            <a:r>
              <a:rPr lang="en-GB" sz="2000" dirty="0" smtClean="0"/>
              <a:t>making</a:t>
            </a:r>
            <a:endParaRPr lang="en-GB" sz="2000" dirty="0"/>
          </a:p>
        </p:txBody>
      </p:sp>
    </p:spTree>
    <p:extLst>
      <p:ext uri="{BB962C8B-B14F-4D97-AF65-F5344CB8AC3E}">
        <p14:creationId xmlns:p14="http://schemas.microsoft.com/office/powerpoint/2010/main" val="596511817"/>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en-GB" b="1" dirty="0">
                <a:solidFill>
                  <a:srgbClr val="AA143D"/>
                </a:solidFill>
              </a:rPr>
              <a:t>Symptoms of Schizophrenia</a:t>
            </a:r>
          </a:p>
        </p:txBody>
      </p:sp>
      <p:sp>
        <p:nvSpPr>
          <p:cNvPr id="3" name="Zástupný symbol pro obsah 2"/>
          <p:cNvSpPr>
            <a:spLocks noGrp="1"/>
          </p:cNvSpPr>
          <p:nvPr>
            <p:ph idx="1"/>
          </p:nvPr>
        </p:nvSpPr>
        <p:spPr/>
        <p:txBody>
          <a:bodyPr>
            <a:normAutofit fontScale="92500" lnSpcReduction="10000"/>
          </a:bodyPr>
          <a:lstStyle/>
          <a:p>
            <a:r>
              <a:rPr lang="en-GB" dirty="0"/>
              <a:t>Other symptoms include disorders of </a:t>
            </a:r>
            <a:r>
              <a:rPr lang="en-GB" b="1" i="1" dirty="0"/>
              <a:t>the pace of thought </a:t>
            </a:r>
            <a:r>
              <a:rPr lang="en-GB" dirty="0"/>
              <a:t>- </a:t>
            </a:r>
            <a:r>
              <a:rPr lang="en-GB" dirty="0" err="1" smtClean="0">
                <a:solidFill>
                  <a:srgbClr val="AA143D"/>
                </a:solidFill>
              </a:rPr>
              <a:t>bradypsychi</a:t>
            </a:r>
            <a:r>
              <a:rPr lang="cs-CZ" dirty="0" smtClean="0">
                <a:solidFill>
                  <a:srgbClr val="AA143D"/>
                </a:solidFill>
              </a:rPr>
              <a:t>a</a:t>
            </a:r>
            <a:r>
              <a:rPr lang="en-GB" dirty="0" smtClean="0"/>
              <a:t> </a:t>
            </a:r>
            <a:r>
              <a:rPr lang="en-GB" dirty="0"/>
              <a:t>(slowed thinking, clinging to one thought) or vice </a:t>
            </a:r>
            <a:r>
              <a:rPr lang="en-GB" dirty="0" smtClean="0"/>
              <a:t>versa</a:t>
            </a:r>
            <a:r>
              <a:rPr lang="cs-CZ" dirty="0" smtClean="0"/>
              <a:t>.</a:t>
            </a:r>
            <a:r>
              <a:rPr lang="en-GB" dirty="0"/>
              <a:t> The decline in </a:t>
            </a:r>
            <a:r>
              <a:rPr lang="en-GB" dirty="0" smtClean="0"/>
              <a:t>cognitive functioning is manifested by a general decline in intellectual functions. Psychomotor retardation (Parkinson</a:t>
            </a:r>
            <a:r>
              <a:rPr lang="cs-CZ" dirty="0" smtClean="0"/>
              <a:t>‘</a:t>
            </a:r>
            <a:r>
              <a:rPr lang="en-GB" dirty="0" smtClean="0"/>
              <a:t>s, Alzheimer</a:t>
            </a:r>
            <a:r>
              <a:rPr lang="cs-CZ" dirty="0" smtClean="0"/>
              <a:t>‘</a:t>
            </a:r>
            <a:r>
              <a:rPr lang="en-GB" dirty="0" smtClean="0"/>
              <a:t>s disease</a:t>
            </a:r>
            <a:r>
              <a:rPr lang="cs-CZ" dirty="0" smtClean="0"/>
              <a:t>)</a:t>
            </a:r>
            <a:endParaRPr lang="en-GB" dirty="0" smtClean="0"/>
          </a:p>
          <a:p>
            <a:r>
              <a:rPr lang="en-GB" dirty="0" err="1" smtClean="0">
                <a:solidFill>
                  <a:srgbClr val="AA143D"/>
                </a:solidFill>
              </a:rPr>
              <a:t>tachypsychi</a:t>
            </a:r>
            <a:r>
              <a:rPr lang="cs-CZ" dirty="0" smtClean="0">
                <a:solidFill>
                  <a:srgbClr val="AA143D"/>
                </a:solidFill>
              </a:rPr>
              <a:t>a</a:t>
            </a:r>
            <a:r>
              <a:rPr lang="en-GB" dirty="0" smtClean="0"/>
              <a:t> </a:t>
            </a:r>
            <a:r>
              <a:rPr lang="en-GB" dirty="0"/>
              <a:t>- fast thinking, not enough pace of speech, which becomes incomprehensible (verbal salad - logical discontinuity of words).</a:t>
            </a:r>
          </a:p>
          <a:p>
            <a:r>
              <a:rPr lang="en-GB" dirty="0"/>
              <a:t>The formal aspect of thinking is also disrupted - thinking is fragmented, without a logical structure.</a:t>
            </a:r>
          </a:p>
          <a:p>
            <a:r>
              <a:rPr lang="en-GB" dirty="0"/>
              <a:t>Another typical manifestation is withdrawal into isolation (psych. Autism).</a:t>
            </a:r>
          </a:p>
          <a:p>
            <a:r>
              <a:rPr lang="en-GB" dirty="0"/>
              <a:t>Emotional disorders (initially hypersensitivity, later emotional numbness</a:t>
            </a:r>
            <a:r>
              <a:rPr lang="en-GB" dirty="0" smtClean="0"/>
              <a:t>).</a:t>
            </a:r>
            <a:endParaRPr lang="cs-CZ" dirty="0" smtClean="0"/>
          </a:p>
          <a:p>
            <a:r>
              <a:rPr lang="en-GB" dirty="0" err="1" smtClean="0">
                <a:hlinkClick r:id="rId2"/>
              </a:rPr>
              <a:t>Tachypsychia</a:t>
            </a:r>
            <a:endParaRPr lang="en-GB" dirty="0"/>
          </a:p>
          <a:p>
            <a:endParaRPr lang="en-GB" dirty="0"/>
          </a:p>
        </p:txBody>
      </p:sp>
    </p:spTree>
    <p:extLst>
      <p:ext uri="{BB962C8B-B14F-4D97-AF65-F5344CB8AC3E}">
        <p14:creationId xmlns:p14="http://schemas.microsoft.com/office/powerpoint/2010/main" val="12164701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err="1" smtClean="0">
                <a:solidFill>
                  <a:srgbClr val="AA143D"/>
                </a:solidFill>
              </a:rPr>
              <a:t>Phases</a:t>
            </a:r>
            <a:r>
              <a:rPr lang="en-GB" b="1" dirty="0" smtClean="0">
                <a:solidFill>
                  <a:srgbClr val="AA143D"/>
                </a:solidFill>
              </a:rPr>
              <a:t> </a:t>
            </a:r>
            <a:r>
              <a:rPr lang="en-GB" b="1" dirty="0">
                <a:solidFill>
                  <a:srgbClr val="AA143D"/>
                </a:solidFill>
              </a:rPr>
              <a:t>of </a:t>
            </a:r>
            <a:r>
              <a:rPr lang="cs-CZ" b="1" dirty="0" smtClean="0">
                <a:solidFill>
                  <a:srgbClr val="AA143D"/>
                </a:solidFill>
              </a:rPr>
              <a:t>S</a:t>
            </a:r>
            <a:r>
              <a:rPr lang="en-GB" b="1" dirty="0" err="1" smtClean="0">
                <a:solidFill>
                  <a:srgbClr val="AA143D"/>
                </a:solidFill>
              </a:rPr>
              <a:t>chizophrenia</a:t>
            </a:r>
            <a:endParaRPr lang="en-GB" b="1" dirty="0">
              <a:solidFill>
                <a:srgbClr val="AA143D"/>
              </a:solidFill>
            </a:endParaRPr>
          </a:p>
        </p:txBody>
      </p:sp>
      <p:sp>
        <p:nvSpPr>
          <p:cNvPr id="3" name="Zástupný symbol pro obsah 2"/>
          <p:cNvSpPr>
            <a:spLocks noGrp="1"/>
          </p:cNvSpPr>
          <p:nvPr>
            <p:ph idx="1"/>
          </p:nvPr>
        </p:nvSpPr>
        <p:spPr>
          <a:xfrm>
            <a:off x="836225" y="1340768"/>
            <a:ext cx="10515600" cy="4351338"/>
          </a:xfrm>
        </p:spPr>
        <p:txBody>
          <a:bodyPr>
            <a:normAutofit fontScale="92500"/>
          </a:bodyPr>
          <a:lstStyle/>
          <a:p>
            <a:r>
              <a:rPr lang="en-GB" b="1" dirty="0"/>
              <a:t>Prodromal symptoms </a:t>
            </a:r>
            <a:r>
              <a:rPr lang="en-GB" dirty="0"/>
              <a:t>- conspicuous introversion, increased vulnerability, reduced ability to become independent, increased criticality in interpersonal relationships, lower performance, higher fatigue.</a:t>
            </a:r>
          </a:p>
          <a:p>
            <a:r>
              <a:rPr lang="en-GB" dirty="0"/>
              <a:t>The disease may take the form of </a:t>
            </a:r>
            <a:r>
              <a:rPr lang="en-GB" b="1" dirty="0"/>
              <a:t>repeated alternations of attacks </a:t>
            </a:r>
            <a:r>
              <a:rPr lang="en-GB" dirty="0"/>
              <a:t>with periods of remission.</a:t>
            </a:r>
          </a:p>
          <a:p>
            <a:r>
              <a:rPr lang="en-GB" dirty="0"/>
              <a:t>The course can also be </a:t>
            </a:r>
            <a:r>
              <a:rPr lang="en-GB" b="1" dirty="0"/>
              <a:t>episodic</a:t>
            </a:r>
            <a:r>
              <a:rPr lang="en-GB" dirty="0"/>
              <a:t> - just one attack and then adjusting health.</a:t>
            </a:r>
          </a:p>
          <a:p>
            <a:r>
              <a:rPr lang="en-GB" b="1" dirty="0"/>
              <a:t>Malignant course </a:t>
            </a:r>
            <a:r>
              <a:rPr lang="en-GB" dirty="0"/>
              <a:t>- rapid onset of personality defect.</a:t>
            </a:r>
          </a:p>
          <a:p>
            <a:r>
              <a:rPr lang="en-GB" b="1" dirty="0"/>
              <a:t>Chronic course </a:t>
            </a:r>
            <a:r>
              <a:rPr lang="en-GB" dirty="0"/>
              <a:t>- the persistence of some symptoms, gradual loss of competences.</a:t>
            </a:r>
          </a:p>
        </p:txBody>
      </p:sp>
    </p:spTree>
    <p:extLst>
      <p:ext uri="{BB962C8B-B14F-4D97-AF65-F5344CB8AC3E}">
        <p14:creationId xmlns:p14="http://schemas.microsoft.com/office/powerpoint/2010/main" val="27574989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Zástupný symbol pro obsah 5"/>
          <p:cNvPicPr>
            <a:picLocks noGrp="1" noChangeAspect="1"/>
          </p:cNvPicPr>
          <p:nvPr>
            <p:ph idx="1"/>
          </p:nvPr>
        </p:nvPicPr>
        <p:blipFill rotWithShape="1">
          <a:blip r:embed="rId2"/>
          <a:srcRect r="-472" b="5040"/>
          <a:stretch/>
        </p:blipFill>
        <p:spPr>
          <a:xfrm>
            <a:off x="191344" y="3290073"/>
            <a:ext cx="5472608" cy="3448247"/>
          </a:xfrm>
          <a:prstGeom prst="rect">
            <a:avLst/>
          </a:prstGeom>
        </p:spPr>
      </p:pic>
      <p:pic>
        <p:nvPicPr>
          <p:cNvPr id="7" name="Obrázek 6"/>
          <p:cNvPicPr>
            <a:picLocks noChangeAspect="1"/>
          </p:cNvPicPr>
          <p:nvPr/>
        </p:nvPicPr>
        <p:blipFill rotWithShape="1">
          <a:blip r:embed="rId3"/>
          <a:srcRect l="-1" r="23" b="5756"/>
          <a:stretch/>
        </p:blipFill>
        <p:spPr>
          <a:xfrm>
            <a:off x="6023992" y="3279896"/>
            <a:ext cx="5256584" cy="3468599"/>
          </a:xfrm>
          <a:prstGeom prst="rect">
            <a:avLst/>
          </a:prstGeom>
        </p:spPr>
      </p:pic>
      <p:pic>
        <p:nvPicPr>
          <p:cNvPr id="8" name="Obrázek 7"/>
          <p:cNvPicPr>
            <a:picLocks noChangeAspect="1"/>
          </p:cNvPicPr>
          <p:nvPr/>
        </p:nvPicPr>
        <p:blipFill rotWithShape="1">
          <a:blip r:embed="rId4"/>
          <a:srcRect b="15073"/>
          <a:stretch/>
        </p:blipFill>
        <p:spPr>
          <a:xfrm>
            <a:off x="209098" y="116632"/>
            <a:ext cx="6479348" cy="3096344"/>
          </a:xfrm>
          <a:prstGeom prst="rect">
            <a:avLst/>
          </a:prstGeom>
        </p:spPr>
      </p:pic>
      <p:pic>
        <p:nvPicPr>
          <p:cNvPr id="9" name="Obrázek 8"/>
          <p:cNvPicPr>
            <a:picLocks noChangeAspect="1"/>
          </p:cNvPicPr>
          <p:nvPr/>
        </p:nvPicPr>
        <p:blipFill>
          <a:blip r:embed="rId5"/>
          <a:stretch>
            <a:fillRect/>
          </a:stretch>
        </p:blipFill>
        <p:spPr>
          <a:xfrm>
            <a:off x="7608167" y="908720"/>
            <a:ext cx="3276561" cy="2180402"/>
          </a:xfrm>
          <a:prstGeom prst="rect">
            <a:avLst/>
          </a:prstGeom>
        </p:spPr>
      </p:pic>
    </p:spTree>
    <p:extLst>
      <p:ext uri="{BB962C8B-B14F-4D97-AF65-F5344CB8AC3E}">
        <p14:creationId xmlns:p14="http://schemas.microsoft.com/office/powerpoint/2010/main" val="13362606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838200" y="620688"/>
            <a:ext cx="10515600" cy="1325563"/>
          </a:xfrm>
        </p:spPr>
        <p:txBody>
          <a:bodyPr/>
          <a:lstStyle/>
          <a:p>
            <a:pPr algn="ctr"/>
            <a:r>
              <a:rPr lang="en-GB" b="1" dirty="0">
                <a:solidFill>
                  <a:srgbClr val="AA143D"/>
                </a:solidFill>
              </a:rPr>
              <a:t>Affective disorders</a:t>
            </a:r>
            <a:r>
              <a:rPr lang="en-GB" dirty="0"/>
              <a:t/>
            </a:r>
            <a:br>
              <a:rPr lang="en-GB" dirty="0"/>
            </a:br>
            <a:endParaRPr lang="en-GB" dirty="0"/>
          </a:p>
        </p:txBody>
      </p:sp>
      <p:sp>
        <p:nvSpPr>
          <p:cNvPr id="7" name="Zástupný symbol pro obsah 6"/>
          <p:cNvSpPr>
            <a:spLocks noGrp="1"/>
          </p:cNvSpPr>
          <p:nvPr>
            <p:ph idx="1"/>
          </p:nvPr>
        </p:nvSpPr>
        <p:spPr/>
        <p:txBody>
          <a:bodyPr/>
          <a:lstStyle/>
          <a:p>
            <a:r>
              <a:rPr lang="en-GB" dirty="0"/>
              <a:t>Affective disorder, mental disorder </a:t>
            </a:r>
            <a:r>
              <a:rPr lang="en-GB" b="1" i="1" dirty="0"/>
              <a:t>characterized by dramatic changes or extremes of mood</a:t>
            </a:r>
            <a:r>
              <a:rPr lang="en-GB" dirty="0"/>
              <a:t>. </a:t>
            </a:r>
            <a:endParaRPr lang="cs-CZ" dirty="0" smtClean="0"/>
          </a:p>
          <a:p>
            <a:r>
              <a:rPr lang="en-GB" dirty="0" smtClean="0"/>
              <a:t>Affective </a:t>
            </a:r>
            <a:r>
              <a:rPr lang="en-GB" dirty="0"/>
              <a:t>disorders may include </a:t>
            </a:r>
            <a:r>
              <a:rPr lang="en-GB" b="1" dirty="0">
                <a:solidFill>
                  <a:srgbClr val="AA143D"/>
                </a:solidFill>
              </a:rPr>
              <a:t>manic</a:t>
            </a:r>
            <a:r>
              <a:rPr lang="en-GB" dirty="0"/>
              <a:t> (elevated, expansive, or irritable mood with hyperactivity, pressured speech, and inflated self-esteem) or </a:t>
            </a:r>
            <a:r>
              <a:rPr lang="en-GB" b="1" dirty="0">
                <a:solidFill>
                  <a:srgbClr val="AA143D"/>
                </a:solidFill>
              </a:rPr>
              <a:t>depressive</a:t>
            </a:r>
            <a:r>
              <a:rPr lang="en-GB" dirty="0"/>
              <a:t> (dejected mood with disinterest in life, sleep disturbance, agitation, and feelings of worthlessness or guilt) </a:t>
            </a:r>
            <a:r>
              <a:rPr lang="en-GB" b="1" dirty="0">
                <a:solidFill>
                  <a:srgbClr val="AA143D"/>
                </a:solidFill>
              </a:rPr>
              <a:t>episodes</a:t>
            </a:r>
            <a:r>
              <a:rPr lang="en-GB" dirty="0"/>
              <a:t>, and often combinations of the two. </a:t>
            </a:r>
            <a:endParaRPr lang="cs-CZ" dirty="0" smtClean="0"/>
          </a:p>
          <a:p>
            <a:r>
              <a:rPr lang="en-GB" dirty="0" smtClean="0"/>
              <a:t>Persons </a:t>
            </a:r>
            <a:r>
              <a:rPr lang="en-GB" dirty="0"/>
              <a:t>with an affective disorder may or may not have psychotic symptoms such as delusions, hallucinations, or other loss of contact with reality.</a:t>
            </a:r>
          </a:p>
        </p:txBody>
      </p:sp>
    </p:spTree>
    <p:extLst>
      <p:ext uri="{BB962C8B-B14F-4D97-AF65-F5344CB8AC3E}">
        <p14:creationId xmlns:p14="http://schemas.microsoft.com/office/powerpoint/2010/main" val="9899479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en-GB" b="1" dirty="0">
                <a:solidFill>
                  <a:srgbClr val="AA143D"/>
                </a:solidFill>
              </a:rPr>
              <a:t>Causes of affective disorders</a:t>
            </a:r>
          </a:p>
        </p:txBody>
      </p:sp>
      <p:sp>
        <p:nvSpPr>
          <p:cNvPr id="3" name="Zástupný symbol pro obsah 2"/>
          <p:cNvSpPr>
            <a:spLocks noGrp="1"/>
          </p:cNvSpPr>
          <p:nvPr>
            <p:ph idx="1"/>
          </p:nvPr>
        </p:nvSpPr>
        <p:spPr>
          <a:xfrm>
            <a:off x="838200" y="1412776"/>
            <a:ext cx="10515600" cy="5256584"/>
          </a:xfrm>
        </p:spPr>
        <p:txBody>
          <a:bodyPr>
            <a:normAutofit fontScale="92500" lnSpcReduction="10000"/>
          </a:bodyPr>
          <a:lstStyle/>
          <a:p>
            <a:r>
              <a:rPr lang="en-GB" dirty="0"/>
              <a:t>The causes are </a:t>
            </a:r>
            <a:r>
              <a:rPr lang="en-GB" b="1" dirty="0"/>
              <a:t>multifactorial</a:t>
            </a:r>
            <a:r>
              <a:rPr lang="en-GB" dirty="0"/>
              <a:t>: heredity, developmental changes, psychosocial stress factors.</a:t>
            </a:r>
          </a:p>
          <a:p>
            <a:r>
              <a:rPr lang="en-GB" b="1" dirty="0"/>
              <a:t>Climatic conditions </a:t>
            </a:r>
            <a:r>
              <a:rPr lang="en-GB" dirty="0"/>
              <a:t>also have an impact - depression is more common in areas where there is less light and more cold days.</a:t>
            </a:r>
          </a:p>
          <a:p>
            <a:r>
              <a:rPr lang="en-GB" dirty="0"/>
              <a:t>The dependence on </a:t>
            </a:r>
            <a:r>
              <a:rPr lang="en-GB" b="1" dirty="0"/>
              <a:t>the season </a:t>
            </a:r>
            <a:r>
              <a:rPr lang="en-GB" dirty="0"/>
              <a:t>is also proven - less occurrence in the summer months</a:t>
            </a:r>
            <a:r>
              <a:rPr lang="en-GB" dirty="0" smtClean="0"/>
              <a:t>.</a:t>
            </a:r>
            <a:endParaRPr lang="cs-CZ" dirty="0" smtClean="0"/>
          </a:p>
          <a:p>
            <a:r>
              <a:rPr lang="en-GB" b="1" dirty="0"/>
              <a:t>The basic manifestation </a:t>
            </a:r>
            <a:r>
              <a:rPr lang="en-GB" dirty="0"/>
              <a:t>is a </a:t>
            </a:r>
            <a:r>
              <a:rPr lang="en-GB" i="1" u="sng" dirty="0"/>
              <a:t>sick mood </a:t>
            </a:r>
            <a:r>
              <a:rPr lang="en-GB" dirty="0"/>
              <a:t>that does not correspond to the situation the client is in.</a:t>
            </a:r>
          </a:p>
          <a:p>
            <a:r>
              <a:rPr lang="cs-CZ" dirty="0" err="1" smtClean="0"/>
              <a:t>Bad</a:t>
            </a:r>
            <a:r>
              <a:rPr lang="en-GB" dirty="0" smtClean="0"/>
              <a:t> </a:t>
            </a:r>
            <a:r>
              <a:rPr lang="en-GB" dirty="0"/>
              <a:t>mood disrupts the thinking, acting and somatic functions of the client.</a:t>
            </a:r>
          </a:p>
          <a:p>
            <a:r>
              <a:rPr lang="en-GB" dirty="0"/>
              <a:t>Affective disorder affects women twice as often and affects up to 25% of the population (with depression up to 20%) at least once in a lifetime.</a:t>
            </a:r>
          </a:p>
          <a:p>
            <a:r>
              <a:rPr lang="en-GB" dirty="0"/>
              <a:t>Bipolar affective disorder is characterized by mood changes between depression and mania.</a:t>
            </a:r>
          </a:p>
        </p:txBody>
      </p:sp>
    </p:spTree>
    <p:extLst>
      <p:ext uri="{BB962C8B-B14F-4D97-AF65-F5344CB8AC3E}">
        <p14:creationId xmlns:p14="http://schemas.microsoft.com/office/powerpoint/2010/main" val="30837817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err="1" smtClean="0">
                <a:solidFill>
                  <a:srgbClr val="AA143D"/>
                </a:solidFill>
              </a:rPr>
              <a:t>Depression</a:t>
            </a:r>
            <a:endParaRPr lang="en-GB" b="1" dirty="0">
              <a:solidFill>
                <a:srgbClr val="AA143D"/>
              </a:solidFill>
            </a:endParaRPr>
          </a:p>
        </p:txBody>
      </p:sp>
      <p:sp>
        <p:nvSpPr>
          <p:cNvPr id="3" name="Zástupný symbol pro obsah 2"/>
          <p:cNvSpPr>
            <a:spLocks noGrp="1"/>
          </p:cNvSpPr>
          <p:nvPr>
            <p:ph idx="1"/>
          </p:nvPr>
        </p:nvSpPr>
        <p:spPr/>
        <p:txBody>
          <a:bodyPr>
            <a:normAutofit lnSpcReduction="10000"/>
          </a:bodyPr>
          <a:lstStyle/>
          <a:p>
            <a:r>
              <a:rPr lang="en-GB" dirty="0"/>
              <a:t>Depression is classified as a </a:t>
            </a:r>
            <a:r>
              <a:rPr lang="en-GB" b="1" dirty="0"/>
              <a:t>mood disorder</a:t>
            </a:r>
            <a:r>
              <a:rPr lang="en-GB" dirty="0"/>
              <a:t>. It may be described as </a:t>
            </a:r>
            <a:r>
              <a:rPr lang="en-GB" i="1" dirty="0"/>
              <a:t>feelings of sadness, loss, or anger that interfere with a person’s everyday activities</a:t>
            </a:r>
            <a:r>
              <a:rPr lang="en-GB" i="1" dirty="0" smtClean="0"/>
              <a:t>.</a:t>
            </a:r>
            <a:endParaRPr lang="cs-CZ" i="1" dirty="0" smtClean="0"/>
          </a:p>
          <a:p>
            <a:r>
              <a:rPr lang="en-GB" dirty="0"/>
              <a:t>Depression is an </a:t>
            </a:r>
            <a:r>
              <a:rPr lang="en-GB" b="1" dirty="0"/>
              <a:t>ongoing problem, </a:t>
            </a:r>
            <a:r>
              <a:rPr lang="en-GB" dirty="0"/>
              <a:t>not a passing one. It </a:t>
            </a:r>
            <a:r>
              <a:rPr lang="en-GB" b="1" dirty="0"/>
              <a:t>consists of episodes</a:t>
            </a:r>
            <a:r>
              <a:rPr lang="en-GB" dirty="0"/>
              <a:t> during which the symptoms last for at least 2 weeks. Depression can last for several weeks, months, or years</a:t>
            </a:r>
            <a:r>
              <a:rPr lang="en-GB" dirty="0" smtClean="0"/>
              <a:t>.</a:t>
            </a:r>
            <a:endParaRPr lang="cs-CZ" dirty="0" smtClean="0"/>
          </a:p>
          <a:p>
            <a:r>
              <a:rPr lang="en-GB" dirty="0"/>
              <a:t>Depression may be classified as</a:t>
            </a:r>
            <a:r>
              <a:rPr lang="en-GB" dirty="0" smtClean="0"/>
              <a:t>:</a:t>
            </a:r>
            <a:endParaRPr lang="en-GB" dirty="0"/>
          </a:p>
          <a:p>
            <a:r>
              <a:rPr lang="en-GB" b="1" dirty="0"/>
              <a:t>mild</a:t>
            </a:r>
          </a:p>
          <a:p>
            <a:r>
              <a:rPr lang="en-GB" b="1" dirty="0"/>
              <a:t>moderate</a:t>
            </a:r>
          </a:p>
          <a:p>
            <a:r>
              <a:rPr lang="en-GB" dirty="0"/>
              <a:t>severe, also called “</a:t>
            </a:r>
            <a:r>
              <a:rPr lang="en-GB" b="1" dirty="0"/>
              <a:t>major</a:t>
            </a:r>
            <a:r>
              <a:rPr lang="en-GB" dirty="0"/>
              <a:t>”</a:t>
            </a:r>
          </a:p>
        </p:txBody>
      </p:sp>
    </p:spTree>
    <p:extLst>
      <p:ext uri="{BB962C8B-B14F-4D97-AF65-F5344CB8AC3E}">
        <p14:creationId xmlns:p14="http://schemas.microsoft.com/office/powerpoint/2010/main" val="5910611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b="1" dirty="0">
                <a:solidFill>
                  <a:srgbClr val="AA143D"/>
                </a:solidFill>
              </a:rPr>
              <a:t>What does mild depression feel like?</a:t>
            </a:r>
          </a:p>
        </p:txBody>
      </p:sp>
      <p:sp>
        <p:nvSpPr>
          <p:cNvPr id="3" name="Zástupný symbol pro obsah 2"/>
          <p:cNvSpPr>
            <a:spLocks noGrp="1"/>
          </p:cNvSpPr>
          <p:nvPr>
            <p:ph idx="1"/>
          </p:nvPr>
        </p:nvSpPr>
        <p:spPr>
          <a:xfrm>
            <a:off x="838200" y="1484784"/>
            <a:ext cx="10515600" cy="5184576"/>
          </a:xfrm>
        </p:spPr>
        <p:txBody>
          <a:bodyPr numCol="2">
            <a:normAutofit lnSpcReduction="10000"/>
          </a:bodyPr>
          <a:lstStyle/>
          <a:p>
            <a:r>
              <a:rPr lang="en-GB" dirty="0"/>
              <a:t>Mild depression involves more than just feeling blue temporarily. </a:t>
            </a:r>
            <a:r>
              <a:rPr lang="cs-CZ" dirty="0" err="1" smtClean="0"/>
              <a:t>The</a:t>
            </a:r>
            <a:r>
              <a:rPr lang="cs-CZ" dirty="0" smtClean="0"/>
              <a:t> </a:t>
            </a:r>
            <a:r>
              <a:rPr lang="en-GB" dirty="0" smtClean="0"/>
              <a:t>symptoms </a:t>
            </a:r>
            <a:r>
              <a:rPr lang="en-GB" dirty="0"/>
              <a:t>can go on for days and are noticeable enough to interfere with </a:t>
            </a:r>
            <a:r>
              <a:rPr lang="en-GB" dirty="0" smtClean="0"/>
              <a:t>usual </a:t>
            </a:r>
            <a:r>
              <a:rPr lang="en-GB" dirty="0"/>
              <a:t>activities. </a:t>
            </a:r>
            <a:r>
              <a:rPr lang="en-GB" b="1" i="1" dirty="0"/>
              <a:t>Mild depression may cause</a:t>
            </a:r>
            <a:r>
              <a:rPr lang="en-GB" b="1" i="1" dirty="0" smtClean="0"/>
              <a:t>:</a:t>
            </a:r>
            <a:endParaRPr lang="en-GB" b="1" i="1" dirty="0"/>
          </a:p>
          <a:p>
            <a:r>
              <a:rPr lang="en-GB" dirty="0"/>
              <a:t>irritability or anger</a:t>
            </a:r>
          </a:p>
          <a:p>
            <a:r>
              <a:rPr lang="en-GB" dirty="0"/>
              <a:t>hopelessness</a:t>
            </a:r>
          </a:p>
          <a:p>
            <a:r>
              <a:rPr lang="en-GB" dirty="0"/>
              <a:t>feelings of guilt and despair</a:t>
            </a:r>
          </a:p>
          <a:p>
            <a:r>
              <a:rPr lang="en-GB" dirty="0"/>
              <a:t>self-loathing</a:t>
            </a:r>
          </a:p>
          <a:p>
            <a:r>
              <a:rPr lang="en-GB" dirty="0"/>
              <a:t>a loss of interest in activities you once enjoyed</a:t>
            </a:r>
          </a:p>
          <a:p>
            <a:r>
              <a:rPr lang="en-GB" dirty="0"/>
              <a:t>difficulties concentrating at work</a:t>
            </a:r>
          </a:p>
          <a:p>
            <a:r>
              <a:rPr lang="en-GB" dirty="0"/>
              <a:t>a lack of motivation</a:t>
            </a:r>
          </a:p>
          <a:p>
            <a:r>
              <a:rPr lang="en-GB" dirty="0"/>
              <a:t>a sudden disinterest in socializing</a:t>
            </a:r>
          </a:p>
          <a:p>
            <a:r>
              <a:rPr lang="en-GB" dirty="0"/>
              <a:t>aches and pains with seemingly no direct cause</a:t>
            </a:r>
          </a:p>
          <a:p>
            <a:r>
              <a:rPr lang="en-GB" dirty="0"/>
              <a:t>daytime sleepiness and fatigue</a:t>
            </a:r>
          </a:p>
          <a:p>
            <a:r>
              <a:rPr lang="en-GB" dirty="0"/>
              <a:t>insomnia</a:t>
            </a:r>
          </a:p>
          <a:p>
            <a:r>
              <a:rPr lang="en-GB" dirty="0"/>
              <a:t>appetite changes</a:t>
            </a:r>
          </a:p>
          <a:p>
            <a:r>
              <a:rPr lang="en-GB" dirty="0"/>
              <a:t>weight changes</a:t>
            </a:r>
          </a:p>
          <a:p>
            <a:r>
              <a:rPr lang="en-GB" dirty="0"/>
              <a:t>reckless </a:t>
            </a:r>
            <a:r>
              <a:rPr lang="en-GB" dirty="0" smtClean="0"/>
              <a:t>behaviour, </a:t>
            </a:r>
            <a:r>
              <a:rPr lang="en-GB" dirty="0"/>
              <a:t>such as abuse of alcohol and drugs, or gambling</a:t>
            </a:r>
          </a:p>
        </p:txBody>
      </p:sp>
    </p:spTree>
    <p:extLst>
      <p:ext uri="{BB962C8B-B14F-4D97-AF65-F5344CB8AC3E}">
        <p14:creationId xmlns:p14="http://schemas.microsoft.com/office/powerpoint/2010/main" val="37057345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4"/>
          <p:cNvSpPr>
            <a:spLocks noGrp="1" noChangeArrowheads="1"/>
          </p:cNvSpPr>
          <p:nvPr>
            <p:ph type="title"/>
          </p:nvPr>
        </p:nvSpPr>
        <p:spPr/>
        <p:txBody>
          <a:bodyPr>
            <a:normAutofit/>
          </a:bodyPr>
          <a:lstStyle/>
          <a:p>
            <a:pPr algn="ctr"/>
            <a:r>
              <a:rPr lang="en-GB" b="1" dirty="0" smtClean="0">
                <a:solidFill>
                  <a:schemeClr val="accent2">
                    <a:lumMod val="75000"/>
                  </a:schemeClr>
                </a:solidFill>
              </a:rPr>
              <a:t> </a:t>
            </a:r>
            <a:r>
              <a:rPr lang="en-GB" b="1" dirty="0">
                <a:solidFill>
                  <a:schemeClr val="accent2">
                    <a:lumMod val="75000"/>
                  </a:schemeClr>
                </a:solidFill>
              </a:rPr>
              <a:t>International Statistical Classification of Diseases and Related Health Problems (ICD)</a:t>
            </a:r>
            <a:endParaRPr lang="en-US" b="1" dirty="0">
              <a:solidFill>
                <a:schemeClr val="accent2">
                  <a:lumMod val="75000"/>
                </a:schemeClr>
              </a:solidFill>
            </a:endParaRPr>
          </a:p>
        </p:txBody>
      </p:sp>
      <p:sp>
        <p:nvSpPr>
          <p:cNvPr id="4099" name="Rectangle 15"/>
          <p:cNvSpPr>
            <a:spLocks noGrp="1" noChangeArrowheads="1"/>
          </p:cNvSpPr>
          <p:nvPr>
            <p:ph sz="half" idx="1"/>
          </p:nvPr>
        </p:nvSpPr>
        <p:spPr>
          <a:xfrm>
            <a:off x="479376" y="1628800"/>
            <a:ext cx="5688632" cy="5103069"/>
          </a:xfrm>
        </p:spPr>
        <p:txBody>
          <a:bodyPr>
            <a:noAutofit/>
          </a:bodyPr>
          <a:lstStyle/>
          <a:p>
            <a:pPr marL="0" indent="0">
              <a:buNone/>
            </a:pPr>
            <a:r>
              <a:rPr lang="en-US" sz="1400" dirty="0"/>
              <a:t>1</a:t>
            </a:r>
            <a:r>
              <a:rPr lang="en-GB" sz="1400" dirty="0" smtClean="0"/>
              <a:t>	Organic, including symptomatic, mental disorders    	(F00–F09)</a:t>
            </a:r>
          </a:p>
          <a:p>
            <a:pPr marL="0" indent="0">
              <a:buNone/>
            </a:pPr>
            <a:r>
              <a:rPr lang="en-GB" sz="1400" dirty="0" smtClean="0"/>
              <a:t>2	Mental and behavioural disorders due to psychoactive </a:t>
            </a:r>
            <a:r>
              <a:rPr lang="cs-CZ" sz="1400" dirty="0" smtClean="0"/>
              <a:t>	</a:t>
            </a:r>
            <a:r>
              <a:rPr lang="en-GB" sz="1400" dirty="0" smtClean="0"/>
              <a:t>substance use (F10–F19)</a:t>
            </a:r>
          </a:p>
          <a:p>
            <a:pPr marL="0" indent="0">
              <a:buNone/>
            </a:pPr>
            <a:r>
              <a:rPr lang="en-GB" sz="1400" dirty="0" smtClean="0"/>
              <a:t>3	Schizophrenia, schizotypal and delusional disorders 	(F20–F29)</a:t>
            </a:r>
          </a:p>
          <a:p>
            <a:pPr marL="0" indent="0">
              <a:buNone/>
            </a:pPr>
            <a:r>
              <a:rPr lang="en-GB" sz="1400" dirty="0" smtClean="0"/>
              <a:t>4	Mood (affective) disorders (F30–F39)</a:t>
            </a:r>
          </a:p>
          <a:p>
            <a:pPr marL="0" indent="0">
              <a:buNone/>
            </a:pPr>
            <a:r>
              <a:rPr lang="en-GB" sz="1400" dirty="0" smtClean="0"/>
              <a:t>5	Neurotic, stress-related and somatoform disorders 	(F40–F48)</a:t>
            </a:r>
          </a:p>
          <a:p>
            <a:pPr marL="0" indent="0">
              <a:buNone/>
            </a:pPr>
            <a:r>
              <a:rPr lang="en-GB" sz="1400" dirty="0" smtClean="0"/>
              <a:t>6	Behavioural syndromes associated with physiological 	disturbances and physical factors (F50–F59)</a:t>
            </a:r>
          </a:p>
          <a:p>
            <a:pPr marL="0" indent="0">
              <a:buNone/>
            </a:pPr>
            <a:r>
              <a:rPr lang="en-GB" sz="1400" dirty="0" smtClean="0"/>
              <a:t>7	Disorders of adult personality and behaviour (F60–	F69)</a:t>
            </a:r>
          </a:p>
          <a:p>
            <a:pPr marL="0" indent="0">
              <a:buNone/>
            </a:pPr>
            <a:r>
              <a:rPr lang="en-GB" sz="1400" dirty="0" smtClean="0"/>
              <a:t>8	Mental retardation (F70–F79)</a:t>
            </a:r>
          </a:p>
          <a:p>
            <a:pPr marL="0" indent="0">
              <a:buNone/>
            </a:pPr>
            <a:r>
              <a:rPr lang="en-GB" sz="1400" dirty="0" smtClean="0"/>
              <a:t>9	Disorders of psychological development (F80–F89)</a:t>
            </a:r>
          </a:p>
          <a:p>
            <a:pPr marL="0" indent="0">
              <a:buNone/>
            </a:pPr>
            <a:r>
              <a:rPr lang="en-GB" sz="1400" dirty="0" smtClean="0"/>
              <a:t>10	Behavioural and emotional disorders with onset 	usually </a:t>
            </a:r>
            <a:r>
              <a:rPr lang="cs-CZ" sz="1400" dirty="0" smtClean="0"/>
              <a:t>	</a:t>
            </a:r>
            <a:r>
              <a:rPr lang="en-GB" sz="1400" dirty="0" smtClean="0"/>
              <a:t>occurring in childhood and adolescence (F90–F98)</a:t>
            </a:r>
          </a:p>
          <a:p>
            <a:pPr marL="0" indent="0">
              <a:buNone/>
            </a:pPr>
            <a:r>
              <a:rPr lang="en-GB" sz="1400" dirty="0" smtClean="0"/>
              <a:t>11	Unspecified mental disorder (F99)</a:t>
            </a:r>
            <a:endParaRPr lang="en-GB" sz="1400" dirty="0"/>
          </a:p>
        </p:txBody>
      </p:sp>
      <p:pic>
        <p:nvPicPr>
          <p:cNvPr id="3" name="Zástupný symbol pro obsah 2"/>
          <p:cNvPicPr>
            <a:picLocks noGrp="1" noChangeAspect="1"/>
          </p:cNvPicPr>
          <p:nvPr>
            <p:ph sz="half" idx="2"/>
          </p:nvPr>
        </p:nvPicPr>
        <p:blipFill>
          <a:blip r:embed="rId3"/>
          <a:stretch>
            <a:fillRect/>
          </a:stretch>
        </p:blipFill>
        <p:spPr>
          <a:xfrm>
            <a:off x="6816080" y="1690692"/>
            <a:ext cx="4321008" cy="5041177"/>
          </a:xfrm>
          <a:prstGeom prst="rect">
            <a:avLst/>
          </a:prstGeom>
        </p:spPr>
      </p:pic>
    </p:spTree>
    <p:extLst>
      <p:ext uri="{BB962C8B-B14F-4D97-AF65-F5344CB8AC3E}">
        <p14:creationId xmlns:p14="http://schemas.microsoft.com/office/powerpoint/2010/main" val="429452902"/>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solidFill>
                  <a:srgbClr val="AA143D"/>
                </a:solidFill>
              </a:rPr>
              <a:t>M</a:t>
            </a:r>
            <a:r>
              <a:rPr lang="en-GB" b="1" dirty="0" err="1" smtClean="0">
                <a:solidFill>
                  <a:srgbClr val="AA143D"/>
                </a:solidFill>
              </a:rPr>
              <a:t>ild</a:t>
            </a:r>
            <a:r>
              <a:rPr lang="en-GB" b="1" dirty="0" smtClean="0">
                <a:solidFill>
                  <a:srgbClr val="AA143D"/>
                </a:solidFill>
              </a:rPr>
              <a:t> </a:t>
            </a:r>
            <a:r>
              <a:rPr lang="cs-CZ" b="1" dirty="0" smtClean="0">
                <a:solidFill>
                  <a:srgbClr val="AA143D"/>
                </a:solidFill>
              </a:rPr>
              <a:t>D</a:t>
            </a:r>
            <a:r>
              <a:rPr lang="en-GB" b="1" dirty="0" err="1" smtClean="0">
                <a:solidFill>
                  <a:srgbClr val="AA143D"/>
                </a:solidFill>
              </a:rPr>
              <a:t>epression</a:t>
            </a:r>
            <a:endParaRPr lang="en-GB" dirty="0"/>
          </a:p>
        </p:txBody>
      </p:sp>
      <p:sp>
        <p:nvSpPr>
          <p:cNvPr id="3" name="Zástupný symbol pro obsah 2"/>
          <p:cNvSpPr>
            <a:spLocks noGrp="1"/>
          </p:cNvSpPr>
          <p:nvPr>
            <p:ph idx="1"/>
          </p:nvPr>
        </p:nvSpPr>
        <p:spPr/>
        <p:txBody>
          <a:bodyPr/>
          <a:lstStyle/>
          <a:p>
            <a:r>
              <a:rPr lang="en-GB" dirty="0"/>
              <a:t>If </a:t>
            </a:r>
            <a:r>
              <a:rPr lang="en-GB" dirty="0" smtClean="0"/>
              <a:t>symptoms </a:t>
            </a:r>
            <a:r>
              <a:rPr lang="en-GB" dirty="0"/>
              <a:t>persist for most of the day, on an average of four days a week for two years, </a:t>
            </a:r>
            <a:r>
              <a:rPr lang="cs-CZ" dirty="0" err="1" smtClean="0"/>
              <a:t>the</a:t>
            </a:r>
            <a:r>
              <a:rPr lang="cs-CZ" dirty="0" smtClean="0"/>
              <a:t> person</a:t>
            </a:r>
            <a:r>
              <a:rPr lang="en-GB" dirty="0" smtClean="0"/>
              <a:t> </a:t>
            </a:r>
            <a:r>
              <a:rPr lang="en-GB" dirty="0"/>
              <a:t>would most likely be diagnosed with </a:t>
            </a:r>
            <a:r>
              <a:rPr lang="en-GB" b="1" i="1" dirty="0"/>
              <a:t>persistent depressive disorder</a:t>
            </a:r>
            <a:r>
              <a:rPr lang="en-GB" dirty="0"/>
              <a:t>. This condition is also referred to as </a:t>
            </a:r>
            <a:r>
              <a:rPr lang="en-GB" b="1" i="1" dirty="0"/>
              <a:t>dysthymia</a:t>
            </a:r>
            <a:r>
              <a:rPr lang="en-GB" dirty="0" smtClean="0"/>
              <a:t>.</a:t>
            </a:r>
            <a:endParaRPr lang="cs-CZ" dirty="0" smtClean="0"/>
          </a:p>
          <a:p>
            <a:r>
              <a:rPr lang="cs-CZ" dirty="0" err="1" smtClean="0">
                <a:hlinkClick r:id="rId2"/>
              </a:rPr>
              <a:t>Dysthymia</a:t>
            </a:r>
            <a:endParaRPr lang="cs-CZ" dirty="0" smtClean="0"/>
          </a:p>
          <a:p>
            <a:endParaRPr lang="en-GB" dirty="0"/>
          </a:p>
        </p:txBody>
      </p:sp>
      <p:pic>
        <p:nvPicPr>
          <p:cNvPr id="4" name="Obrázek 3"/>
          <p:cNvPicPr>
            <a:picLocks noChangeAspect="1"/>
          </p:cNvPicPr>
          <p:nvPr/>
        </p:nvPicPr>
        <p:blipFill>
          <a:blip r:embed="rId3"/>
          <a:stretch>
            <a:fillRect/>
          </a:stretch>
        </p:blipFill>
        <p:spPr>
          <a:xfrm>
            <a:off x="1127448" y="3933056"/>
            <a:ext cx="3780420" cy="2520280"/>
          </a:xfrm>
          <a:prstGeom prst="rect">
            <a:avLst/>
          </a:prstGeom>
        </p:spPr>
      </p:pic>
      <p:pic>
        <p:nvPicPr>
          <p:cNvPr id="5" name="Obrázek 4"/>
          <p:cNvPicPr>
            <a:picLocks noChangeAspect="1"/>
          </p:cNvPicPr>
          <p:nvPr/>
        </p:nvPicPr>
        <p:blipFill>
          <a:blip r:embed="rId4"/>
          <a:stretch>
            <a:fillRect/>
          </a:stretch>
        </p:blipFill>
        <p:spPr>
          <a:xfrm>
            <a:off x="6816080" y="3645024"/>
            <a:ext cx="3749591" cy="3043418"/>
          </a:xfrm>
          <a:prstGeom prst="rect">
            <a:avLst/>
          </a:prstGeom>
        </p:spPr>
      </p:pic>
    </p:spTree>
    <p:extLst>
      <p:ext uri="{BB962C8B-B14F-4D97-AF65-F5344CB8AC3E}">
        <p14:creationId xmlns:p14="http://schemas.microsoft.com/office/powerpoint/2010/main" val="4913584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b="1" dirty="0">
                <a:solidFill>
                  <a:srgbClr val="AA143D"/>
                </a:solidFill>
              </a:rPr>
              <a:t>What does moderate depression feel like?</a:t>
            </a:r>
          </a:p>
        </p:txBody>
      </p:sp>
      <p:sp>
        <p:nvSpPr>
          <p:cNvPr id="3" name="Zástupný symbol pro obsah 2"/>
          <p:cNvSpPr>
            <a:spLocks noGrp="1"/>
          </p:cNvSpPr>
          <p:nvPr>
            <p:ph idx="1"/>
          </p:nvPr>
        </p:nvSpPr>
        <p:spPr>
          <a:xfrm>
            <a:off x="838200" y="1412776"/>
            <a:ext cx="10515600" cy="5256584"/>
          </a:xfrm>
        </p:spPr>
        <p:txBody>
          <a:bodyPr>
            <a:normAutofit fontScale="92500" lnSpcReduction="10000"/>
          </a:bodyPr>
          <a:lstStyle/>
          <a:p>
            <a:r>
              <a:rPr lang="en-GB" dirty="0"/>
              <a:t>In terms of symptomatic severity, moderate depression is the next level up from mild cases. Moderate and mild depression share similar symptoms. </a:t>
            </a:r>
            <a:r>
              <a:rPr lang="en-GB" b="1" dirty="0"/>
              <a:t>Additionally, moderate depression may cause</a:t>
            </a:r>
            <a:r>
              <a:rPr lang="en-GB" dirty="0" smtClean="0"/>
              <a:t>:</a:t>
            </a:r>
            <a:endParaRPr lang="en-GB" dirty="0"/>
          </a:p>
          <a:p>
            <a:r>
              <a:rPr lang="en-GB" dirty="0"/>
              <a:t>problems with self-esteem</a:t>
            </a:r>
          </a:p>
          <a:p>
            <a:r>
              <a:rPr lang="en-GB" dirty="0"/>
              <a:t>reduced productivity</a:t>
            </a:r>
          </a:p>
          <a:p>
            <a:r>
              <a:rPr lang="en-GB" dirty="0"/>
              <a:t>feelings of worthlessness</a:t>
            </a:r>
          </a:p>
          <a:p>
            <a:r>
              <a:rPr lang="en-GB" dirty="0"/>
              <a:t>increased sensitivities</a:t>
            </a:r>
          </a:p>
          <a:p>
            <a:r>
              <a:rPr lang="en-GB" dirty="0"/>
              <a:t>excessive </a:t>
            </a:r>
            <a:r>
              <a:rPr lang="en-GB" dirty="0" smtClean="0"/>
              <a:t>worrying</a:t>
            </a:r>
            <a:endParaRPr lang="cs-CZ" dirty="0" smtClean="0"/>
          </a:p>
          <a:p>
            <a:r>
              <a:rPr lang="en-GB" dirty="0"/>
              <a:t>The greatest difference is that </a:t>
            </a:r>
            <a:r>
              <a:rPr lang="en-GB" b="1" dirty="0"/>
              <a:t>the symptoms of moderate depression are severe enough to cause problems at home and work</a:t>
            </a:r>
            <a:r>
              <a:rPr lang="en-GB" dirty="0"/>
              <a:t>. You may also find </a:t>
            </a:r>
            <a:r>
              <a:rPr lang="en-GB" b="1" dirty="0"/>
              <a:t>significant difficulties in your social life</a:t>
            </a:r>
            <a:r>
              <a:rPr lang="en-GB" dirty="0" smtClean="0"/>
              <a:t>.</a:t>
            </a:r>
            <a:endParaRPr lang="en-GB" dirty="0"/>
          </a:p>
          <a:p>
            <a:r>
              <a:rPr lang="en-GB" dirty="0"/>
              <a:t>Moderate depression is easier to diagnose than mild cases because the symptoms significantly impact your daily life</a:t>
            </a:r>
          </a:p>
        </p:txBody>
      </p:sp>
    </p:spTree>
    <p:extLst>
      <p:ext uri="{BB962C8B-B14F-4D97-AF65-F5344CB8AC3E}">
        <p14:creationId xmlns:p14="http://schemas.microsoft.com/office/powerpoint/2010/main" val="26510716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b="1" dirty="0">
                <a:solidFill>
                  <a:srgbClr val="AA143D"/>
                </a:solidFill>
              </a:rPr>
              <a:t>What does severe (major) depression feel like?</a:t>
            </a:r>
          </a:p>
        </p:txBody>
      </p:sp>
      <p:sp>
        <p:nvSpPr>
          <p:cNvPr id="3" name="Zástupný symbol pro obsah 2"/>
          <p:cNvSpPr>
            <a:spLocks noGrp="1"/>
          </p:cNvSpPr>
          <p:nvPr>
            <p:ph idx="1"/>
          </p:nvPr>
        </p:nvSpPr>
        <p:spPr>
          <a:xfrm>
            <a:off x="838200" y="1484784"/>
            <a:ext cx="10515600" cy="5184576"/>
          </a:xfrm>
        </p:spPr>
        <p:txBody>
          <a:bodyPr>
            <a:normAutofit fontScale="92500" lnSpcReduction="20000"/>
          </a:bodyPr>
          <a:lstStyle/>
          <a:p>
            <a:r>
              <a:rPr lang="en-GB" dirty="0"/>
              <a:t>Episodes of major depression last an average of six months or longer. Sometimes severe depression can go away after a while, but it can also be recurrent for some </a:t>
            </a:r>
            <a:r>
              <a:rPr lang="en-GB" dirty="0" smtClean="0"/>
              <a:t>people</a:t>
            </a:r>
            <a:r>
              <a:rPr lang="cs-CZ" dirty="0" smtClean="0"/>
              <a:t>.</a:t>
            </a:r>
          </a:p>
          <a:p>
            <a:r>
              <a:rPr lang="en-GB" b="1" dirty="0"/>
              <a:t>Major forms of depression may also cause</a:t>
            </a:r>
            <a:r>
              <a:rPr lang="en-GB" dirty="0" smtClean="0"/>
              <a:t>:</a:t>
            </a:r>
            <a:endParaRPr lang="en-GB" dirty="0"/>
          </a:p>
          <a:p>
            <a:r>
              <a:rPr lang="en-GB" i="1" dirty="0"/>
              <a:t>delusions</a:t>
            </a:r>
          </a:p>
          <a:p>
            <a:r>
              <a:rPr lang="en-GB" i="1" dirty="0"/>
              <a:t>feelings of stupor</a:t>
            </a:r>
          </a:p>
          <a:p>
            <a:r>
              <a:rPr lang="en-GB" i="1" dirty="0"/>
              <a:t>hallucinations</a:t>
            </a:r>
          </a:p>
          <a:p>
            <a:r>
              <a:rPr lang="en-GB" i="1" dirty="0"/>
              <a:t>suicidal thoughts or </a:t>
            </a:r>
            <a:r>
              <a:rPr lang="en-GB" i="1" dirty="0" smtClean="0"/>
              <a:t>behaviours</a:t>
            </a:r>
            <a:endParaRPr lang="cs-CZ" i="1" dirty="0" smtClean="0"/>
          </a:p>
          <a:p>
            <a:r>
              <a:rPr lang="en-GB" dirty="0"/>
              <a:t>A depressed person may </a:t>
            </a:r>
            <a:r>
              <a:rPr lang="en-GB" b="1" dirty="0"/>
              <a:t>gain or lose weight</a:t>
            </a:r>
            <a:r>
              <a:rPr lang="en-GB" dirty="0"/>
              <a:t>, </a:t>
            </a:r>
            <a:r>
              <a:rPr lang="en-GB" b="1" dirty="0"/>
              <a:t>eat more or less</a:t>
            </a:r>
            <a:r>
              <a:rPr lang="en-GB" dirty="0"/>
              <a:t> than usual, have </a:t>
            </a:r>
            <a:r>
              <a:rPr lang="en-GB" b="1" dirty="0"/>
              <a:t>difficulty concentrating</a:t>
            </a:r>
            <a:r>
              <a:rPr lang="en-GB" dirty="0"/>
              <a:t>, and have </a:t>
            </a:r>
            <a:r>
              <a:rPr lang="en-GB" b="1" dirty="0"/>
              <a:t>trouble sleeping </a:t>
            </a:r>
            <a:r>
              <a:rPr lang="en-GB" dirty="0"/>
              <a:t>or sleep more than usual. He or she may </a:t>
            </a:r>
            <a:r>
              <a:rPr lang="en-GB" b="1" dirty="0"/>
              <a:t>feel tired </a:t>
            </a:r>
            <a:r>
              <a:rPr lang="en-GB" dirty="0"/>
              <a:t>and have no energy for work or play. Small burdens or obstacles may appear impossible to manage. The person can appear slowed down or agitated and restless. The symptoms can be quite noticeable to others.</a:t>
            </a:r>
          </a:p>
        </p:txBody>
      </p:sp>
    </p:spTree>
    <p:extLst>
      <p:ext uri="{BB962C8B-B14F-4D97-AF65-F5344CB8AC3E}">
        <p14:creationId xmlns:p14="http://schemas.microsoft.com/office/powerpoint/2010/main" val="35916592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en-GB" b="1" dirty="0">
                <a:solidFill>
                  <a:srgbClr val="AA143D"/>
                </a:solidFill>
              </a:rPr>
              <a:t>Mania</a:t>
            </a:r>
          </a:p>
        </p:txBody>
      </p:sp>
      <p:sp>
        <p:nvSpPr>
          <p:cNvPr id="3" name="Zástupný symbol pro obsah 2"/>
          <p:cNvSpPr>
            <a:spLocks noGrp="1"/>
          </p:cNvSpPr>
          <p:nvPr>
            <p:ph idx="1"/>
          </p:nvPr>
        </p:nvSpPr>
        <p:spPr>
          <a:xfrm>
            <a:off x="838200" y="1412776"/>
            <a:ext cx="10515600" cy="5256584"/>
          </a:xfrm>
        </p:spPr>
        <p:txBody>
          <a:bodyPr>
            <a:normAutofit fontScale="70000" lnSpcReduction="20000"/>
          </a:bodyPr>
          <a:lstStyle/>
          <a:p>
            <a:r>
              <a:rPr lang="en-GB" dirty="0"/>
              <a:t>Mania is a </a:t>
            </a:r>
            <a:r>
              <a:rPr lang="en-GB" b="1" dirty="0"/>
              <a:t>psychological condition </a:t>
            </a:r>
            <a:r>
              <a:rPr lang="en-GB" dirty="0"/>
              <a:t>that causes a person to </a:t>
            </a:r>
            <a:r>
              <a:rPr lang="en-GB" b="1" dirty="0"/>
              <a:t>experience unreasonable euphoria, very intense moods, hyperactivity, and delusions</a:t>
            </a:r>
            <a:r>
              <a:rPr lang="en-GB" dirty="0"/>
              <a:t>. Mania (or manic episodes) is a common symptom of bipolar disorder</a:t>
            </a:r>
            <a:r>
              <a:rPr lang="en-GB" dirty="0" smtClean="0"/>
              <a:t>.</a:t>
            </a:r>
            <a:endParaRPr lang="en-GB" dirty="0"/>
          </a:p>
          <a:p>
            <a:r>
              <a:rPr lang="en-GB" dirty="0"/>
              <a:t>Mania can be a dangerous condition for several reasons. People may not sleep or eat while in a manic episode. They may engage in risky </a:t>
            </a:r>
            <a:r>
              <a:rPr lang="en-GB" dirty="0" smtClean="0"/>
              <a:t>behaviours </a:t>
            </a:r>
            <a:r>
              <a:rPr lang="en-GB" dirty="0"/>
              <a:t>and harm themselves. </a:t>
            </a:r>
            <a:r>
              <a:rPr lang="en-GB" b="1" dirty="0"/>
              <a:t>People with mania have a greater risk of experiencing hallucinations and other perceptual disturbances</a:t>
            </a:r>
            <a:r>
              <a:rPr lang="en-GB" dirty="0" smtClean="0"/>
              <a:t>.</a:t>
            </a:r>
            <a:endParaRPr lang="cs-CZ" dirty="0" smtClean="0"/>
          </a:p>
          <a:p>
            <a:r>
              <a:rPr lang="cs-CZ" dirty="0" smtClean="0"/>
              <a:t>To diagnose </a:t>
            </a:r>
            <a:r>
              <a:rPr lang="cs-CZ" dirty="0" err="1" smtClean="0"/>
              <a:t>manic</a:t>
            </a:r>
            <a:r>
              <a:rPr lang="cs-CZ" dirty="0" smtClean="0"/>
              <a:t> </a:t>
            </a:r>
            <a:r>
              <a:rPr lang="cs-CZ" dirty="0" err="1" smtClean="0"/>
              <a:t>episode</a:t>
            </a:r>
            <a:r>
              <a:rPr lang="cs-CZ" dirty="0" smtClean="0"/>
              <a:t> </a:t>
            </a:r>
            <a:r>
              <a:rPr lang="cs-CZ" dirty="0" err="1" smtClean="0"/>
              <a:t>the</a:t>
            </a:r>
            <a:r>
              <a:rPr lang="en-GB" dirty="0" smtClean="0"/>
              <a:t> </a:t>
            </a:r>
            <a:r>
              <a:rPr lang="en-GB" dirty="0"/>
              <a:t>following symptoms </a:t>
            </a:r>
            <a:r>
              <a:rPr lang="en-GB" dirty="0" smtClean="0"/>
              <a:t>must</a:t>
            </a:r>
            <a:r>
              <a:rPr lang="cs-CZ" dirty="0" smtClean="0"/>
              <a:t> </a:t>
            </a:r>
            <a:r>
              <a:rPr lang="cs-CZ" dirty="0" err="1" smtClean="0"/>
              <a:t>be</a:t>
            </a:r>
            <a:r>
              <a:rPr lang="en-GB" dirty="0" smtClean="0"/>
              <a:t> </a:t>
            </a:r>
            <a:r>
              <a:rPr lang="en-GB" dirty="0"/>
              <a:t>present</a:t>
            </a:r>
            <a:r>
              <a:rPr lang="en-GB" dirty="0" smtClean="0"/>
              <a:t>:</a:t>
            </a:r>
            <a:endParaRPr lang="en-GB" dirty="0"/>
          </a:p>
          <a:p>
            <a:r>
              <a:rPr lang="en-GB" dirty="0"/>
              <a:t>Inflated self-esteem or grandiosity</a:t>
            </a:r>
          </a:p>
          <a:p>
            <a:r>
              <a:rPr lang="en-GB" dirty="0"/>
              <a:t>Decreased need for sleep (e.g., one feels rested after only 3 hours of sleep)</a:t>
            </a:r>
          </a:p>
          <a:p>
            <a:r>
              <a:rPr lang="en-GB" dirty="0"/>
              <a:t>More talkative than usual or pressure to keep talking</a:t>
            </a:r>
          </a:p>
          <a:p>
            <a:r>
              <a:rPr lang="en-GB" dirty="0"/>
              <a:t>Flight of ideas or subjective experience that thoughts are racing</a:t>
            </a:r>
          </a:p>
          <a:p>
            <a:r>
              <a:rPr lang="en-GB" dirty="0"/>
              <a:t>Attention is easily drawn to unimportant or irrelevant items</a:t>
            </a:r>
          </a:p>
          <a:p>
            <a:r>
              <a:rPr lang="en-GB" dirty="0"/>
              <a:t>Increase in goal-directed activity (either socially, at work or school; or sexually) or psychomotor agitation</a:t>
            </a:r>
          </a:p>
          <a:p>
            <a:r>
              <a:rPr lang="en-GB" dirty="0"/>
              <a:t>Excessive involvement in pleasurable activities that have a high potential for painful consequences (e.g., engaging in unrestrained buying sprees, sexual indiscretions, or foolish business investments</a:t>
            </a:r>
            <a:r>
              <a:rPr lang="en-GB" dirty="0" smtClean="0"/>
              <a:t>)</a:t>
            </a:r>
            <a:endParaRPr lang="cs-CZ" dirty="0" smtClean="0"/>
          </a:p>
          <a:p>
            <a:r>
              <a:rPr lang="en-GB" dirty="0" smtClean="0">
                <a:hlinkClick r:id="rId2"/>
              </a:rPr>
              <a:t>mania-quiz</a:t>
            </a:r>
            <a:endParaRPr lang="en-GB" dirty="0"/>
          </a:p>
        </p:txBody>
      </p:sp>
    </p:spTree>
    <p:extLst>
      <p:ext uri="{BB962C8B-B14F-4D97-AF65-F5344CB8AC3E}">
        <p14:creationId xmlns:p14="http://schemas.microsoft.com/office/powerpoint/2010/main" val="28499761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55942" y="116632"/>
            <a:ext cx="10515600" cy="1325563"/>
          </a:xfrm>
        </p:spPr>
        <p:txBody>
          <a:bodyPr/>
          <a:lstStyle/>
          <a:p>
            <a:r>
              <a:rPr lang="en-GB" b="1" dirty="0" smtClean="0">
                <a:solidFill>
                  <a:srgbClr val="AA143D"/>
                </a:solidFill>
              </a:rPr>
              <a:t>Mania - </a:t>
            </a:r>
            <a:r>
              <a:rPr lang="cs-CZ" b="1" dirty="0" smtClean="0">
                <a:solidFill>
                  <a:srgbClr val="AA143D"/>
                </a:solidFill>
              </a:rPr>
              <a:t>D</a:t>
            </a:r>
            <a:r>
              <a:rPr lang="en-GB" b="1" dirty="0" err="1" smtClean="0">
                <a:solidFill>
                  <a:srgbClr val="AA143D"/>
                </a:solidFill>
              </a:rPr>
              <a:t>egrees</a:t>
            </a:r>
            <a:endParaRPr lang="en-GB" b="1" dirty="0">
              <a:solidFill>
                <a:srgbClr val="AA143D"/>
              </a:solidFill>
            </a:endParaRPr>
          </a:p>
        </p:txBody>
      </p:sp>
      <p:sp>
        <p:nvSpPr>
          <p:cNvPr id="3" name="Zástupný symbol pro obsah 2"/>
          <p:cNvSpPr>
            <a:spLocks noGrp="1"/>
          </p:cNvSpPr>
          <p:nvPr>
            <p:ph idx="1"/>
          </p:nvPr>
        </p:nvSpPr>
        <p:spPr>
          <a:xfrm>
            <a:off x="824386" y="1340768"/>
            <a:ext cx="10515600" cy="4351338"/>
          </a:xfrm>
        </p:spPr>
        <p:txBody>
          <a:bodyPr/>
          <a:lstStyle/>
          <a:p>
            <a:r>
              <a:rPr lang="en-GB" b="1" dirty="0"/>
              <a:t>Hypomania</a:t>
            </a:r>
            <a:r>
              <a:rPr lang="en-GB" dirty="0"/>
              <a:t> - lower degree of mania, persistent mood increase, activity, sexual appetite, decreased need for sleep; without disrupting normal activities</a:t>
            </a:r>
            <a:r>
              <a:rPr lang="en-GB" dirty="0" smtClean="0"/>
              <a:t>.</a:t>
            </a:r>
            <a:r>
              <a:rPr lang="cs-CZ" dirty="0" smtClean="0"/>
              <a:t> </a:t>
            </a:r>
            <a:r>
              <a:rPr lang="cs-CZ" dirty="0" smtClean="0">
                <a:hlinkClick r:id="rId2"/>
              </a:rPr>
              <a:t>Interview </a:t>
            </a:r>
            <a:r>
              <a:rPr lang="cs-CZ" dirty="0" err="1" smtClean="0">
                <a:hlinkClick r:id="rId2"/>
              </a:rPr>
              <a:t>with</a:t>
            </a:r>
            <a:r>
              <a:rPr lang="cs-CZ" dirty="0" smtClean="0">
                <a:hlinkClick r:id="rId2"/>
              </a:rPr>
              <a:t> a </a:t>
            </a:r>
            <a:r>
              <a:rPr lang="cs-CZ" dirty="0" err="1" smtClean="0">
                <a:hlinkClick r:id="rId2"/>
              </a:rPr>
              <a:t>patient</a:t>
            </a:r>
            <a:endParaRPr lang="en-GB" dirty="0"/>
          </a:p>
          <a:p>
            <a:r>
              <a:rPr lang="en-GB" b="1" dirty="0"/>
              <a:t>Mania </a:t>
            </a:r>
            <a:r>
              <a:rPr lang="en-GB" dirty="0"/>
              <a:t>- disproportionately ↑ mood, grandeur, unrealistic plans, individual loses common social inhibitions.</a:t>
            </a:r>
          </a:p>
          <a:p>
            <a:r>
              <a:rPr lang="en-GB" b="1" dirty="0"/>
              <a:t>Mania with psychotic symptoms </a:t>
            </a:r>
            <a:r>
              <a:rPr lang="en-GB" dirty="0"/>
              <a:t>- escalated manic symptoms, irritability, suspicion and delusions</a:t>
            </a:r>
            <a:r>
              <a:rPr lang="en-GB" dirty="0" smtClean="0"/>
              <a:t>.</a:t>
            </a:r>
            <a:endParaRPr lang="cs-CZ" dirty="0" smtClean="0"/>
          </a:p>
          <a:p>
            <a:endParaRPr lang="en-GB" dirty="0"/>
          </a:p>
        </p:txBody>
      </p:sp>
      <p:pic>
        <p:nvPicPr>
          <p:cNvPr id="4" name="Obrázek 3"/>
          <p:cNvPicPr>
            <a:picLocks noChangeAspect="1"/>
          </p:cNvPicPr>
          <p:nvPr/>
        </p:nvPicPr>
        <p:blipFill rotWithShape="1">
          <a:blip r:embed="rId3"/>
          <a:srcRect l="369" b="5253"/>
          <a:stretch/>
        </p:blipFill>
        <p:spPr>
          <a:xfrm>
            <a:off x="7248128" y="3947178"/>
            <a:ext cx="4483076" cy="2842196"/>
          </a:xfrm>
          <a:prstGeom prst="rect">
            <a:avLst/>
          </a:prstGeom>
        </p:spPr>
      </p:pic>
      <p:pic>
        <p:nvPicPr>
          <p:cNvPr id="5" name="Obrázek 4"/>
          <p:cNvPicPr>
            <a:picLocks noChangeAspect="1"/>
          </p:cNvPicPr>
          <p:nvPr/>
        </p:nvPicPr>
        <p:blipFill rotWithShape="1">
          <a:blip r:embed="rId4"/>
          <a:srcRect b="8272"/>
          <a:stretch/>
        </p:blipFill>
        <p:spPr>
          <a:xfrm>
            <a:off x="1127448" y="4437112"/>
            <a:ext cx="5261727" cy="2232248"/>
          </a:xfrm>
          <a:prstGeom prst="rect">
            <a:avLst/>
          </a:prstGeom>
        </p:spPr>
      </p:pic>
    </p:spTree>
    <p:extLst>
      <p:ext uri="{BB962C8B-B14F-4D97-AF65-F5344CB8AC3E}">
        <p14:creationId xmlns:p14="http://schemas.microsoft.com/office/powerpoint/2010/main" val="16543181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b="1" dirty="0">
                <a:solidFill>
                  <a:srgbClr val="AA143D"/>
                </a:solidFill>
              </a:rPr>
              <a:t>Classification of </a:t>
            </a:r>
            <a:r>
              <a:rPr lang="cs-CZ" b="1" dirty="0" smtClean="0">
                <a:solidFill>
                  <a:srgbClr val="AA143D"/>
                </a:solidFill>
              </a:rPr>
              <a:t>A</a:t>
            </a:r>
            <a:r>
              <a:rPr lang="en-GB" b="1" dirty="0" err="1" smtClean="0">
                <a:solidFill>
                  <a:srgbClr val="AA143D"/>
                </a:solidFill>
              </a:rPr>
              <a:t>ffective</a:t>
            </a:r>
            <a:r>
              <a:rPr lang="en-GB" b="1" dirty="0" smtClean="0">
                <a:solidFill>
                  <a:srgbClr val="AA143D"/>
                </a:solidFill>
              </a:rPr>
              <a:t> </a:t>
            </a:r>
            <a:r>
              <a:rPr lang="cs-CZ" b="1" dirty="0" smtClean="0">
                <a:solidFill>
                  <a:srgbClr val="AA143D"/>
                </a:solidFill>
              </a:rPr>
              <a:t>D</a:t>
            </a:r>
            <a:r>
              <a:rPr lang="en-GB" b="1" dirty="0" err="1" smtClean="0">
                <a:solidFill>
                  <a:srgbClr val="AA143D"/>
                </a:solidFill>
              </a:rPr>
              <a:t>isorders</a:t>
            </a:r>
            <a:endParaRPr lang="en-GB" b="1" dirty="0">
              <a:solidFill>
                <a:srgbClr val="AA143D"/>
              </a:solidFill>
            </a:endParaRPr>
          </a:p>
        </p:txBody>
      </p:sp>
      <p:sp>
        <p:nvSpPr>
          <p:cNvPr id="3" name="Zástupný symbol pro obsah 2"/>
          <p:cNvSpPr>
            <a:spLocks noGrp="1"/>
          </p:cNvSpPr>
          <p:nvPr>
            <p:ph idx="1"/>
          </p:nvPr>
        </p:nvSpPr>
        <p:spPr/>
        <p:txBody>
          <a:bodyPr/>
          <a:lstStyle/>
          <a:p>
            <a:r>
              <a:rPr lang="en-GB" b="1" dirty="0"/>
              <a:t>Manic phase </a:t>
            </a:r>
            <a:r>
              <a:rPr lang="en-GB" dirty="0"/>
              <a:t>- if there is one manic attack lasting at least two weeks, then no more affective nor dep. f. does not appear.</a:t>
            </a:r>
          </a:p>
          <a:p>
            <a:r>
              <a:rPr lang="en-GB" b="1" dirty="0"/>
              <a:t>Bipolar affection</a:t>
            </a:r>
            <a:r>
              <a:rPr lang="en-GB" dirty="0"/>
              <a:t>. disorder - repeated episodes of depression and mania (occurrence of </a:t>
            </a:r>
            <a:r>
              <a:rPr lang="cs-CZ" dirty="0" smtClean="0"/>
              <a:t>male </a:t>
            </a:r>
            <a:r>
              <a:rPr lang="en-GB" dirty="0" smtClean="0"/>
              <a:t>x</a:t>
            </a:r>
            <a:r>
              <a:rPr lang="cs-CZ" dirty="0" smtClean="0"/>
              <a:t> </a:t>
            </a:r>
            <a:r>
              <a:rPr lang="cs-CZ" dirty="0" err="1" smtClean="0"/>
              <a:t>female</a:t>
            </a:r>
            <a:r>
              <a:rPr lang="en-GB" dirty="0" smtClean="0"/>
              <a:t> </a:t>
            </a:r>
            <a:r>
              <a:rPr lang="en-GB" dirty="0"/>
              <a:t>the same).</a:t>
            </a:r>
          </a:p>
          <a:p>
            <a:r>
              <a:rPr lang="en-GB" b="1" dirty="0"/>
              <a:t>Depressive phase </a:t>
            </a:r>
            <a:r>
              <a:rPr lang="en-GB" dirty="0"/>
              <a:t>- isolated occurrence of dep. episodes.</a:t>
            </a:r>
          </a:p>
          <a:p>
            <a:r>
              <a:rPr lang="en-GB" b="1" dirty="0"/>
              <a:t>Periodic (recurrent) dep. disorder </a:t>
            </a:r>
            <a:r>
              <a:rPr lang="en-GB" dirty="0"/>
              <a:t>- recurrence of dep. phases that last 3-12 months.</a:t>
            </a:r>
          </a:p>
          <a:p>
            <a:r>
              <a:rPr lang="en-GB" b="1" dirty="0"/>
              <a:t>Persistent mood disorders </a:t>
            </a:r>
            <a:r>
              <a:rPr lang="en-GB" dirty="0"/>
              <a:t>- not as severe as depressive and manic phases. (ICD 1992)</a:t>
            </a:r>
          </a:p>
        </p:txBody>
      </p:sp>
    </p:spTree>
    <p:extLst>
      <p:ext uri="{BB962C8B-B14F-4D97-AF65-F5344CB8AC3E}">
        <p14:creationId xmlns:p14="http://schemas.microsoft.com/office/powerpoint/2010/main" val="23703050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b="1" dirty="0">
                <a:solidFill>
                  <a:srgbClr val="AA143D"/>
                </a:solidFill>
              </a:rPr>
              <a:t>Other </a:t>
            </a:r>
            <a:r>
              <a:rPr lang="cs-CZ" b="1" dirty="0" smtClean="0">
                <a:solidFill>
                  <a:srgbClr val="AA143D"/>
                </a:solidFill>
              </a:rPr>
              <a:t>E</a:t>
            </a:r>
            <a:r>
              <a:rPr lang="en-GB" b="1" dirty="0" smtClean="0">
                <a:solidFill>
                  <a:srgbClr val="AA143D"/>
                </a:solidFill>
              </a:rPr>
              <a:t>motional </a:t>
            </a:r>
            <a:r>
              <a:rPr lang="cs-CZ" b="1" dirty="0" smtClean="0">
                <a:solidFill>
                  <a:srgbClr val="AA143D"/>
                </a:solidFill>
              </a:rPr>
              <a:t>D</a:t>
            </a:r>
            <a:r>
              <a:rPr lang="en-GB" b="1" dirty="0" err="1" smtClean="0">
                <a:solidFill>
                  <a:srgbClr val="AA143D"/>
                </a:solidFill>
              </a:rPr>
              <a:t>isorders</a:t>
            </a:r>
            <a:endParaRPr lang="en-GB" b="1" dirty="0">
              <a:solidFill>
                <a:srgbClr val="AA143D"/>
              </a:solidFill>
            </a:endParaRPr>
          </a:p>
        </p:txBody>
      </p:sp>
      <p:sp>
        <p:nvSpPr>
          <p:cNvPr id="3" name="Zástupný symbol pro obsah 2"/>
          <p:cNvSpPr>
            <a:spLocks noGrp="1"/>
          </p:cNvSpPr>
          <p:nvPr>
            <p:ph idx="1"/>
          </p:nvPr>
        </p:nvSpPr>
        <p:spPr/>
        <p:txBody>
          <a:bodyPr/>
          <a:lstStyle/>
          <a:p>
            <a:r>
              <a:rPr lang="en-GB" b="1" dirty="0" smtClean="0"/>
              <a:t>Idiosyncrasies</a:t>
            </a:r>
            <a:r>
              <a:rPr lang="en-GB" dirty="0" smtClean="0"/>
              <a:t> </a:t>
            </a:r>
            <a:r>
              <a:rPr lang="en-GB" dirty="0"/>
              <a:t>- marked hypersensitivity to insurmountable resistance to something or someone (people, perceptions, situations,…).</a:t>
            </a:r>
          </a:p>
          <a:p>
            <a:r>
              <a:rPr lang="en-GB" b="1" dirty="0" err="1"/>
              <a:t>Anetic</a:t>
            </a:r>
            <a:r>
              <a:rPr lang="en-GB" b="1" dirty="0"/>
              <a:t> psychopathy </a:t>
            </a:r>
            <a:r>
              <a:rPr lang="en-GB" dirty="0"/>
              <a:t>- sociopathy, </a:t>
            </a:r>
            <a:r>
              <a:rPr lang="cs-CZ" dirty="0" smtClean="0"/>
              <a:t>imorality</a:t>
            </a:r>
            <a:r>
              <a:rPr lang="en-GB" dirty="0" smtClean="0"/>
              <a:t>, </a:t>
            </a:r>
            <a:r>
              <a:rPr lang="en-GB" dirty="0"/>
              <a:t>personality disorder characterized by lack of emotion and indifference to social norms, often results in unscrupulous asocial </a:t>
            </a:r>
            <a:r>
              <a:rPr lang="en-GB" dirty="0" smtClean="0"/>
              <a:t>behaviour.</a:t>
            </a:r>
            <a:endParaRPr lang="cs-CZ" dirty="0" smtClean="0"/>
          </a:p>
          <a:p>
            <a:endParaRPr lang="en-GB" dirty="0"/>
          </a:p>
        </p:txBody>
      </p:sp>
      <p:pic>
        <p:nvPicPr>
          <p:cNvPr id="4" name="Obrázek 3"/>
          <p:cNvPicPr>
            <a:picLocks noChangeAspect="1"/>
          </p:cNvPicPr>
          <p:nvPr/>
        </p:nvPicPr>
        <p:blipFill>
          <a:blip r:embed="rId2"/>
          <a:stretch>
            <a:fillRect/>
          </a:stretch>
        </p:blipFill>
        <p:spPr>
          <a:xfrm>
            <a:off x="8328248" y="3933056"/>
            <a:ext cx="3528392" cy="2646294"/>
          </a:xfrm>
          <a:prstGeom prst="rect">
            <a:avLst/>
          </a:prstGeom>
        </p:spPr>
      </p:pic>
    </p:spTree>
    <p:extLst>
      <p:ext uri="{BB962C8B-B14F-4D97-AF65-F5344CB8AC3E}">
        <p14:creationId xmlns:p14="http://schemas.microsoft.com/office/powerpoint/2010/main" val="30403992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extLst>
              <a:ext uri="{BEBA8EAE-BF5A-486C-A8C5-ECC9F3942E4B}">
                <a14:imgProps xmlns:a14="http://schemas.microsoft.com/office/drawing/2010/main">
                  <a14:imgLayer r:embed="rId3">
                    <a14:imgEffect>
                      <a14:backgroundRemoval t="1337" b="89840" l="983" r="99017">
                        <a14:foregroundMark x1="3230" y1="22059" x2="48034" y2="28877"/>
                        <a14:foregroundMark x1="97051" y1="22460" x2="60955" y2="28743"/>
                      </a14:backgroundRemoval>
                    </a14:imgEffect>
                    <a14:imgEffect>
                      <a14:artisticCrisscrossEtching/>
                    </a14:imgEffect>
                  </a14:imgLayer>
                </a14:imgProps>
              </a:ext>
              <a:ext uri="{28A0092B-C50C-407E-A947-70E740481C1C}">
                <a14:useLocalDpi xmlns:a14="http://schemas.microsoft.com/office/drawing/2010/main" val="0"/>
              </a:ext>
            </a:extLst>
          </a:blip>
          <a:stretch>
            <a:fillRect/>
          </a:stretch>
        </p:blipFill>
        <p:spPr>
          <a:xfrm>
            <a:off x="2832034" y="404664"/>
            <a:ext cx="6142749" cy="6453336"/>
          </a:xfrm>
          <a:prstGeom prst="rect">
            <a:avLst/>
          </a:prstGeom>
        </p:spPr>
      </p:pic>
      <p:sp>
        <p:nvSpPr>
          <p:cNvPr id="2" name="Nadpis 1">
            <a:extLst>
              <a:ext uri="{FF2B5EF4-FFF2-40B4-BE49-F238E27FC236}">
                <a16:creationId xmlns:a16="http://schemas.microsoft.com/office/drawing/2014/main" id="{1DA83A6F-5B93-4719-B52F-5C24C5A50A47}"/>
              </a:ext>
            </a:extLst>
          </p:cNvPr>
          <p:cNvSpPr>
            <a:spLocks noGrp="1"/>
          </p:cNvSpPr>
          <p:nvPr>
            <p:ph type="ctrTitle"/>
          </p:nvPr>
        </p:nvSpPr>
        <p:spPr>
          <a:xfrm>
            <a:off x="1703512" y="2996952"/>
            <a:ext cx="8892480" cy="2387600"/>
          </a:xfrm>
        </p:spPr>
        <p:txBody>
          <a:bodyPr/>
          <a:lstStyle/>
          <a:p>
            <a:pPr algn="ctr"/>
            <a:r>
              <a:rPr lang="en-US" b="1" dirty="0" smtClean="0">
                <a:solidFill>
                  <a:schemeClr val="accent2">
                    <a:lumMod val="75000"/>
                  </a:schemeClr>
                </a:solidFill>
              </a:rPr>
              <a:t>Thank you for your attention</a:t>
            </a:r>
            <a:endParaRPr lang="en-US" b="1" dirty="0">
              <a:solidFill>
                <a:schemeClr val="accent2">
                  <a:lumMod val="75000"/>
                </a:schemeClr>
              </a:solidFill>
            </a:endParaRPr>
          </a:p>
        </p:txBody>
      </p:sp>
    </p:spTree>
    <p:extLst>
      <p:ext uri="{BB962C8B-B14F-4D97-AF65-F5344CB8AC3E}">
        <p14:creationId xmlns:p14="http://schemas.microsoft.com/office/powerpoint/2010/main" val="695420458"/>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rotWithShape="1">
          <a:blip r:embed="rId3"/>
          <a:srcRect r="1090" b="13792"/>
          <a:stretch/>
        </p:blipFill>
        <p:spPr>
          <a:xfrm>
            <a:off x="3848683" y="838690"/>
            <a:ext cx="7719925" cy="3166374"/>
          </a:xfrm>
          <a:prstGeom prst="rect">
            <a:avLst/>
          </a:prstGeom>
        </p:spPr>
      </p:pic>
      <p:pic>
        <p:nvPicPr>
          <p:cNvPr id="2" name="Zástupný symbol pro obsah 1"/>
          <p:cNvPicPr>
            <a:picLocks noGrp="1" noChangeAspect="1"/>
          </p:cNvPicPr>
          <p:nvPr>
            <p:ph idx="1"/>
          </p:nvPr>
        </p:nvPicPr>
        <p:blipFill>
          <a:blip r:embed="rId4"/>
          <a:stretch>
            <a:fillRect/>
          </a:stretch>
        </p:blipFill>
        <p:spPr>
          <a:xfrm>
            <a:off x="119336" y="332656"/>
            <a:ext cx="3456384" cy="6397988"/>
          </a:xfrm>
          <a:prstGeom prst="rect">
            <a:avLst/>
          </a:prstGeom>
        </p:spPr>
      </p:pic>
      <p:pic>
        <p:nvPicPr>
          <p:cNvPr id="3" name="Obrázek 2"/>
          <p:cNvPicPr>
            <a:picLocks noChangeAspect="1"/>
          </p:cNvPicPr>
          <p:nvPr/>
        </p:nvPicPr>
        <p:blipFill rotWithShape="1">
          <a:blip r:embed="rId5"/>
          <a:srcRect l="5035" t="21388" r="4710"/>
          <a:stretch/>
        </p:blipFill>
        <p:spPr>
          <a:xfrm>
            <a:off x="5159896" y="3717032"/>
            <a:ext cx="6408712" cy="3140968"/>
          </a:xfrm>
          <a:prstGeom prst="rect">
            <a:avLst/>
          </a:prstGeom>
        </p:spPr>
      </p:pic>
    </p:spTree>
    <p:extLst>
      <p:ext uri="{BB962C8B-B14F-4D97-AF65-F5344CB8AC3E}">
        <p14:creationId xmlns:p14="http://schemas.microsoft.com/office/powerpoint/2010/main" val="3709638126"/>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b="1" dirty="0" smtClean="0">
                <a:solidFill>
                  <a:srgbClr val="AA143D"/>
                </a:solidFill>
              </a:rPr>
              <a:t>Freud´s Theory</a:t>
            </a:r>
            <a:endParaRPr lang="en-US" b="1" dirty="0">
              <a:solidFill>
                <a:srgbClr val="AA143D"/>
              </a:solidFill>
            </a:endParaRPr>
          </a:p>
        </p:txBody>
      </p:sp>
      <p:pic>
        <p:nvPicPr>
          <p:cNvPr id="6" name="Zástupný symbol pro obsah 5"/>
          <p:cNvPicPr>
            <a:picLocks noGrp="1" noChangeAspect="1"/>
          </p:cNvPicPr>
          <p:nvPr>
            <p:ph idx="1"/>
          </p:nvPr>
        </p:nvPicPr>
        <p:blipFill>
          <a:blip r:embed="rId2"/>
          <a:stretch>
            <a:fillRect/>
          </a:stretch>
        </p:blipFill>
        <p:spPr>
          <a:xfrm>
            <a:off x="551384" y="1916832"/>
            <a:ext cx="5696969" cy="4351338"/>
          </a:xfrm>
          <a:prstGeom prst="rect">
            <a:avLst/>
          </a:prstGeom>
        </p:spPr>
      </p:pic>
      <p:pic>
        <p:nvPicPr>
          <p:cNvPr id="7" name="Obrázek 6"/>
          <p:cNvPicPr>
            <a:picLocks noChangeAspect="1"/>
          </p:cNvPicPr>
          <p:nvPr/>
        </p:nvPicPr>
        <p:blipFill>
          <a:blip r:embed="rId3"/>
          <a:stretch>
            <a:fillRect/>
          </a:stretch>
        </p:blipFill>
        <p:spPr>
          <a:xfrm>
            <a:off x="6517254" y="857686"/>
            <a:ext cx="2952328" cy="1500730"/>
          </a:xfrm>
          <a:prstGeom prst="rect">
            <a:avLst/>
          </a:prstGeom>
        </p:spPr>
      </p:pic>
      <p:pic>
        <p:nvPicPr>
          <p:cNvPr id="8" name="Obrázek 7"/>
          <p:cNvPicPr>
            <a:picLocks noChangeAspect="1"/>
          </p:cNvPicPr>
          <p:nvPr/>
        </p:nvPicPr>
        <p:blipFill>
          <a:blip r:embed="rId4"/>
          <a:stretch>
            <a:fillRect/>
          </a:stretch>
        </p:blipFill>
        <p:spPr>
          <a:xfrm>
            <a:off x="8808306" y="2358416"/>
            <a:ext cx="3089974" cy="2017144"/>
          </a:xfrm>
          <a:prstGeom prst="rect">
            <a:avLst/>
          </a:prstGeom>
        </p:spPr>
      </p:pic>
      <p:pic>
        <p:nvPicPr>
          <p:cNvPr id="9" name="Obrázek 8"/>
          <p:cNvPicPr>
            <a:picLocks noChangeAspect="1"/>
          </p:cNvPicPr>
          <p:nvPr/>
        </p:nvPicPr>
        <p:blipFill>
          <a:blip r:embed="rId5"/>
          <a:stretch>
            <a:fillRect/>
          </a:stretch>
        </p:blipFill>
        <p:spPr>
          <a:xfrm>
            <a:off x="6600056" y="4294016"/>
            <a:ext cx="3709448" cy="2488618"/>
          </a:xfrm>
          <a:prstGeom prst="rect">
            <a:avLst/>
          </a:prstGeom>
        </p:spPr>
      </p:pic>
    </p:spTree>
    <p:extLst>
      <p:ext uri="{BB962C8B-B14F-4D97-AF65-F5344CB8AC3E}">
        <p14:creationId xmlns:p14="http://schemas.microsoft.com/office/powerpoint/2010/main" val="20288307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4"/>
          <p:cNvSpPr>
            <a:spLocks noGrp="1" noChangeArrowheads="1"/>
          </p:cNvSpPr>
          <p:nvPr>
            <p:ph type="title"/>
          </p:nvPr>
        </p:nvSpPr>
        <p:spPr>
          <a:xfrm>
            <a:off x="838200" y="692696"/>
            <a:ext cx="10515600" cy="1325563"/>
          </a:xfrm>
        </p:spPr>
        <p:txBody>
          <a:bodyPr>
            <a:normAutofit/>
          </a:bodyPr>
          <a:lstStyle/>
          <a:p>
            <a:pPr algn="ctr"/>
            <a:r>
              <a:rPr lang="en-US" b="1" dirty="0">
                <a:solidFill>
                  <a:schemeClr val="accent2">
                    <a:lumMod val="75000"/>
                  </a:schemeClr>
                </a:solidFill>
              </a:rPr>
              <a:t>Neuroses vs. Psychoses</a:t>
            </a:r>
          </a:p>
        </p:txBody>
      </p:sp>
      <p:sp>
        <p:nvSpPr>
          <p:cNvPr id="4099" name="Rectangle 15"/>
          <p:cNvSpPr>
            <a:spLocks noGrp="1" noChangeArrowheads="1"/>
          </p:cNvSpPr>
          <p:nvPr>
            <p:ph idx="1"/>
          </p:nvPr>
        </p:nvSpPr>
        <p:spPr>
          <a:xfrm>
            <a:off x="838200" y="2132856"/>
            <a:ext cx="10658400" cy="3888536"/>
          </a:xfrm>
        </p:spPr>
        <p:txBody>
          <a:bodyPr>
            <a:normAutofit/>
          </a:bodyPr>
          <a:lstStyle/>
          <a:p>
            <a:pPr algn="just"/>
            <a:r>
              <a:rPr lang="en-GB" sz="2400" b="1" dirty="0" smtClean="0">
                <a:solidFill>
                  <a:srgbClr val="AA143D"/>
                </a:solidFill>
              </a:rPr>
              <a:t>Neuroses</a:t>
            </a:r>
            <a:r>
              <a:rPr lang="en-GB" sz="2400" dirty="0" smtClean="0"/>
              <a:t> - less severe mental disorders (anxiety, depressed moods).</a:t>
            </a:r>
          </a:p>
          <a:p>
            <a:pPr algn="just"/>
            <a:r>
              <a:rPr lang="en-GB" sz="2400" dirty="0" smtClean="0"/>
              <a:t>Affected everyday life, but the personality is relatively intact.</a:t>
            </a:r>
          </a:p>
          <a:p>
            <a:pPr algn="just"/>
            <a:r>
              <a:rPr lang="en-GB" sz="2400" dirty="0" smtClean="0"/>
              <a:t>The ability to recognize and adequately assess reality, a neurotics is aware of his/her illness and usually wants to recover.</a:t>
            </a:r>
          </a:p>
          <a:p>
            <a:pPr algn="just"/>
            <a:r>
              <a:rPr lang="en-GB" sz="2400" dirty="0" smtClean="0"/>
              <a:t>Neurotic symptoms - reminiscent of the defence mechanisms used by healthy people to cope with common life problems, but in neurotics these reactions to external stress are overly strong or last for a disproportionately long time.</a:t>
            </a:r>
            <a:endParaRPr lang="en-GB" sz="2400" dirty="0"/>
          </a:p>
        </p:txBody>
      </p:sp>
    </p:spTree>
    <p:extLst>
      <p:ext uri="{BB962C8B-B14F-4D97-AF65-F5344CB8AC3E}">
        <p14:creationId xmlns:p14="http://schemas.microsoft.com/office/powerpoint/2010/main" val="2393451342"/>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4"/>
          <p:cNvSpPr>
            <a:spLocks noGrp="1" noChangeArrowheads="1"/>
          </p:cNvSpPr>
          <p:nvPr>
            <p:ph type="title"/>
          </p:nvPr>
        </p:nvSpPr>
        <p:spPr/>
        <p:txBody>
          <a:bodyPr>
            <a:normAutofit/>
          </a:bodyPr>
          <a:lstStyle/>
          <a:p>
            <a:pPr algn="ctr"/>
            <a:r>
              <a:rPr lang="en-GB" b="1" dirty="0" smtClean="0">
                <a:solidFill>
                  <a:schemeClr val="accent2">
                    <a:lumMod val="75000"/>
                  </a:schemeClr>
                </a:solidFill>
              </a:rPr>
              <a:t>Neurotic Disorders</a:t>
            </a:r>
            <a:endParaRPr lang="en-GB" b="1" dirty="0">
              <a:solidFill>
                <a:schemeClr val="accent2">
                  <a:lumMod val="75000"/>
                </a:schemeClr>
              </a:solidFill>
            </a:endParaRPr>
          </a:p>
        </p:txBody>
      </p:sp>
      <p:sp>
        <p:nvSpPr>
          <p:cNvPr id="4" name="Zástupný symbol pro text 3"/>
          <p:cNvSpPr>
            <a:spLocks noGrp="1"/>
          </p:cNvSpPr>
          <p:nvPr>
            <p:ph type="body" idx="1"/>
          </p:nvPr>
        </p:nvSpPr>
        <p:spPr/>
        <p:txBody>
          <a:bodyPr anchor="t"/>
          <a:lstStyle/>
          <a:p>
            <a:r>
              <a:rPr lang="en-GB" dirty="0" smtClean="0">
                <a:solidFill>
                  <a:srgbClr val="AA143D"/>
                </a:solidFill>
              </a:rPr>
              <a:t>Common Signs of Neurotic Disorders</a:t>
            </a:r>
            <a:endParaRPr lang="en-GB" dirty="0">
              <a:solidFill>
                <a:srgbClr val="AA143D"/>
              </a:solidFill>
            </a:endParaRPr>
          </a:p>
        </p:txBody>
      </p:sp>
      <p:sp>
        <p:nvSpPr>
          <p:cNvPr id="5" name="Zástupný symbol pro obsah 4"/>
          <p:cNvSpPr>
            <a:spLocks noGrp="1"/>
          </p:cNvSpPr>
          <p:nvPr>
            <p:ph sz="half" idx="2"/>
          </p:nvPr>
        </p:nvSpPr>
        <p:spPr>
          <a:xfrm>
            <a:off x="623393" y="2204864"/>
            <a:ext cx="5374184" cy="4464496"/>
          </a:xfrm>
        </p:spPr>
        <p:txBody>
          <a:bodyPr>
            <a:normAutofit fontScale="85000" lnSpcReduction="10000"/>
          </a:bodyPr>
          <a:lstStyle/>
          <a:p>
            <a:r>
              <a:rPr lang="en-GB" dirty="0" smtClean="0"/>
              <a:t>Chronic </a:t>
            </a:r>
            <a:r>
              <a:rPr lang="en-GB" b="1" i="1" dirty="0" smtClean="0"/>
              <a:t>excessive anxiety</a:t>
            </a:r>
            <a:r>
              <a:rPr lang="en-GB" dirty="0" smtClean="0"/>
              <a:t>;</a:t>
            </a:r>
          </a:p>
          <a:p>
            <a:r>
              <a:rPr lang="en-GB" dirty="0" smtClean="0"/>
              <a:t>anxiety is </a:t>
            </a:r>
            <a:r>
              <a:rPr lang="en-GB" b="1" i="1" dirty="0" smtClean="0"/>
              <a:t>accompanied by physical manifestations</a:t>
            </a:r>
            <a:r>
              <a:rPr lang="en-GB" dirty="0" smtClean="0"/>
              <a:t> (sleep disorders, tremor, palpitations, fatigue, sweating);</a:t>
            </a:r>
          </a:p>
          <a:p>
            <a:r>
              <a:rPr lang="en-GB" dirty="0" smtClean="0"/>
              <a:t>a </a:t>
            </a:r>
            <a:r>
              <a:rPr lang="en-GB" b="1" i="1" dirty="0" smtClean="0"/>
              <a:t>high level of difficulty limits </a:t>
            </a:r>
            <a:r>
              <a:rPr lang="en-GB" dirty="0" smtClean="0"/>
              <a:t>the client in different life roles </a:t>
            </a:r>
            <a:br>
              <a:rPr lang="en-GB" dirty="0" smtClean="0"/>
            </a:br>
            <a:r>
              <a:rPr lang="en-GB" dirty="0" smtClean="0"/>
              <a:t>(at work, in the family, in partnerships);</a:t>
            </a:r>
          </a:p>
          <a:p>
            <a:r>
              <a:rPr lang="en-GB" dirty="0" smtClean="0"/>
              <a:t>a large share of the origin has the </a:t>
            </a:r>
            <a:r>
              <a:rPr lang="en-GB" b="1" i="1" dirty="0" smtClean="0"/>
              <a:t>environment</a:t>
            </a:r>
            <a:r>
              <a:rPr lang="en-GB" dirty="0" smtClean="0"/>
              <a:t>;</a:t>
            </a:r>
          </a:p>
          <a:p>
            <a:r>
              <a:rPr lang="en-GB" dirty="0" smtClean="0"/>
              <a:t>the client is aware of his</a:t>
            </a:r>
            <a:r>
              <a:rPr lang="cs-CZ" dirty="0" smtClean="0"/>
              <a:t>/her</a:t>
            </a:r>
            <a:r>
              <a:rPr lang="en-GB" dirty="0" smtClean="0"/>
              <a:t> </a:t>
            </a:r>
            <a:r>
              <a:rPr lang="en-GB" b="1" i="1" dirty="0" smtClean="0"/>
              <a:t>disproportionate reactions </a:t>
            </a:r>
            <a:r>
              <a:rPr lang="en-GB" dirty="0" smtClean="0"/>
              <a:t>but is unable to control them.</a:t>
            </a:r>
            <a:endParaRPr lang="en-GB" dirty="0"/>
          </a:p>
        </p:txBody>
      </p:sp>
      <p:sp>
        <p:nvSpPr>
          <p:cNvPr id="6" name="Zástupný symbol pro text 5"/>
          <p:cNvSpPr>
            <a:spLocks noGrp="1"/>
          </p:cNvSpPr>
          <p:nvPr>
            <p:ph type="body" sz="quarter" idx="3"/>
          </p:nvPr>
        </p:nvSpPr>
        <p:spPr/>
        <p:txBody>
          <a:bodyPr anchor="t"/>
          <a:lstStyle/>
          <a:p>
            <a:pPr algn="ctr"/>
            <a:r>
              <a:rPr lang="en-GB" dirty="0" smtClean="0">
                <a:solidFill>
                  <a:srgbClr val="AA143D"/>
                </a:solidFill>
              </a:rPr>
              <a:t>Types of Anxiety Disorders</a:t>
            </a:r>
            <a:endParaRPr lang="en-GB" dirty="0">
              <a:solidFill>
                <a:srgbClr val="AA143D"/>
              </a:solidFill>
            </a:endParaRPr>
          </a:p>
        </p:txBody>
      </p:sp>
      <p:sp>
        <p:nvSpPr>
          <p:cNvPr id="7" name="Zástupný symbol pro obsah 6"/>
          <p:cNvSpPr>
            <a:spLocks noGrp="1"/>
          </p:cNvSpPr>
          <p:nvPr>
            <p:ph sz="quarter" idx="4"/>
          </p:nvPr>
        </p:nvSpPr>
        <p:spPr>
          <a:xfrm>
            <a:off x="6172203" y="2204864"/>
            <a:ext cx="5183188" cy="4464496"/>
          </a:xfrm>
        </p:spPr>
        <p:txBody>
          <a:bodyPr>
            <a:normAutofit lnSpcReduction="10000"/>
          </a:bodyPr>
          <a:lstStyle/>
          <a:p>
            <a:r>
              <a:rPr lang="en-GB" dirty="0"/>
              <a:t>Generalized anxiety disorder</a:t>
            </a:r>
          </a:p>
          <a:p>
            <a:r>
              <a:rPr lang="en-GB" dirty="0"/>
              <a:t>Panic disorder</a:t>
            </a:r>
          </a:p>
          <a:p>
            <a:r>
              <a:rPr lang="en-GB" dirty="0"/>
              <a:t>Phobia</a:t>
            </a:r>
          </a:p>
          <a:p>
            <a:r>
              <a:rPr lang="en-GB" dirty="0"/>
              <a:t>Obsessive-compulsive disorder</a:t>
            </a:r>
          </a:p>
          <a:p>
            <a:r>
              <a:rPr lang="en-GB" dirty="0"/>
              <a:t>Dissociative Disorders (Conversion)</a:t>
            </a:r>
          </a:p>
          <a:p>
            <a:r>
              <a:rPr lang="en-GB" dirty="0"/>
              <a:t>Somatoform disorders</a:t>
            </a:r>
          </a:p>
          <a:p>
            <a:r>
              <a:rPr lang="en-GB" dirty="0"/>
              <a:t>Depersonalization and </a:t>
            </a:r>
            <a:r>
              <a:rPr lang="en-GB" dirty="0" smtClean="0"/>
              <a:t>derealisation </a:t>
            </a:r>
            <a:r>
              <a:rPr lang="en-GB" dirty="0"/>
              <a:t>disorder</a:t>
            </a:r>
          </a:p>
          <a:p>
            <a:r>
              <a:rPr lang="en-GB" dirty="0"/>
              <a:t>Post-traumatic stress disorder</a:t>
            </a:r>
          </a:p>
        </p:txBody>
      </p:sp>
    </p:spTree>
    <p:extLst>
      <p:ext uri="{BB962C8B-B14F-4D97-AF65-F5344CB8AC3E}">
        <p14:creationId xmlns:p14="http://schemas.microsoft.com/office/powerpoint/2010/main" val="480462346"/>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en-GB" b="1" dirty="0" smtClean="0">
                <a:solidFill>
                  <a:srgbClr val="AA143D"/>
                </a:solidFill>
              </a:rPr>
              <a:t>Symptoms of Anxiety Disorders</a:t>
            </a:r>
            <a:endParaRPr lang="en-GB" b="1" dirty="0">
              <a:solidFill>
                <a:srgbClr val="AA143D"/>
              </a:solidFill>
            </a:endParaRPr>
          </a:p>
        </p:txBody>
      </p:sp>
      <p:pic>
        <p:nvPicPr>
          <p:cNvPr id="4" name="Zástupný symbol pro obsah 3"/>
          <p:cNvPicPr>
            <a:picLocks noGrp="1" noChangeAspect="1"/>
          </p:cNvPicPr>
          <p:nvPr>
            <p:ph idx="1"/>
          </p:nvPr>
        </p:nvPicPr>
        <p:blipFill>
          <a:blip r:embed="rId2"/>
          <a:stretch>
            <a:fillRect/>
          </a:stretch>
        </p:blipFill>
        <p:spPr>
          <a:xfrm>
            <a:off x="1864140" y="1340768"/>
            <a:ext cx="8463719" cy="5407678"/>
          </a:xfrm>
          <a:prstGeom prst="rect">
            <a:avLst/>
          </a:prstGeom>
        </p:spPr>
      </p:pic>
    </p:spTree>
    <p:extLst>
      <p:ext uri="{BB962C8B-B14F-4D97-AF65-F5344CB8AC3E}">
        <p14:creationId xmlns:p14="http://schemas.microsoft.com/office/powerpoint/2010/main" val="3640882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6899" y="403627"/>
            <a:ext cx="10515600" cy="1325563"/>
          </a:xfrm>
        </p:spPr>
        <p:txBody>
          <a:bodyPr/>
          <a:lstStyle/>
          <a:p>
            <a:pPr algn="ctr"/>
            <a:r>
              <a:rPr lang="en-GB" b="1" dirty="0">
                <a:solidFill>
                  <a:srgbClr val="C00000">
                    <a:lumMod val="75000"/>
                  </a:srgbClr>
                </a:solidFill>
              </a:rPr>
              <a:t>Neurotic Disorders</a:t>
            </a:r>
            <a:endParaRPr lang="en-GB" dirty="0"/>
          </a:p>
        </p:txBody>
      </p:sp>
      <p:sp>
        <p:nvSpPr>
          <p:cNvPr id="3" name="Zástupný symbol pro text 2"/>
          <p:cNvSpPr>
            <a:spLocks noGrp="1"/>
          </p:cNvSpPr>
          <p:nvPr>
            <p:ph type="body" idx="1"/>
          </p:nvPr>
        </p:nvSpPr>
        <p:spPr>
          <a:xfrm>
            <a:off x="839789" y="1326770"/>
            <a:ext cx="5157787" cy="823912"/>
          </a:xfrm>
        </p:spPr>
        <p:txBody>
          <a:bodyPr anchor="t">
            <a:normAutofit/>
          </a:bodyPr>
          <a:lstStyle/>
          <a:p>
            <a:pPr algn="ctr"/>
            <a:r>
              <a:rPr lang="en-GB" sz="2800" dirty="0">
                <a:solidFill>
                  <a:srgbClr val="AA143D"/>
                </a:solidFill>
              </a:rPr>
              <a:t>Occurrence</a:t>
            </a:r>
          </a:p>
        </p:txBody>
      </p:sp>
      <p:sp>
        <p:nvSpPr>
          <p:cNvPr id="4" name="Zástupný symbol pro obsah 3"/>
          <p:cNvSpPr>
            <a:spLocks noGrp="1"/>
          </p:cNvSpPr>
          <p:nvPr>
            <p:ph sz="half" idx="2"/>
          </p:nvPr>
        </p:nvSpPr>
        <p:spPr>
          <a:xfrm>
            <a:off x="839789" y="2132856"/>
            <a:ext cx="5157787" cy="4536504"/>
          </a:xfrm>
        </p:spPr>
        <p:txBody>
          <a:bodyPr>
            <a:normAutofit fontScale="92500" lnSpcReduction="20000"/>
          </a:bodyPr>
          <a:lstStyle/>
          <a:p>
            <a:r>
              <a:rPr lang="en-GB" dirty="0"/>
              <a:t>Currently an increase, the incidence of 30-40%, more often in women.</a:t>
            </a:r>
          </a:p>
          <a:p>
            <a:r>
              <a:rPr lang="en-GB" dirty="0" smtClean="0"/>
              <a:t>More accurate data only on individual cases, e.g. :</a:t>
            </a:r>
          </a:p>
          <a:p>
            <a:r>
              <a:rPr lang="en-GB" dirty="0" smtClean="0"/>
              <a:t>specific </a:t>
            </a:r>
            <a:r>
              <a:rPr lang="en-GB" dirty="0"/>
              <a:t>phobia 15%, social phobia 14%,</a:t>
            </a:r>
          </a:p>
          <a:p>
            <a:r>
              <a:rPr lang="en-GB" dirty="0"/>
              <a:t>generalized anxiety disorder 8%,</a:t>
            </a:r>
          </a:p>
          <a:p>
            <a:r>
              <a:rPr lang="en-GB" dirty="0"/>
              <a:t>post-traumatic stress disorder 8%,</a:t>
            </a:r>
          </a:p>
          <a:p>
            <a:r>
              <a:rPr lang="en-GB" dirty="0"/>
              <a:t>agoraphobia 6%,</a:t>
            </a:r>
          </a:p>
          <a:p>
            <a:r>
              <a:rPr lang="en-GB" dirty="0"/>
              <a:t>obsessive compulsive disorder / </a:t>
            </a:r>
            <a:r>
              <a:rPr lang="en-GB" dirty="0" smtClean="0"/>
              <a:t>behaviour </a:t>
            </a:r>
            <a:r>
              <a:rPr lang="en-GB" dirty="0"/>
              <a:t>(OCD) 5%.</a:t>
            </a:r>
          </a:p>
        </p:txBody>
      </p:sp>
      <p:sp>
        <p:nvSpPr>
          <p:cNvPr id="5" name="Zástupný symbol pro text 4"/>
          <p:cNvSpPr>
            <a:spLocks noGrp="1"/>
          </p:cNvSpPr>
          <p:nvPr>
            <p:ph type="body" sz="quarter" idx="3"/>
          </p:nvPr>
        </p:nvSpPr>
        <p:spPr>
          <a:xfrm>
            <a:off x="6191822" y="1331944"/>
            <a:ext cx="5183188" cy="823912"/>
          </a:xfrm>
        </p:spPr>
        <p:txBody>
          <a:bodyPr anchor="t">
            <a:normAutofit/>
          </a:bodyPr>
          <a:lstStyle/>
          <a:p>
            <a:pPr algn="ctr"/>
            <a:r>
              <a:rPr lang="en-GB" sz="2800" dirty="0" smtClean="0">
                <a:solidFill>
                  <a:srgbClr val="AA143D"/>
                </a:solidFill>
              </a:rPr>
              <a:t>Causes</a:t>
            </a:r>
            <a:endParaRPr lang="en-GB" sz="2800" dirty="0">
              <a:solidFill>
                <a:srgbClr val="AA143D"/>
              </a:solidFill>
            </a:endParaRPr>
          </a:p>
        </p:txBody>
      </p:sp>
      <p:sp>
        <p:nvSpPr>
          <p:cNvPr id="6" name="Zástupný symbol pro obsah 5"/>
          <p:cNvSpPr>
            <a:spLocks noGrp="1"/>
          </p:cNvSpPr>
          <p:nvPr>
            <p:ph sz="quarter" idx="4"/>
          </p:nvPr>
        </p:nvSpPr>
        <p:spPr>
          <a:xfrm>
            <a:off x="6172203" y="2150682"/>
            <a:ext cx="5183188" cy="4518678"/>
          </a:xfrm>
        </p:spPr>
        <p:txBody>
          <a:bodyPr>
            <a:normAutofit fontScale="92500" lnSpcReduction="10000"/>
          </a:bodyPr>
          <a:lstStyle/>
          <a:p>
            <a:r>
              <a:rPr lang="en-GB" dirty="0"/>
              <a:t>Mostly </a:t>
            </a:r>
            <a:r>
              <a:rPr lang="en-GB" b="1" i="1" dirty="0"/>
              <a:t>multifactorial</a:t>
            </a:r>
            <a:r>
              <a:rPr lang="en-GB" dirty="0"/>
              <a:t>:</a:t>
            </a:r>
          </a:p>
          <a:p>
            <a:r>
              <a:rPr lang="en-GB" dirty="0"/>
              <a:t>partially </a:t>
            </a:r>
            <a:r>
              <a:rPr lang="en-GB" b="1" i="1" dirty="0" smtClean="0"/>
              <a:t>inborn </a:t>
            </a:r>
            <a:r>
              <a:rPr lang="en-GB" b="1" i="1" dirty="0"/>
              <a:t>disposition</a:t>
            </a:r>
            <a:r>
              <a:rPr lang="en-GB" dirty="0"/>
              <a:t>,</a:t>
            </a:r>
          </a:p>
          <a:p>
            <a:r>
              <a:rPr lang="en-GB" dirty="0"/>
              <a:t>high environmental impact - excessive punishment, child refusal, criticism, abuse, premature separation from parents (carers), frequent disruption between parents, problems in the child's collective;</a:t>
            </a:r>
          </a:p>
          <a:p>
            <a:r>
              <a:rPr lang="en-GB" dirty="0"/>
              <a:t>the trigger can then be </a:t>
            </a:r>
            <a:r>
              <a:rPr lang="en-GB" b="1" i="1" dirty="0"/>
              <a:t>long-term stress</a:t>
            </a:r>
            <a:r>
              <a:rPr lang="en-GB" dirty="0"/>
              <a:t>, </a:t>
            </a:r>
            <a:r>
              <a:rPr lang="en-GB" b="1" i="1" dirty="0"/>
              <a:t>stressful life situations </a:t>
            </a:r>
            <a:r>
              <a:rPr lang="en-GB" dirty="0"/>
              <a:t>or </a:t>
            </a:r>
            <a:r>
              <a:rPr lang="en-GB" b="1" i="1" dirty="0"/>
              <a:t>excessive work demands</a:t>
            </a:r>
            <a:r>
              <a:rPr lang="en-GB" dirty="0"/>
              <a:t>.</a:t>
            </a:r>
          </a:p>
        </p:txBody>
      </p:sp>
    </p:spTree>
    <p:extLst>
      <p:ext uri="{BB962C8B-B14F-4D97-AF65-F5344CB8AC3E}">
        <p14:creationId xmlns:p14="http://schemas.microsoft.com/office/powerpoint/2010/main" val="49702279"/>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Uk motiv">
  <a:themeElements>
    <a:clrScheme name="Vlastní 2">
      <a:dk1>
        <a:sysClr val="windowText" lastClr="000000"/>
      </a:dk1>
      <a:lt1>
        <a:sysClr val="window" lastClr="FFFFFF"/>
      </a:lt1>
      <a:dk2>
        <a:srgbClr val="1F497D"/>
      </a:dk2>
      <a:lt2>
        <a:srgbClr val="EEECE1"/>
      </a:lt2>
      <a:accent1>
        <a:srgbClr val="4F81BD"/>
      </a:accent1>
      <a:accent2>
        <a:srgbClr val="C00000"/>
      </a:accent2>
      <a:accent3>
        <a:srgbClr val="9BBB59"/>
      </a:accent3>
      <a:accent4>
        <a:srgbClr val="8064A2"/>
      </a:accent4>
      <a:accent5>
        <a:srgbClr val="4BACC6"/>
      </a:accent5>
      <a:accent6>
        <a:srgbClr val="F79646"/>
      </a:accent6>
      <a:hlink>
        <a:srgbClr val="0000FF"/>
      </a:hlink>
      <a:folHlink>
        <a:srgbClr val="800080"/>
      </a:folHlink>
    </a:clrScheme>
    <a:fontScheme name="Motiv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k motiv" id="{44A0A158-DF95-4860-97E7-6E4071F6EC3D}" vid="{DCE1AC11-CFC7-4A60-9382-3AFC73794237}"/>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Uk motiv</Template>
  <TotalTime>1360</TotalTime>
  <Words>3289</Words>
  <Application>Microsoft Office PowerPoint</Application>
  <PresentationFormat>Širokoúhlá obrazovka</PresentationFormat>
  <Paragraphs>271</Paragraphs>
  <Slides>37</Slides>
  <Notes>19</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37</vt:i4>
      </vt:variant>
    </vt:vector>
  </HeadingPairs>
  <TitlesOfParts>
    <vt:vector size="41" baseType="lpstr">
      <vt:lpstr>Arial</vt:lpstr>
      <vt:lpstr>Calibri</vt:lpstr>
      <vt:lpstr>Calibri Light</vt:lpstr>
      <vt:lpstr>Uk motiv</vt:lpstr>
      <vt:lpstr>Mental disorders</vt:lpstr>
      <vt:lpstr>Classification of Mental Disorders</vt:lpstr>
      <vt:lpstr> International Statistical Classification of Diseases and Related Health Problems (ICD)</vt:lpstr>
      <vt:lpstr>Prezentace aplikace PowerPoint</vt:lpstr>
      <vt:lpstr>Freud´s Theory</vt:lpstr>
      <vt:lpstr>Neuroses vs. Psychoses</vt:lpstr>
      <vt:lpstr>Neurotic Disorders</vt:lpstr>
      <vt:lpstr>Symptoms of Anxiety Disorders</vt:lpstr>
      <vt:lpstr>Neurotic Disorders</vt:lpstr>
      <vt:lpstr>Generalised Anxiety Disorder (GAD)</vt:lpstr>
      <vt:lpstr>Phobias</vt:lpstr>
      <vt:lpstr>Phobias</vt:lpstr>
      <vt:lpstr>Prezentace aplikace PowerPoint</vt:lpstr>
      <vt:lpstr>Panic Disorder</vt:lpstr>
      <vt:lpstr>Panic Disorder</vt:lpstr>
      <vt:lpstr>Obsessive-Compulsive Disorder (OCD)</vt:lpstr>
      <vt:lpstr>Prezentace aplikace PowerPoint</vt:lpstr>
      <vt:lpstr>Psychotic Disorders</vt:lpstr>
      <vt:lpstr>Causes of Schizophrenia</vt:lpstr>
      <vt:lpstr>Types of Schizophrenia</vt:lpstr>
      <vt:lpstr>Types of Schizophrenia</vt:lpstr>
      <vt:lpstr>Symptoms of Schizophrenia</vt:lpstr>
      <vt:lpstr>Symptoms of Schizophrenia</vt:lpstr>
      <vt:lpstr>Phases of Schizophrenia</vt:lpstr>
      <vt:lpstr>Prezentace aplikace PowerPoint</vt:lpstr>
      <vt:lpstr>Affective disorders </vt:lpstr>
      <vt:lpstr>Causes of affective disorders</vt:lpstr>
      <vt:lpstr>Depression</vt:lpstr>
      <vt:lpstr>What does mild depression feel like?</vt:lpstr>
      <vt:lpstr>Mild Depression</vt:lpstr>
      <vt:lpstr>What does moderate depression feel like?</vt:lpstr>
      <vt:lpstr>What does severe (major) depression feel like?</vt:lpstr>
      <vt:lpstr>Mania</vt:lpstr>
      <vt:lpstr>Mania - Degrees</vt:lpstr>
      <vt:lpstr>Classification of Affective Disorders</vt:lpstr>
      <vt:lpstr>Other Emotional Disorders</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Postoj klienta k nemoci</dc:title>
  <dc:creator>Eva Švarcová</dc:creator>
  <cp:lastModifiedBy>El-Hmoudová Dagmar</cp:lastModifiedBy>
  <cp:revision>132</cp:revision>
  <dcterms:created xsi:type="dcterms:W3CDTF">2011-02-21T12:31:35Z</dcterms:created>
  <dcterms:modified xsi:type="dcterms:W3CDTF">2020-03-26T15:28:13Z</dcterms:modified>
</cp:coreProperties>
</file>