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86" r:id="rId9"/>
    <p:sldId id="265" r:id="rId10"/>
    <p:sldId id="268" r:id="rId11"/>
    <p:sldId id="269" r:id="rId12"/>
    <p:sldId id="288" r:id="rId13"/>
    <p:sldId id="287" r:id="rId14"/>
    <p:sldId id="262" r:id="rId15"/>
    <p:sldId id="263" r:id="rId16"/>
    <p:sldId id="264" r:id="rId17"/>
    <p:sldId id="289" r:id="rId18"/>
    <p:sldId id="290" r:id="rId19"/>
    <p:sldId id="292" r:id="rId20"/>
    <p:sldId id="291" r:id="rId21"/>
    <p:sldId id="293" r:id="rId22"/>
    <p:sldId id="270" r:id="rId23"/>
    <p:sldId id="271" r:id="rId24"/>
    <p:sldId id="294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9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9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4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8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3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2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6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211"/>
            <a:ext cx="12192000" cy="69712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0239" y="1384664"/>
            <a:ext cx="5991498" cy="4863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cs-CZ" sz="6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C. G. JUNG </a:t>
            </a:r>
            <a:r>
              <a:rPr lang="cs-CZ" sz="44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a ANALYTICKÁ PSYCHOLOGIE</a:t>
            </a:r>
            <a:endParaRPr lang="cs-CZ" sz="4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2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- </a:t>
            </a:r>
            <a:r>
              <a:rPr lang="cs-CZ" sz="2400" b="1" dirty="0" err="1" smtClean="0">
                <a:solidFill>
                  <a:schemeClr val="bg1"/>
                </a:solidFill>
              </a:rPr>
              <a:t>ektopsychická</a:t>
            </a:r>
            <a:r>
              <a:rPr lang="cs-CZ" sz="2400" b="1" dirty="0" smtClean="0">
                <a:solidFill>
                  <a:schemeClr val="bg1"/>
                </a:solidFill>
              </a:rPr>
              <a:t> vrstva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5798933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/>
              <a:t>1. vnímání </a:t>
            </a:r>
            <a:r>
              <a:rPr lang="cs-CZ" sz="2800" dirty="0" smtClean="0"/>
              <a:t>umožňuje </a:t>
            </a:r>
            <a:r>
              <a:rPr lang="cs-CZ" sz="2800" dirty="0"/>
              <a:t>kontakt s </a:t>
            </a:r>
            <a:r>
              <a:rPr lang="cs-CZ" sz="2800" dirty="0" smtClean="0"/>
              <a:t>realitou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/>
              <a:t>2. myšlení </a:t>
            </a:r>
            <a:r>
              <a:rPr lang="cs-CZ" sz="2800" dirty="0" smtClean="0"/>
              <a:t>umožňuje </a:t>
            </a:r>
            <a:r>
              <a:rPr lang="cs-CZ" sz="2800" dirty="0"/>
              <a:t>nám hodnotit to, co vnímáme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3</a:t>
            </a:r>
            <a:r>
              <a:rPr lang="cs-CZ" sz="2800" dirty="0"/>
              <a:t>. cítění </a:t>
            </a:r>
            <a:r>
              <a:rPr lang="cs-CZ" sz="2800" dirty="0" smtClean="0"/>
              <a:t>pomáhá </a:t>
            </a:r>
            <a:r>
              <a:rPr lang="cs-CZ" sz="2800" dirty="0"/>
              <a:t>nám zaujmout postoj příjemné/nepříjemné; </a:t>
            </a:r>
            <a:r>
              <a:rPr lang="cs-CZ" sz="2800" dirty="0" smtClean="0"/>
              <a:t>veselé/smutné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/>
              <a:t>4. </a:t>
            </a:r>
            <a:r>
              <a:rPr lang="cs-CZ" sz="2800" dirty="0" smtClean="0"/>
              <a:t>intuice </a:t>
            </a:r>
            <a:r>
              <a:rPr lang="cs-CZ" sz="2800" dirty="0"/>
              <a:t>vidět za roh, tušit </a:t>
            </a:r>
            <a:r>
              <a:rPr lang="cs-CZ" sz="2800" dirty="0" smtClean="0"/>
              <a:t>dopředu. Vztahuje se k celku, ke smyslu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45" y="1612490"/>
            <a:ext cx="5289755" cy="431636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97148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1543665"/>
            <a:ext cx="7401591" cy="472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4 funkce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Každý člověk má všechny zastoupeny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Dominantní </a:t>
            </a:r>
            <a:r>
              <a:rPr lang="cs-CZ" sz="2800" b="1" dirty="0" err="1" smtClean="0">
                <a:solidFill>
                  <a:schemeClr val="bg1"/>
                </a:solidFill>
              </a:rPr>
              <a:t>fce</a:t>
            </a:r>
            <a:r>
              <a:rPr lang="cs-CZ" sz="2800" b="1" dirty="0" smtClean="0">
                <a:solidFill>
                  <a:schemeClr val="bg1"/>
                </a:solidFill>
              </a:rPr>
              <a:t> = superiorní, protilehlá inferiorní</a:t>
            </a:r>
          </a:p>
          <a:p>
            <a:pPr>
              <a:defRPr/>
            </a:pPr>
            <a:endParaRPr lang="cs-CZ" altLang="cs-CZ" sz="2800" dirty="0" smtClean="0"/>
          </a:p>
          <a:p>
            <a:pPr marL="0" indent="0">
              <a:buNone/>
              <a:defRPr/>
            </a:pPr>
            <a:r>
              <a:rPr lang="cs-CZ" altLang="cs-CZ" sz="2800" dirty="0" smtClean="0"/>
              <a:t>Kombinací E x I  a 4 funkcí     </a:t>
            </a:r>
            <a:r>
              <a:rPr lang="cs-CZ" altLang="cs-CZ" sz="2800" dirty="0"/>
              <a:t>8 psychologických </a:t>
            </a:r>
            <a:r>
              <a:rPr lang="cs-CZ" altLang="cs-CZ" sz="2800" dirty="0" smtClean="0"/>
              <a:t>typů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6183"/>
          <a:stretch/>
        </p:blipFill>
        <p:spPr>
          <a:xfrm>
            <a:off x="8756932" y="1743891"/>
            <a:ext cx="3326914" cy="4377307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flipV="1">
            <a:off x="5781368" y="4385186"/>
            <a:ext cx="206477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5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–  nevědomí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1781" y="2551837"/>
            <a:ext cx="11582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1. osobní nevědomí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</a:rPr>
              <a:t>zapomenuté a potlačené zkušenosti individua  (infantilní impulsy, žádosti, traumatické zkušenosti)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chemeClr val="bg1"/>
                </a:solidFill>
              </a:rPr>
              <a:t>vlastní pouze 1 psýché, závislé na osobní historii</a:t>
            </a:r>
          </a:p>
          <a:p>
            <a:r>
              <a:rPr lang="cs-CZ" sz="2800" dirty="0">
                <a:solidFill>
                  <a:schemeClr val="bg1"/>
                </a:solidFill>
              </a:rPr>
              <a:t>obsahy se sdružují v komplexy = emočně zabarvené trsy asociovaných </a:t>
            </a:r>
            <a:r>
              <a:rPr lang="cs-CZ" sz="2800" dirty="0" smtClean="0">
                <a:solidFill>
                  <a:schemeClr val="bg1"/>
                </a:solidFill>
              </a:rPr>
              <a:t>myšlenek</a:t>
            </a:r>
          </a:p>
          <a:p>
            <a:endParaRPr lang="cs-CZ" sz="2800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63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4814" b="63220"/>
          <a:stretch/>
        </p:blipFill>
        <p:spPr>
          <a:xfrm>
            <a:off x="8758242" y="1456509"/>
            <a:ext cx="3433758" cy="43150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–  nevědomí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7988" y="1563329"/>
            <a:ext cx="8640254" cy="47024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800" dirty="0" smtClean="0"/>
              <a:t>obsahy spjaté </a:t>
            </a:r>
            <a:r>
              <a:rPr lang="cs-CZ" sz="2800" dirty="0"/>
              <a:t>s osobními zážitky jedince </a:t>
            </a:r>
            <a:r>
              <a:rPr lang="cs-CZ" sz="2800" dirty="0" smtClean="0"/>
              <a:t>  </a:t>
            </a:r>
          </a:p>
          <a:p>
            <a:pPr>
              <a:buFontTx/>
              <a:buChar char="-"/>
            </a:pPr>
            <a:r>
              <a:rPr lang="cs-CZ" sz="2800" dirty="0" smtClean="0"/>
              <a:t>prvky</a:t>
            </a:r>
            <a:r>
              <a:rPr lang="cs-CZ" sz="2800" dirty="0"/>
              <a:t>, které se vymkly kontrole osobního vědomí a samostatně </a:t>
            </a:r>
            <a:r>
              <a:rPr lang="cs-CZ" sz="2800" dirty="0" smtClean="0"/>
              <a:t>existují</a:t>
            </a:r>
          </a:p>
          <a:p>
            <a:pPr>
              <a:buFontTx/>
              <a:buChar char="-"/>
            </a:pPr>
            <a:r>
              <a:rPr lang="cs-CZ" sz="2800" dirty="0" smtClean="0"/>
              <a:t>vznikají </a:t>
            </a:r>
            <a:r>
              <a:rPr lang="cs-CZ" sz="2800" dirty="0"/>
              <a:t>z významných a často traumatických osobních </a:t>
            </a:r>
            <a:r>
              <a:rPr lang="cs-CZ" sz="2800" dirty="0" smtClean="0"/>
              <a:t>zážitků, neukončených   </a:t>
            </a:r>
          </a:p>
          <a:p>
            <a:pPr>
              <a:buFontTx/>
              <a:buChar char="-"/>
            </a:pPr>
            <a:r>
              <a:rPr lang="cs-CZ" sz="2800" dirty="0" smtClean="0"/>
              <a:t>základem konstelace zážitků,  myšlenek,  rozhodnutí, </a:t>
            </a:r>
            <a:r>
              <a:rPr lang="cs-CZ" sz="2800" dirty="0"/>
              <a:t>činů </a:t>
            </a:r>
            <a:r>
              <a:rPr lang="cs-CZ" sz="2800" dirty="0" smtClean="0"/>
              <a:t> </a:t>
            </a:r>
          </a:p>
          <a:p>
            <a:pPr>
              <a:buFontTx/>
              <a:buChar char="-"/>
            </a:pPr>
            <a:r>
              <a:rPr lang="cs-CZ" sz="2800" dirty="0" smtClean="0"/>
              <a:t>jeden </a:t>
            </a:r>
            <a:r>
              <a:rPr lang="cs-CZ" sz="2800" dirty="0"/>
              <a:t>zážitek přitáhne další, které se mu svou podstatou </a:t>
            </a:r>
            <a:r>
              <a:rPr lang="cs-CZ" sz="2800" dirty="0" smtClean="0"/>
              <a:t>podobají</a:t>
            </a:r>
          </a:p>
          <a:p>
            <a:pPr marL="0" indent="0">
              <a:buNone/>
            </a:pPr>
            <a:r>
              <a:rPr lang="cs-CZ" sz="2800" dirty="0" smtClean="0"/>
              <a:t>-  </a:t>
            </a:r>
            <a:r>
              <a:rPr lang="cs-CZ" sz="2800" dirty="0"/>
              <a:t>síla komplexu závisí na: </a:t>
            </a:r>
            <a:r>
              <a:rPr lang="cs-CZ" sz="2800" dirty="0" smtClean="0"/>
              <a:t> </a:t>
            </a:r>
            <a:r>
              <a:rPr lang="cs-CZ" sz="2800" dirty="0"/>
              <a:t>účincích zážitku ve vztahu k okolí </a:t>
            </a:r>
            <a:r>
              <a:rPr lang="cs-CZ" sz="2800" dirty="0" smtClean="0"/>
              <a:t> </a:t>
            </a:r>
            <a:r>
              <a:rPr lang="cs-CZ" sz="2800" dirty="0"/>
              <a:t>citových dispozicích a povaze jedince </a:t>
            </a:r>
            <a:r>
              <a:rPr lang="cs-CZ" sz="2800" dirty="0" smtClean="0"/>
              <a:t>  </a:t>
            </a:r>
          </a:p>
          <a:p>
            <a:pPr marL="0" indent="0">
              <a:buNone/>
            </a:pPr>
            <a:r>
              <a:rPr lang="cs-CZ" sz="2800" dirty="0" smtClean="0"/>
              <a:t>- nerozřešené </a:t>
            </a:r>
            <a:r>
              <a:rPr lang="cs-CZ" sz="2800" dirty="0"/>
              <a:t>komplexy mohou být pro osobní vývoj velmi škodlivé </a:t>
            </a:r>
          </a:p>
          <a:p>
            <a:pPr marL="0" indent="0">
              <a:buNone/>
            </a:pPr>
            <a:r>
              <a:rPr lang="cs-CZ" sz="2800" dirty="0" smtClean="0"/>
              <a:t>- vědomým </a:t>
            </a:r>
            <a:r>
              <a:rPr lang="cs-CZ" sz="2800" dirty="0"/>
              <a:t>úsilím může být komplex rozřešen a může člověku přinést </a:t>
            </a:r>
            <a:r>
              <a:rPr lang="cs-CZ" sz="2800" dirty="0" smtClean="0"/>
              <a:t>prospěch 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1781" y="2551837"/>
            <a:ext cx="11582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 </a:t>
            </a:r>
            <a:endParaRPr lang="cs-CZ" dirty="0" smtClean="0"/>
          </a:p>
          <a:p>
            <a:endParaRPr lang="cs-CZ" sz="2800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02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–  nevědomí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>
                <a:solidFill>
                  <a:schemeClr val="bg1"/>
                </a:solidFill>
              </a:rPr>
              <a:t>Kolektivní </a:t>
            </a:r>
            <a:r>
              <a:rPr lang="cs-CZ" sz="3200" b="1" dirty="0" smtClean="0">
                <a:solidFill>
                  <a:schemeClr val="bg1"/>
                </a:solidFill>
              </a:rPr>
              <a:t>nevědomí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„ To, co věřící člověk nazývá bohem. To vědecký intelekt nazývá kolektivním nevědomím“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F:  neuvědomovaný </a:t>
            </a:r>
            <a:r>
              <a:rPr lang="cs-CZ" dirty="0">
                <a:solidFill>
                  <a:schemeClr val="bg1"/>
                </a:solidFill>
              </a:rPr>
              <a:t>a potlačený psychický </a:t>
            </a:r>
            <a:r>
              <a:rPr lang="cs-CZ" dirty="0" smtClean="0">
                <a:solidFill>
                  <a:schemeClr val="bg1"/>
                </a:solidFill>
              </a:rPr>
              <a:t>materiál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Jung : odmítá </a:t>
            </a:r>
            <a:r>
              <a:rPr lang="cs-CZ" dirty="0">
                <a:solidFill>
                  <a:schemeClr val="bg1"/>
                </a:solidFill>
              </a:rPr>
              <a:t>čistě fyziologické pojetí nevědomí, </a:t>
            </a:r>
            <a:r>
              <a:rPr lang="cs-CZ" dirty="0" smtClean="0">
                <a:solidFill>
                  <a:schemeClr val="bg1"/>
                </a:solidFill>
              </a:rPr>
              <a:t> existence </a:t>
            </a:r>
            <a:r>
              <a:rPr lang="cs-CZ" dirty="0">
                <a:solidFill>
                  <a:schemeClr val="bg1"/>
                </a:solidFill>
              </a:rPr>
              <a:t>transpersonálních obsahů </a:t>
            </a:r>
            <a:r>
              <a:rPr lang="cs-CZ" dirty="0" smtClean="0">
                <a:solidFill>
                  <a:schemeClr val="bg1"/>
                </a:solidFill>
              </a:rPr>
              <a:t>nevědomí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- Nevědomí zdrojem pozitivní a kreativní aktivity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Obsah kolektivního </a:t>
            </a:r>
            <a:r>
              <a:rPr lang="cs-CZ" dirty="0">
                <a:solidFill>
                  <a:schemeClr val="bg1"/>
                </a:solidFill>
              </a:rPr>
              <a:t>nevědomí jako </a:t>
            </a:r>
            <a:r>
              <a:rPr lang="cs-CZ" dirty="0" err="1">
                <a:solidFill>
                  <a:schemeClr val="bg1"/>
                </a:solidFill>
              </a:rPr>
              <a:t>pattern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behaviour</a:t>
            </a:r>
            <a:r>
              <a:rPr lang="cs-CZ" dirty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způsob </a:t>
            </a:r>
            <a:r>
              <a:rPr lang="cs-CZ" dirty="0">
                <a:solidFill>
                  <a:schemeClr val="bg1"/>
                </a:solidFill>
              </a:rPr>
              <a:t>vnímání a jednání, často mytologického </a:t>
            </a:r>
            <a:r>
              <a:rPr lang="cs-CZ" dirty="0" smtClean="0">
                <a:solidFill>
                  <a:schemeClr val="bg1"/>
                </a:solidFill>
              </a:rPr>
              <a:t>charakteru</a:t>
            </a:r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3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- nevědomí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1743891"/>
            <a:ext cx="8946541" cy="4521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ARCHETYP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Obsahy kolektivního nevědomí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Generalizované vzory, univerzální, odvozené ze zkušenosti mnoha generací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Predispozice reagovat na svět určitým způsobem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Zděděné možnosti představ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Ukazují se skrze symboly</a:t>
            </a:r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PERSONA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8658" y="1533833"/>
            <a:ext cx="6361471" cy="4731984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Persona</a:t>
            </a:r>
          </a:p>
          <a:p>
            <a:pPr>
              <a:buFontTx/>
              <a:buChar char="-"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společnost určuje obsah rolí, které jedinec v sociálním prostředí </a:t>
            </a:r>
            <a:r>
              <a:rPr lang="cs-CZ" altLang="cs-CZ" sz="2800" dirty="0" smtClean="0">
                <a:solidFill>
                  <a:schemeClr val="bg1"/>
                </a:solidFill>
              </a:rPr>
              <a:t>plní – Já se přizpůsobuje světu skrze P</a:t>
            </a:r>
            <a:endParaRPr lang="cs-CZ" altLang="cs-CZ" sz="280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maska, kterou si nasazujeme v kontaktu se světem, druhými – ta část osobnosti, která je pro druhé</a:t>
            </a:r>
          </a:p>
          <a:p>
            <a:pPr>
              <a:buFontTx/>
              <a:buChar char="-"/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nebezpečí </a:t>
            </a:r>
            <a:r>
              <a:rPr lang="cs-CZ" altLang="cs-CZ" sz="2800" dirty="0">
                <a:solidFill>
                  <a:schemeClr val="bg1"/>
                </a:solidFill>
              </a:rPr>
              <a:t>identifikace s personou</a:t>
            </a:r>
          </a:p>
          <a:p>
            <a:pPr>
              <a:buFontTx/>
              <a:buChar char="-"/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jestliže </a:t>
            </a:r>
            <a:r>
              <a:rPr lang="cs-CZ" altLang="cs-CZ" sz="2800" dirty="0">
                <a:solidFill>
                  <a:schemeClr val="bg1"/>
                </a:solidFill>
              </a:rPr>
              <a:t>se s ní identifikuje, jedná podle požadavků společnosti, tak nutně musí potlačit </a:t>
            </a:r>
            <a:r>
              <a:rPr lang="cs-CZ" altLang="cs-CZ" sz="2800" dirty="0" smtClean="0">
                <a:solidFill>
                  <a:schemeClr val="bg1"/>
                </a:solidFill>
              </a:rPr>
              <a:t>svou individualitu</a:t>
            </a:r>
          </a:p>
          <a:p>
            <a:pPr>
              <a:buFontTx/>
              <a:buChar char="-"/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Projekce ven</a:t>
            </a:r>
          </a:p>
          <a:p>
            <a:pPr>
              <a:buFontTx/>
              <a:buChar char="-"/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Přijetí – cesta k individuaci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006" y="1692482"/>
            <a:ext cx="6154994" cy="44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4" y="1456509"/>
            <a:ext cx="6027175" cy="54014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12582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30411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STÍN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8659" y="1522667"/>
            <a:ext cx="5319252" cy="518293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Temná</a:t>
            </a:r>
            <a:r>
              <a:rPr lang="cs-CZ" sz="2800" b="1" dirty="0" smtClean="0">
                <a:solidFill>
                  <a:schemeClr val="bg1"/>
                </a:solidFill>
              </a:rPr>
              <a:t>, </a:t>
            </a:r>
            <a:r>
              <a:rPr lang="cs-CZ" sz="2800" b="1" dirty="0">
                <a:solidFill>
                  <a:schemeClr val="bg1"/>
                </a:solidFill>
              </a:rPr>
              <a:t>stránka naší </a:t>
            </a:r>
            <a:r>
              <a:rPr lang="cs-CZ" sz="2800" b="1" dirty="0" smtClean="0">
                <a:solidFill>
                  <a:schemeClr val="bg1"/>
                </a:solidFill>
              </a:rPr>
              <a:t>osobnosti</a:t>
            </a: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To, co jsme nepřijali či </a:t>
            </a:r>
            <a:r>
              <a:rPr lang="cs-CZ" sz="2800" b="1" dirty="0" smtClean="0">
                <a:solidFill>
                  <a:schemeClr val="bg1"/>
                </a:solidFill>
              </a:rPr>
              <a:t>potlačili, nechali </a:t>
            </a:r>
            <a:r>
              <a:rPr lang="cs-CZ" sz="2800" b="1" dirty="0">
                <a:solidFill>
                  <a:schemeClr val="bg1"/>
                </a:solidFill>
              </a:rPr>
              <a:t>ladem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Např. morálně pochybné kvality, které nechceme, aby byly naší součástí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Symbolické obrazy: dvojníci, zvířata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18" y="-66156"/>
            <a:ext cx="2615381" cy="1522665"/>
          </a:xfrm>
          <a:prstGeom prst="rect">
            <a:avLst/>
          </a:prstGeom>
        </p:spPr>
      </p:pic>
      <p:sp>
        <p:nvSpPr>
          <p:cNvPr id="7" name="AutoShape 2" descr="Cain and Abel: A Reflection on Coronavirus"/>
          <p:cNvSpPr>
            <a:spLocks noChangeAspect="1" noChangeArrowheads="1"/>
          </p:cNvSpPr>
          <p:nvPr/>
        </p:nvSpPr>
        <p:spPr bwMode="auto">
          <a:xfrm>
            <a:off x="155575" y="-784225"/>
            <a:ext cx="19907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576051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ANIMA-ANIMUS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8491" y="1456510"/>
            <a:ext cx="5712542" cy="5199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altLang="cs-CZ" dirty="0"/>
              <a:t>Část psýché odpovídající opačnému </a:t>
            </a:r>
            <a:r>
              <a:rPr lang="cs-CZ" altLang="cs-CZ" dirty="0" smtClean="0"/>
              <a:t>pohlaví</a:t>
            </a:r>
          </a:p>
          <a:p>
            <a:pPr marL="0" indent="0">
              <a:buNone/>
              <a:defRPr/>
            </a:pPr>
            <a:r>
              <a:rPr lang="cs-CZ" altLang="cs-CZ" dirty="0"/>
              <a:t>Ž</a:t>
            </a:r>
            <a:r>
              <a:rPr lang="cs-CZ" altLang="cs-CZ" dirty="0" smtClean="0"/>
              <a:t>enský element </a:t>
            </a:r>
            <a:r>
              <a:rPr lang="cs-CZ" altLang="cs-CZ" dirty="0"/>
              <a:t>v nitru muže a </a:t>
            </a:r>
            <a:r>
              <a:rPr lang="cs-CZ" altLang="cs-CZ" dirty="0" smtClean="0"/>
              <a:t>element </a:t>
            </a:r>
            <a:r>
              <a:rPr lang="cs-CZ" altLang="cs-CZ" dirty="0"/>
              <a:t>mužského v nitru </a:t>
            </a:r>
            <a:r>
              <a:rPr lang="cs-CZ" altLang="cs-CZ" dirty="0" smtClean="0"/>
              <a:t>ženy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Role  </a:t>
            </a:r>
            <a:r>
              <a:rPr lang="cs-CZ" altLang="cs-CZ" dirty="0"/>
              <a:t>průvodce ke světu kolektivního </a:t>
            </a:r>
            <a:r>
              <a:rPr lang="cs-CZ" altLang="cs-CZ" dirty="0" smtClean="0"/>
              <a:t>nevědomí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Tvaruje se zkušenostmi mužů se ženami, žen s muži, vztahů, které v životě měl s opačným pohlaví</a:t>
            </a:r>
          </a:p>
          <a:p>
            <a:pPr marL="0" indent="0">
              <a:buNone/>
              <a:defRPr/>
            </a:pPr>
            <a:r>
              <a:rPr lang="cs-CZ" altLang="cs-CZ" dirty="0" err="1" smtClean="0"/>
              <a:t>Animus</a:t>
            </a:r>
            <a:r>
              <a:rPr lang="cs-CZ" altLang="cs-CZ" dirty="0" smtClean="0"/>
              <a:t> složitější, nemá 1 jádro, odraz činností mužů ve zkušenosti (často plurál)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Anima – má vliv na emoční stránku muže</a:t>
            </a:r>
          </a:p>
          <a:p>
            <a:pPr marL="0" indent="0">
              <a:buNone/>
              <a:defRPr/>
            </a:pPr>
            <a:r>
              <a:rPr lang="cs-CZ" altLang="cs-CZ" dirty="0" err="1" smtClean="0"/>
              <a:t>Animus</a:t>
            </a:r>
            <a:r>
              <a:rPr lang="cs-CZ" altLang="cs-CZ" dirty="0" smtClean="0"/>
              <a:t> – vliv na racionalitu ženy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Zdrojem okouzlení druhým pohlavím, když neintegrované – ruší vztahy, zabraňují skutečnému setkání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Integrace: vnitřní inspirace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03" y="1533832"/>
            <a:ext cx="6125497" cy="53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MOUDRÝ </a:t>
            </a:r>
            <a:r>
              <a:rPr lang="cs-CZ" sz="2400" b="1" dirty="0" smtClean="0">
                <a:solidFill>
                  <a:schemeClr val="bg1"/>
                </a:solidFill>
              </a:rPr>
              <a:t>STAŘEC/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3203217" cy="4195481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Moudrý </a:t>
            </a:r>
            <a:r>
              <a:rPr lang="cs-CZ" sz="2800" b="1" dirty="0" smtClean="0">
                <a:solidFill>
                  <a:schemeClr val="bg1"/>
                </a:solidFill>
              </a:rPr>
              <a:t>stařec/velká matka země</a:t>
            </a:r>
          </a:p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„mana“ osobnost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muž je zhmotnělým duchem /žena zduchovněnou hmotou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Předobraz moudrosti, uvážlivosti, </a:t>
            </a:r>
            <a:r>
              <a:rPr lang="cs-CZ" sz="2800" b="1" dirty="0" err="1" smtClean="0">
                <a:solidFill>
                  <a:schemeClr val="bg1"/>
                </a:solidFill>
              </a:rPr>
              <a:t>vitřní</a:t>
            </a:r>
            <a:r>
              <a:rPr lang="cs-CZ" sz="2800" b="1" dirty="0" smtClean="0">
                <a:solidFill>
                  <a:schemeClr val="bg1"/>
                </a:solidFill>
              </a:rPr>
              <a:t> síly, </a:t>
            </a:r>
            <a:r>
              <a:rPr lang="cs-CZ" sz="2800" b="1" dirty="0" smtClean="0">
                <a:solidFill>
                  <a:schemeClr val="bg1"/>
                </a:solidFill>
              </a:rPr>
              <a:t>smysluplnosti</a:t>
            </a:r>
          </a:p>
          <a:p>
            <a:pPr>
              <a:buNone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Nesmí dojít k identifikaci s ním, ale vědomí oddělenosti</a:t>
            </a:r>
            <a:endParaRPr lang="cs-CZ" altLang="cs-CZ" sz="2800" b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Je druhým osvobozením od otce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55" y="1533832"/>
            <a:ext cx="5869858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TÉMATA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BIOGRAFIE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STRUKTURA OSOBNOSTI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METODY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DYNAMIKA OSOBNOSTI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VÝVOJ OSOBNOSTI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5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VELKÁ MATKA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6615011" cy="419548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- </a:t>
            </a:r>
            <a:r>
              <a:rPr lang="cs-CZ" sz="2800" b="1" dirty="0" smtClean="0">
                <a:solidFill>
                  <a:schemeClr val="bg1"/>
                </a:solidFill>
              </a:rPr>
              <a:t>síla, plodnost</a:t>
            </a:r>
          </a:p>
          <a:p>
            <a:pPr>
              <a:buNone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Protipóly </a:t>
            </a:r>
          </a:p>
          <a:p>
            <a:pPr>
              <a:buFontTx/>
              <a:buChar char="-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jedné straně zdroj něžné péče splynutí</a:t>
            </a:r>
          </a:p>
          <a:p>
            <a:pPr>
              <a:buFontTx/>
              <a:buChar char="-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Nemilosrdná matka, ničitelka</a:t>
            </a:r>
          </a:p>
          <a:p>
            <a:pPr>
              <a:buNone/>
              <a:defRPr/>
            </a:pP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35" y="3775587"/>
            <a:ext cx="3982065" cy="30824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34" y="1091381"/>
            <a:ext cx="3982065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Kolektivní nevědomí – archetypy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Bytostné JÁ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3" y="2070335"/>
            <a:ext cx="4314262" cy="46700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altLang="cs-CZ" sz="2300" dirty="0" smtClean="0"/>
              <a:t>Po vyrovnání se stínem, s obrazem opačného pohlaví ve svém nitru i se svojí vlastní přirozeností – poslední krok:</a:t>
            </a:r>
          </a:p>
          <a:p>
            <a:pPr marL="0" indent="0">
              <a:buNone/>
              <a:defRPr/>
            </a:pPr>
            <a:r>
              <a:rPr lang="cs-CZ" altLang="cs-CZ" sz="2300" dirty="0" smtClean="0"/>
              <a:t>Konečná integrace protikladů, vědomého a nevědomého</a:t>
            </a:r>
          </a:p>
          <a:p>
            <a:pPr marL="0" indent="0">
              <a:buNone/>
              <a:defRPr/>
            </a:pPr>
            <a:r>
              <a:rPr lang="cs-CZ" altLang="cs-CZ" sz="2300" dirty="0" smtClean="0"/>
              <a:t>centrum osobnosti se přesouvá hlouběji</a:t>
            </a:r>
            <a:endParaRPr lang="cs-CZ" sz="2300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cs-CZ" altLang="cs-CZ" sz="2300" dirty="0" smtClean="0"/>
              <a:t>reprezentuje celek – jednota protikladů, podklad individuace</a:t>
            </a:r>
          </a:p>
          <a:p>
            <a:pPr marL="0" indent="0">
              <a:buNone/>
              <a:defRPr/>
            </a:pPr>
            <a:r>
              <a:rPr lang="cs-CZ" altLang="cs-CZ" sz="2300" dirty="0" smtClean="0"/>
              <a:t>Mandaly: útvary založené na spojení kruhu (princip ducha) a čtverce (princip hmoty)</a:t>
            </a:r>
          </a:p>
          <a:p>
            <a:pPr marL="0" indent="0">
              <a:buNone/>
              <a:defRPr/>
            </a:pPr>
            <a:r>
              <a:rPr lang="cs-CZ" altLang="cs-CZ" sz="2400" dirty="0" smtClean="0"/>
              <a:t>RIZIKA</a:t>
            </a:r>
          </a:p>
          <a:p>
            <a:pPr marL="0" indent="0">
              <a:buNone/>
              <a:defRPr/>
            </a:pPr>
            <a:r>
              <a:rPr lang="cs-CZ" altLang="cs-CZ" sz="2400" dirty="0" smtClean="0"/>
              <a:t>Pohlcení </a:t>
            </a:r>
            <a:r>
              <a:rPr lang="cs-CZ" altLang="cs-CZ" sz="2400" dirty="0"/>
              <a:t>ega nevědomím</a:t>
            </a:r>
            <a:r>
              <a:rPr lang="cs-CZ" altLang="cs-CZ" sz="2400" dirty="0" smtClean="0"/>
              <a:t>,  </a:t>
            </a:r>
            <a:r>
              <a:rPr lang="cs-CZ" altLang="cs-CZ" sz="2400" dirty="0"/>
              <a:t>desintegrace vědomého </a:t>
            </a:r>
            <a:r>
              <a:rPr lang="cs-CZ" altLang="cs-CZ" sz="2400" dirty="0" smtClean="0"/>
              <a:t>já (</a:t>
            </a:r>
            <a:r>
              <a:rPr lang="cs-CZ" altLang="cs-CZ" sz="2400" dirty="0" err="1" smtClean="0"/>
              <a:t>schizo</a:t>
            </a:r>
            <a:r>
              <a:rPr lang="cs-CZ" altLang="cs-CZ" sz="2400" dirty="0" smtClean="0"/>
              <a:t>) </a:t>
            </a: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dirty="0"/>
              <a:t>Tendence pohltit obsahy nevědomí do svého ega </a:t>
            </a:r>
            <a:r>
              <a:rPr lang="cs-CZ" altLang="cs-CZ" sz="2400" dirty="0" smtClean="0"/>
              <a:t>(megalomanie, zbožštění)</a:t>
            </a:r>
          </a:p>
          <a:p>
            <a:pPr marL="0" indent="0">
              <a:buNone/>
              <a:defRPr/>
            </a:pPr>
            <a:endParaRPr lang="cs-CZ" altLang="cs-CZ" sz="2300" dirty="0" smtClean="0"/>
          </a:p>
          <a:p>
            <a:pPr marL="0" indent="0">
              <a:buNone/>
              <a:defRPr/>
            </a:pPr>
            <a:endParaRPr lang="cs-CZ" altLang="cs-CZ" sz="2800" dirty="0" smtClean="0"/>
          </a:p>
          <a:p>
            <a:pPr marL="0" indent="0">
              <a:buNone/>
              <a:defRPr/>
            </a:pPr>
            <a:endParaRPr lang="cs-CZ" altLang="cs-CZ" sz="2800" dirty="0" smtClean="0"/>
          </a:p>
          <a:p>
            <a:pPr marL="0" indent="0">
              <a:buNone/>
              <a:defRPr/>
            </a:pPr>
            <a:endParaRPr lang="cs-CZ" altLang="cs-CZ" sz="2800" dirty="0" smtClean="0"/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456509"/>
            <a:ext cx="2152650" cy="212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576" y="1364942"/>
            <a:ext cx="4621774" cy="3773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" y="-89259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3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Dynamika osobnosti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6450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psýché konstruována z protikladů, mají směřovat k rovnováze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LIBIDO – celková životní energie, která vyvěrá z napětí mezi protiklady</a:t>
            </a:r>
          </a:p>
          <a:p>
            <a:pPr marL="0" indent="0">
              <a:buNone/>
            </a:pPr>
            <a:r>
              <a:rPr lang="cs-CZ" sz="2800" dirty="0"/>
              <a:t>životní energie psychická a fyzická </a:t>
            </a:r>
          </a:p>
          <a:p>
            <a:pPr marL="0" indent="0">
              <a:buNone/>
            </a:pPr>
            <a:r>
              <a:rPr lang="cs-CZ" sz="2800" dirty="0" smtClean="0"/>
              <a:t>obě </a:t>
            </a:r>
            <a:r>
              <a:rPr lang="cs-CZ" sz="2800" dirty="0"/>
              <a:t>jsou zaměnitelné </a:t>
            </a:r>
            <a:r>
              <a:rPr lang="cs-CZ" sz="2800" dirty="0" smtClean="0"/>
              <a:t> </a:t>
            </a:r>
            <a:r>
              <a:rPr lang="cs-CZ" sz="2800" dirty="0"/>
              <a:t>mají stejný původ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každý </a:t>
            </a:r>
            <a:r>
              <a:rPr lang="cs-CZ" sz="2800" dirty="0"/>
              <a:t>jedinec má určitou kapacitu, </a:t>
            </a:r>
            <a:r>
              <a:rPr lang="cs-CZ" sz="2800" dirty="0" smtClean="0"/>
              <a:t>nelze ji </a:t>
            </a:r>
            <a:r>
              <a:rPr lang="cs-CZ" sz="2800" dirty="0"/>
              <a:t>vyčerpat nebo </a:t>
            </a:r>
            <a:r>
              <a:rPr lang="cs-CZ" sz="2800" dirty="0" smtClean="0"/>
              <a:t>zničit, jen převést, přesměrovat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Pohyby: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PROGRESE – vědomá, vede vpřed, adaptace a vývoj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REGRESE – nevědomá, vzad, uspokojuje niterné požadavky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Principy: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EKVIVALENCE </a:t>
            </a:r>
            <a:r>
              <a:rPr lang="cs-CZ" sz="2800" dirty="0" smtClean="0"/>
              <a:t>energie </a:t>
            </a:r>
            <a:r>
              <a:rPr lang="cs-CZ" sz="2800" dirty="0"/>
              <a:t>nemůže být zničena, pouze vytěsněna nebo potlačena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ENTROPIE </a:t>
            </a:r>
            <a:r>
              <a:rPr lang="cs-CZ" sz="2800" dirty="0"/>
              <a:t>energie vyplývá z napětí mezi </a:t>
            </a:r>
            <a:r>
              <a:rPr lang="cs-CZ" sz="2800" dirty="0" smtClean="0"/>
              <a:t>protiklady (kauzalita x teleologie, V x N, E x I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1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METODY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u="sng" dirty="0" smtClean="0">
                <a:solidFill>
                  <a:schemeClr val="bg1"/>
                </a:solidFill>
              </a:rPr>
              <a:t>Cesty:  </a:t>
            </a:r>
            <a:r>
              <a:rPr lang="cs-CZ" sz="3200" b="1" dirty="0" smtClean="0">
                <a:solidFill>
                  <a:schemeClr val="bg1"/>
                </a:solidFill>
              </a:rPr>
              <a:t>asociační metoda, analýza symptomů, analýza anamnézy, analýza nevědomí (asociace, sen aktivní imaginace)</a:t>
            </a:r>
          </a:p>
          <a:p>
            <a:pPr marL="0" indent="0">
              <a:buNone/>
            </a:pPr>
            <a:r>
              <a:rPr lang="cs-CZ" sz="3200" b="1" u="sng" dirty="0" smtClean="0">
                <a:solidFill>
                  <a:schemeClr val="bg1"/>
                </a:solidFill>
              </a:rPr>
              <a:t>Slovní </a:t>
            </a:r>
            <a:r>
              <a:rPr lang="cs-CZ" sz="3200" b="1" u="sng" dirty="0">
                <a:solidFill>
                  <a:schemeClr val="bg1"/>
                </a:solidFill>
              </a:rPr>
              <a:t>asociační test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opakovaně </a:t>
            </a:r>
            <a:r>
              <a:rPr lang="cs-CZ" sz="2800" b="1" dirty="0">
                <a:solidFill>
                  <a:schemeClr val="bg1"/>
                </a:solidFill>
              </a:rPr>
              <a:t>předkládaný seznam 100 </a:t>
            </a:r>
            <a:r>
              <a:rPr lang="cs-CZ" sz="2800" b="1" dirty="0" smtClean="0">
                <a:solidFill>
                  <a:schemeClr val="bg1"/>
                </a:solidFill>
              </a:rPr>
              <a:t>slov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osoba </a:t>
            </a:r>
            <a:r>
              <a:rPr lang="cs-CZ" sz="2800" b="1" dirty="0">
                <a:solidFill>
                  <a:schemeClr val="bg1"/>
                </a:solidFill>
              </a:rPr>
              <a:t>měla za úkol hned reagovat, co ji napadá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zjišťování komplexů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sledování </a:t>
            </a:r>
            <a:r>
              <a:rPr lang="cs-CZ" sz="2800" b="1" dirty="0">
                <a:solidFill>
                  <a:schemeClr val="bg1"/>
                </a:solidFill>
              </a:rPr>
              <a:t>reakcí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zaznamenávala </a:t>
            </a:r>
            <a:r>
              <a:rPr lang="cs-CZ" sz="2800" b="1" dirty="0" err="1" smtClean="0">
                <a:solidFill>
                  <a:schemeClr val="bg1"/>
                </a:solidFill>
              </a:rPr>
              <a:t>se:délka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reakce,fyziologické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reakce,změna</a:t>
            </a:r>
            <a:r>
              <a:rPr lang="cs-CZ" sz="2800" b="1" dirty="0" smtClean="0">
                <a:solidFill>
                  <a:schemeClr val="bg1"/>
                </a:solidFill>
              </a:rPr>
              <a:t> hlasu, </a:t>
            </a:r>
            <a:r>
              <a:rPr lang="cs-CZ" sz="2800" b="1" dirty="0" err="1" smtClean="0">
                <a:solidFill>
                  <a:schemeClr val="bg1"/>
                </a:solidFill>
              </a:rPr>
              <a:t>pomlky</a:t>
            </a:r>
            <a:r>
              <a:rPr lang="cs-CZ" sz="2800" b="1" dirty="0" err="1">
                <a:solidFill>
                  <a:schemeClr val="bg1"/>
                </a:solidFill>
              </a:rPr>
              <a:t>,</a:t>
            </a:r>
            <a:r>
              <a:rPr lang="cs-CZ" sz="2800" b="1" dirty="0" err="1" smtClean="0">
                <a:solidFill>
                  <a:schemeClr val="bg1"/>
                </a:solidFill>
              </a:rPr>
              <a:t>grimasy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1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26423"/>
            <a:ext cx="12192000" cy="1230086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METODY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051" y="1663337"/>
            <a:ext cx="11460479" cy="4602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u="sng" dirty="0" smtClean="0">
                <a:solidFill>
                  <a:schemeClr val="bg1"/>
                </a:solidFill>
              </a:rPr>
              <a:t>SEN a jeho výklad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Nejjasnější projev nevědomí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Splnění přání, ale i budoucí plány, problémy a jejich řešení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 F: cenzura, </a:t>
            </a:r>
            <a:r>
              <a:rPr lang="cs-CZ" sz="2800" b="1" dirty="0" smtClean="0">
                <a:solidFill>
                  <a:schemeClr val="bg1"/>
                </a:solidFill>
              </a:rPr>
              <a:t>maskování, zamlžení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J: cenzor reprezentuje hledání vhodného vyjádření – analogie, symboly, kompenzační i prospektivní </a:t>
            </a:r>
            <a:r>
              <a:rPr lang="cs-CZ" sz="2800" b="1" dirty="0" err="1" smtClean="0">
                <a:solidFill>
                  <a:schemeClr val="bg1"/>
                </a:solidFill>
              </a:rPr>
              <a:t>fce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Typy snů: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Archetypální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Typické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Rané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----------------------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Základní principy analýzy snu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PSYCHOTERAPIE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9270" y="1743891"/>
            <a:ext cx="10293530" cy="4521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PSYCHOTERAPIE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Každý klient potřebuje něco jiného (</a:t>
            </a:r>
            <a:r>
              <a:rPr lang="cs-CZ" sz="2800" b="1" dirty="0" err="1" smtClean="0">
                <a:solidFill>
                  <a:schemeClr val="bg1"/>
                </a:solidFill>
              </a:rPr>
              <a:t>direktivita</a:t>
            </a:r>
            <a:r>
              <a:rPr lang="cs-CZ" sz="2800" b="1" dirty="0" smtClean="0">
                <a:solidFill>
                  <a:schemeClr val="bg1"/>
                </a:solidFill>
              </a:rPr>
              <a:t>, normalizování, racionalizace, F,A, J</a:t>
            </a:r>
            <a:r>
              <a:rPr lang="cs-CZ" sz="2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4 stupně psychoterapie</a:t>
            </a: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chemeClr val="bg1"/>
                </a:solidFill>
              </a:rPr>
              <a:t>s</a:t>
            </a:r>
            <a:r>
              <a:rPr lang="cs-CZ" sz="2800" b="1" dirty="0" smtClean="0">
                <a:solidFill>
                  <a:schemeClr val="bg1"/>
                </a:solidFill>
              </a:rPr>
              <a:t>dílení </a:t>
            </a:r>
          </a:p>
          <a:p>
            <a:pPr marL="514350" indent="-514350">
              <a:buAutoNum type="arabicParenR"/>
            </a:pPr>
            <a:r>
              <a:rPr lang="cs-CZ" sz="2800" b="1" dirty="0" smtClean="0">
                <a:solidFill>
                  <a:schemeClr val="bg1"/>
                </a:solidFill>
              </a:rPr>
              <a:t>Interpretace</a:t>
            </a: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chemeClr val="bg1"/>
                </a:solidFill>
              </a:rPr>
              <a:t>n</a:t>
            </a:r>
            <a:r>
              <a:rPr lang="cs-CZ" sz="2800" b="1" dirty="0" smtClean="0">
                <a:solidFill>
                  <a:schemeClr val="bg1"/>
                </a:solidFill>
              </a:rPr>
              <a:t>asměrování</a:t>
            </a:r>
          </a:p>
          <a:p>
            <a:pPr marL="514350" indent="-514350">
              <a:buAutoNum type="arabicParenR"/>
            </a:pPr>
            <a:r>
              <a:rPr lang="cs-CZ" sz="2800" b="1" dirty="0" smtClean="0">
                <a:solidFill>
                  <a:schemeClr val="bg1"/>
                </a:solidFill>
              </a:rPr>
              <a:t>transformace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17714"/>
            <a:ext cx="12192000" cy="123879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VÝVOJ OSOBNOSTI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8011" y="1550127"/>
            <a:ext cx="11390811" cy="5016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CELÝ VÝVOJ SMĚŘUJE K INDIVIDUACI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Každý má možnost vyslechnout výzvy, povolání k životu, své vlastní osobní cestě X „normální osoba“</a:t>
            </a:r>
          </a:p>
          <a:p>
            <a:pPr marL="0" indent="0">
              <a:buNone/>
            </a:pPr>
            <a:r>
              <a:rPr lang="cs-CZ" sz="2800" b="1" dirty="0" smtClean="0"/>
              <a:t>1</a:t>
            </a:r>
            <a:r>
              <a:rPr lang="cs-CZ" sz="2800" b="1" dirty="0"/>
              <a:t>. Dětství </a:t>
            </a:r>
            <a:r>
              <a:rPr lang="cs-CZ" sz="2800" b="1" dirty="0" smtClean="0"/>
              <a:t> </a:t>
            </a:r>
            <a:r>
              <a:rPr lang="cs-CZ" sz="2800" dirty="0" smtClean="0"/>
              <a:t>- rozvíjení ega </a:t>
            </a:r>
            <a:r>
              <a:rPr lang="cs-CZ" sz="2800" dirty="0"/>
              <a:t>dítěte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1. </a:t>
            </a:r>
            <a:r>
              <a:rPr lang="cs-CZ" sz="2800" dirty="0" smtClean="0">
                <a:solidFill>
                  <a:schemeClr val="bg1"/>
                </a:solidFill>
              </a:rPr>
              <a:t>anarchické </a:t>
            </a:r>
            <a:r>
              <a:rPr lang="cs-CZ" sz="2800" dirty="0" err="1">
                <a:solidFill>
                  <a:schemeClr val="bg1"/>
                </a:solidFill>
              </a:rPr>
              <a:t>substadium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 smtClean="0"/>
              <a:t>chaotické vědomí</a:t>
            </a:r>
          </a:p>
          <a:p>
            <a:pPr marL="0" indent="0">
              <a:buNone/>
            </a:pPr>
            <a:r>
              <a:rPr lang="cs-CZ" sz="2800" dirty="0" smtClean="0"/>
              <a:t>žádná </a:t>
            </a:r>
            <a:r>
              <a:rPr lang="cs-CZ" sz="2800" dirty="0"/>
              <a:t>souvislost mezi zkušenostmi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/>
              <a:t>neexistence ega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2</a:t>
            </a:r>
            <a:r>
              <a:rPr lang="cs-CZ" sz="2800" dirty="0"/>
              <a:t>. </a:t>
            </a:r>
            <a:r>
              <a:rPr lang="cs-CZ" sz="2800" dirty="0">
                <a:solidFill>
                  <a:schemeClr val="bg1"/>
                </a:solidFill>
              </a:rPr>
              <a:t>monarchistické </a:t>
            </a:r>
            <a:r>
              <a:rPr lang="cs-CZ" sz="2800" dirty="0" err="1">
                <a:solidFill>
                  <a:schemeClr val="bg1"/>
                </a:solidFill>
              </a:rPr>
              <a:t>substadium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/>
              <a:t>rozvoj Ega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r>
              <a:rPr lang="cs-CZ" sz="2800" dirty="0"/>
              <a:t>dítě o sobě hovoří ve 3. osobě </a:t>
            </a:r>
            <a:r>
              <a:rPr lang="cs-CZ" sz="2800" dirty="0" smtClean="0"/>
              <a:t>, hodně </a:t>
            </a:r>
            <a:r>
              <a:rPr lang="cs-CZ" sz="2800" dirty="0"/>
              <a:t>zjistíme z </a:t>
            </a:r>
            <a:r>
              <a:rPr lang="cs-CZ" sz="2800" dirty="0" smtClean="0"/>
              <a:t>řeči</a:t>
            </a:r>
          </a:p>
          <a:p>
            <a:pPr marL="0" indent="0">
              <a:buNone/>
            </a:pPr>
            <a:r>
              <a:rPr lang="cs-CZ" sz="2800" dirty="0" smtClean="0"/>
              <a:t>3</a:t>
            </a:r>
            <a:r>
              <a:rPr lang="cs-CZ" sz="2800" dirty="0"/>
              <a:t>. </a:t>
            </a:r>
            <a:r>
              <a:rPr lang="cs-CZ" sz="2800" dirty="0">
                <a:solidFill>
                  <a:schemeClr val="bg1"/>
                </a:solidFill>
              </a:rPr>
              <a:t>dualistické </a:t>
            </a:r>
            <a:r>
              <a:rPr lang="cs-CZ" sz="2800" dirty="0" err="1">
                <a:solidFill>
                  <a:schemeClr val="bg1"/>
                </a:solidFill>
              </a:rPr>
              <a:t>substadium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/>
              <a:t>Ego již vnímáno jako objekt i subjekt </a:t>
            </a:r>
            <a:r>
              <a:rPr lang="cs-CZ" sz="2800" dirty="0" smtClean="0"/>
              <a:t> </a:t>
            </a:r>
            <a:r>
              <a:rPr lang="cs-CZ" sz="2800" dirty="0"/>
              <a:t>dítě hovoří v 1. osobě </a:t>
            </a:r>
            <a:r>
              <a:rPr lang="cs-CZ" sz="2800" dirty="0" smtClean="0"/>
              <a:t> </a:t>
            </a:r>
            <a:r>
              <a:rPr lang="cs-CZ" sz="2800" dirty="0"/>
              <a:t>vědomí existence jako samostatného individua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0697" y="223810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92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17714"/>
            <a:ext cx="12192000" cy="123879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VÝVOJ OSOBNOSTI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8011" y="1550127"/>
            <a:ext cx="11390811" cy="5016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/>
              <a:t>MLÁDÍ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 - hledání svého místa ve světě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-  zvýšená aktivita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založení rodiny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Konzervativní princip – problém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1. polovina života zaměřena více </a:t>
            </a:r>
            <a:r>
              <a:rPr lang="cs-CZ" sz="2800" dirty="0" smtClean="0">
                <a:solidFill>
                  <a:schemeClr val="bg1"/>
                </a:solidFill>
              </a:rPr>
              <a:t>na vědomé </a:t>
            </a:r>
            <a:r>
              <a:rPr lang="cs-CZ" sz="2800" dirty="0" smtClean="0">
                <a:solidFill>
                  <a:schemeClr val="bg1"/>
                </a:solidFill>
              </a:rPr>
              <a:t>ego, v 2. polovině syntéza vědomých a nevědomých procesů</a:t>
            </a:r>
          </a:p>
          <a:p>
            <a:pPr marL="0" indent="0">
              <a:buNone/>
            </a:pPr>
            <a:r>
              <a:rPr lang="cs-CZ" sz="2800" b="1" dirty="0" smtClean="0"/>
              <a:t>STŘEDNÍ VĚK  (35-60)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Nejvíce pozornosti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bg1"/>
                </a:solidFill>
              </a:rPr>
              <a:t>Produktivita, ale také úzkost, introvertní směr (je třeba opustit extravertní způsoby mládí = ne program z rána života. Od hmotných a praktických starostí směrem k filosofickému, kulturnímu, náboženskému zaměření. </a:t>
            </a:r>
          </a:p>
          <a:p>
            <a:pPr marL="0" indent="0">
              <a:buNone/>
            </a:pPr>
            <a:r>
              <a:rPr lang="cs-CZ" sz="2800" b="1" dirty="0" smtClean="0"/>
              <a:t>STÁŘÍ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- Strach ze smrti, hledání významu života, lpění na minulosti, zúžení vědomí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BIOGRAFIE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5794" y="1393371"/>
            <a:ext cx="12096206" cy="546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1875 – 1961</a:t>
            </a:r>
          </a:p>
          <a:p>
            <a:pPr marL="0" indent="0">
              <a:buNone/>
            </a:pPr>
            <a:r>
              <a:rPr lang="cs-CZ" sz="2800" b="1" dirty="0" err="1" smtClean="0">
                <a:solidFill>
                  <a:schemeClr val="bg1"/>
                </a:solidFill>
              </a:rPr>
              <a:t>Kesswil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(CH</a:t>
            </a:r>
            <a:r>
              <a:rPr lang="cs-CZ" sz="2800" b="1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Gymnasium </a:t>
            </a:r>
            <a:r>
              <a:rPr lang="cs-CZ" sz="2800" b="1" dirty="0">
                <a:solidFill>
                  <a:schemeClr val="bg1"/>
                </a:solidFill>
              </a:rPr>
              <a:t>v </a:t>
            </a:r>
            <a:r>
              <a:rPr lang="cs-CZ" sz="2800" b="1" dirty="0" smtClean="0">
                <a:solidFill>
                  <a:schemeClr val="bg1"/>
                </a:solidFill>
              </a:rPr>
              <a:t>Basileji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Studium </a:t>
            </a:r>
            <a:r>
              <a:rPr lang="cs-CZ" sz="2800" b="1" dirty="0">
                <a:solidFill>
                  <a:schemeClr val="bg1"/>
                </a:solidFill>
              </a:rPr>
              <a:t>medicíny na Univerzitě v </a:t>
            </a:r>
            <a:r>
              <a:rPr lang="cs-CZ" sz="2800" b="1" dirty="0" smtClean="0">
                <a:solidFill>
                  <a:schemeClr val="bg1"/>
                </a:solidFill>
              </a:rPr>
              <a:t>Basileji 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Psychiatrické </a:t>
            </a:r>
            <a:r>
              <a:rPr lang="cs-CZ" sz="2800" b="1" dirty="0">
                <a:solidFill>
                  <a:schemeClr val="bg1"/>
                </a:solidFill>
              </a:rPr>
              <a:t>počátky práce pod vedením </a:t>
            </a:r>
            <a:r>
              <a:rPr lang="cs-CZ" sz="2800" b="1" dirty="0" smtClean="0">
                <a:solidFill>
                  <a:schemeClr val="bg1"/>
                </a:solidFill>
              </a:rPr>
              <a:t>Eugena </a:t>
            </a:r>
            <a:r>
              <a:rPr lang="cs-CZ" sz="2800" b="1" dirty="0" err="1" smtClean="0">
                <a:solidFill>
                  <a:schemeClr val="bg1"/>
                </a:solidFill>
              </a:rPr>
              <a:t>Bleuera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Setkání </a:t>
            </a:r>
            <a:r>
              <a:rPr lang="cs-CZ" sz="2800" b="1" dirty="0">
                <a:solidFill>
                  <a:schemeClr val="bg1"/>
                </a:solidFill>
              </a:rPr>
              <a:t>s </a:t>
            </a:r>
            <a:r>
              <a:rPr lang="cs-CZ" sz="2800" b="1" dirty="0" smtClean="0">
                <a:solidFill>
                  <a:schemeClr val="bg1"/>
                </a:solidFill>
              </a:rPr>
              <a:t>F. </a:t>
            </a:r>
            <a:r>
              <a:rPr lang="cs-CZ" sz="2800" b="1" dirty="0">
                <a:solidFill>
                  <a:schemeClr val="bg1"/>
                </a:solidFill>
              </a:rPr>
              <a:t>1907, </a:t>
            </a:r>
            <a:r>
              <a:rPr lang="cs-CZ" sz="2800" b="1" dirty="0" smtClean="0">
                <a:solidFill>
                  <a:schemeClr val="bg1"/>
                </a:solidFill>
              </a:rPr>
              <a:t>1910 </a:t>
            </a:r>
            <a:r>
              <a:rPr lang="cs-CZ" sz="2800" b="1" dirty="0">
                <a:solidFill>
                  <a:schemeClr val="bg1"/>
                </a:solidFill>
              </a:rPr>
              <a:t>– </a:t>
            </a:r>
            <a:r>
              <a:rPr lang="cs-CZ" sz="2800" b="1" dirty="0" smtClean="0">
                <a:solidFill>
                  <a:schemeClr val="bg1"/>
                </a:solidFill>
              </a:rPr>
              <a:t>1912 úzký kontakt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                    konflikt  1912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	</a:t>
            </a:r>
            <a:r>
              <a:rPr lang="cs-CZ" sz="2800" b="1" dirty="0" smtClean="0">
                <a:solidFill>
                  <a:schemeClr val="bg1"/>
                </a:solidFill>
              </a:rPr>
              <a:t>			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</a:rPr>
              <a:t>  Proměny a symboly libida – konec vztahu 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C.G.JUNG a ANALYTICKÁ PSYCHOLOGIE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BIOGRAFIE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670" y="1456509"/>
            <a:ext cx="12122330" cy="528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8970" y="1859340"/>
            <a:ext cx="11713029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b="1" dirty="0" smtClean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b="1" dirty="0" smtClean="0">
                <a:solidFill>
                  <a:schemeClr val="bg1"/>
                </a:solidFill>
              </a:rPr>
              <a:t>1903 svatba: Emma </a:t>
            </a:r>
            <a:r>
              <a:rPr lang="cs-CZ" sz="1600" b="1" dirty="0" err="1" smtClean="0">
                <a:solidFill>
                  <a:schemeClr val="bg1"/>
                </a:solidFill>
              </a:rPr>
              <a:t>Rauschenbach</a:t>
            </a:r>
            <a:r>
              <a:rPr lang="cs-CZ" sz="1600" b="1" dirty="0" smtClean="0">
                <a:solidFill>
                  <a:schemeClr val="bg1"/>
                </a:solidFill>
              </a:rPr>
              <a:t>, 5 dětí, 2 milenecké vztahy</a:t>
            </a:r>
          </a:p>
          <a:p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b="1" dirty="0" smtClean="0">
                <a:solidFill>
                  <a:schemeClr val="bg1"/>
                </a:solidFill>
              </a:rPr>
              <a:t>1914 vzdal se funkce prezidenta MPA, opustil docentské místo na univerzitě v Curychu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sz="1600" b="1" dirty="0" smtClean="0">
                <a:solidFill>
                  <a:schemeClr val="bg1"/>
                </a:solidFill>
              </a:rPr>
              <a:t>1914 Curyšská psychoanalytická společnost vystoupila s MPS (ortodoxie PA bránila svobodě)</a:t>
            </a:r>
          </a:p>
          <a:p>
            <a:r>
              <a:rPr lang="cs-CZ" sz="1600" b="1" dirty="0" smtClean="0">
                <a:solidFill>
                  <a:schemeClr val="bg1"/>
                </a:solidFill>
              </a:rPr>
              <a:t>J. V osobní </a:t>
            </a:r>
            <a:r>
              <a:rPr lang="cs-CZ" sz="1600" b="1" dirty="0">
                <a:solidFill>
                  <a:schemeClr val="bg1"/>
                </a:solidFill>
              </a:rPr>
              <a:t>k</a:t>
            </a:r>
            <a:r>
              <a:rPr lang="cs-CZ" sz="1600" b="1" dirty="0" smtClean="0">
                <a:solidFill>
                  <a:schemeClr val="bg1"/>
                </a:solidFill>
              </a:rPr>
              <a:t>rizi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r>
              <a:rPr lang="cs-CZ" sz="1600" b="1" dirty="0" smtClean="0">
                <a:solidFill>
                  <a:schemeClr val="bg1"/>
                </a:solidFill>
              </a:rPr>
              <a:t>1930 </a:t>
            </a:r>
            <a:r>
              <a:rPr lang="cs-CZ" sz="1600" b="1" dirty="0" err="1">
                <a:solidFill>
                  <a:schemeClr val="bg1"/>
                </a:solidFill>
              </a:rPr>
              <a:t>víceprezident</a:t>
            </a:r>
            <a:r>
              <a:rPr lang="cs-CZ" sz="1600" b="1" dirty="0">
                <a:solidFill>
                  <a:schemeClr val="bg1"/>
                </a:solidFill>
              </a:rPr>
              <a:t> mezinárodní všeobecné lékařské </a:t>
            </a:r>
            <a:r>
              <a:rPr lang="cs-CZ" sz="1600" b="1" dirty="0" smtClean="0">
                <a:solidFill>
                  <a:schemeClr val="bg1"/>
                </a:solidFill>
              </a:rPr>
              <a:t>společnosti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 b="8292"/>
          <a:stretch/>
        </p:blipFill>
        <p:spPr>
          <a:xfrm>
            <a:off x="10875918" y="5105960"/>
            <a:ext cx="1333500" cy="1741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" y="35894"/>
            <a:ext cx="1663338" cy="18234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865" y="-23364"/>
            <a:ext cx="1842135" cy="19915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9500" y="1097280"/>
            <a:ext cx="4953000" cy="27867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8" y="5146229"/>
            <a:ext cx="2476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497" y="1456509"/>
            <a:ext cx="6066503" cy="54014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osobnosti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826" y="1828800"/>
            <a:ext cx="605667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Vědomí</a:t>
            </a:r>
            <a:r>
              <a:rPr lang="cs-CZ" sz="1600" dirty="0" smtClean="0"/>
              <a:t> –Omezené pole okamžitého pohledu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Příliš úzké, vidíme jen záblesky existence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Odvozené ze smyslových dat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„v psychologii se zabýváme 1vědomím, 2 vědomými produkty, o kterých předpokládáme jejich původ v nevědomí</a:t>
            </a:r>
          </a:p>
          <a:p>
            <a:endParaRPr lang="cs-CZ" sz="1600" dirty="0" smtClean="0"/>
          </a:p>
          <a:p>
            <a:r>
              <a:rPr lang="cs-CZ" sz="1600" b="1" dirty="0" smtClean="0"/>
              <a:t>Nevědomí </a:t>
            </a:r>
            <a:r>
              <a:rPr lang="cs-CZ" sz="1600" dirty="0" smtClean="0"/>
              <a:t>– je první, z něj vzniká vědomá (f odvozuje N z V)</a:t>
            </a:r>
            <a:endParaRPr lang="cs-CZ" sz="1600" b="1" dirty="0" smtClean="0"/>
          </a:p>
          <a:p>
            <a:endParaRPr lang="cs-CZ" sz="1600" dirty="0" smtClean="0"/>
          </a:p>
          <a:p>
            <a:r>
              <a:rPr lang="cs-CZ" sz="1600" b="1" dirty="0" smtClean="0"/>
              <a:t>Úplné bytostné JÁ</a:t>
            </a:r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7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- vědomí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JÁ = EGO</a:t>
            </a: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centrum </a:t>
            </a:r>
            <a:r>
              <a:rPr lang="cs-CZ" altLang="cs-CZ" sz="2800" dirty="0" err="1" smtClean="0">
                <a:solidFill>
                  <a:schemeClr val="bg1"/>
                </a:solidFill>
              </a:rPr>
              <a:t>vědomí,vůle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vztahuje se k vnějšímu světu čtyřmi psychickými </a:t>
            </a:r>
            <a:r>
              <a:rPr lang="cs-CZ" altLang="cs-CZ" sz="2800" dirty="0" smtClean="0">
                <a:solidFill>
                  <a:schemeClr val="bg1"/>
                </a:solidFill>
              </a:rPr>
              <a:t>funkcemi, 2 způsoby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chemeClr val="bg1"/>
                </a:solidFill>
              </a:rPr>
              <a:t>vztahuje se k sociálnímu světu prostřednictvím PERSONY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5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- vědomí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2 předpoklady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1) Tendence reagovat 2 základními postoji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EXTRAVERZE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INTROVERZE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2) Chování klasifikováno 4 základními funkcemi 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VNÍMÁNÍ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MYŠLENÍ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CÍTĚNÍ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INTUICE</a:t>
            </a:r>
          </a:p>
          <a:p>
            <a:pPr>
              <a:buFontTx/>
              <a:buChar char="-"/>
            </a:pP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O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 Extraverze X Introverze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Základ 2 psychologických typů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Mnichov 1913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bg1"/>
                </a:solidFill>
              </a:rPr>
              <a:t>Srovnání klinického obrazu schizofrenie a hysterie</a:t>
            </a:r>
          </a:p>
          <a:p>
            <a:pPr marL="0" indent="0">
              <a:buNone/>
            </a:pPr>
            <a:r>
              <a:rPr lang="cs-CZ" sz="2800" b="1" u="sng" dirty="0" smtClean="0">
                <a:solidFill>
                  <a:schemeClr val="bg1"/>
                </a:solidFill>
              </a:rPr>
              <a:t>Hysterie</a:t>
            </a:r>
            <a:r>
              <a:rPr lang="cs-CZ" sz="2800" b="1" dirty="0" smtClean="0">
                <a:solidFill>
                  <a:schemeClr val="bg1"/>
                </a:solidFill>
              </a:rPr>
              <a:t>: odstředivý pohyb libida, subjekt zaměřen k vnějším světu</a:t>
            </a:r>
          </a:p>
          <a:p>
            <a:pPr marL="0" indent="0">
              <a:buNone/>
            </a:pPr>
            <a:r>
              <a:rPr lang="cs-CZ" sz="2800" b="1" u="sng" dirty="0" smtClean="0">
                <a:solidFill>
                  <a:schemeClr val="bg1"/>
                </a:solidFill>
              </a:rPr>
              <a:t>Schizofrenie</a:t>
            </a:r>
            <a:r>
              <a:rPr lang="cs-CZ" sz="2800" b="1" dirty="0" smtClean="0">
                <a:solidFill>
                  <a:schemeClr val="bg1"/>
                </a:solidFill>
              </a:rPr>
              <a:t>: dostředivý pohyb, zaměření k vnitřnímu světu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1781" y="2551837"/>
            <a:ext cx="11582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endParaRPr lang="cs-CZ" sz="2800" dirty="0" smtClean="0">
              <a:solidFill>
                <a:schemeClr val="bg1"/>
              </a:solidFill>
            </a:endParaRPr>
          </a:p>
          <a:p>
            <a:endParaRPr lang="cs-CZ" sz="2800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3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"/>
            <a:ext cx="12192000" cy="14565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" y="287383"/>
            <a:ext cx="12192000" cy="116912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C.G.JUNG a ANALYTICKÁ PSYCHOLOGIE</a:t>
            </a:r>
            <a:r>
              <a:rPr lang="cs-CZ" sz="2400" b="1" dirty="0">
                <a:solidFill>
                  <a:schemeClr val="bg1"/>
                </a:solidFill>
              </a:rPr>
              <a:t/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Struktura psýché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207033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6" y="1456508"/>
            <a:ext cx="10599174" cy="54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3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1730</TotalTime>
  <Words>1381</Words>
  <Application>Microsoft Office PowerPoint</Application>
  <PresentationFormat>Širokoúhlá obrazovka</PresentationFormat>
  <Paragraphs>257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Bahnschrift Condensed</vt:lpstr>
      <vt:lpstr>Century Gothic</vt:lpstr>
      <vt:lpstr>Wingdings 3</vt:lpstr>
      <vt:lpstr>Ion</vt:lpstr>
      <vt:lpstr>Prezentace aplikace PowerPoint</vt:lpstr>
      <vt:lpstr>C.G.JUNG a ANALYTICKÁ PSYCHOLOGIE TÉMATA</vt:lpstr>
      <vt:lpstr>C.G.JUNG a ANALYTICKÁ PSYCHOLOGIE BIOGRAFIE</vt:lpstr>
      <vt:lpstr> C.G.JUNG a ANALYTICKÁ PSYCHOLOGIE BIOGRAFIE</vt:lpstr>
      <vt:lpstr>C.G.JUNG a ANALYTICKÁ PSYCHOLOGIE struktura osobnosti</vt:lpstr>
      <vt:lpstr>C.G.JUNG a ANALYTICKÁ PSYCHOLOGIE Struktura O - vědomí</vt:lpstr>
      <vt:lpstr>C.G.JUNG a ANALYTICKÁ PSYCHOLOGIE struktura O - vědomí </vt:lpstr>
      <vt:lpstr>C.G.JUNG a ANALYTICKÁ PSYCHOLOGIE struktura O </vt:lpstr>
      <vt:lpstr>C.G.JUNG a ANALYTICKÁ PSYCHOLOGIE Struktura psýché</vt:lpstr>
      <vt:lpstr>C.G.JUNG a ANALYTICKÁ PSYCHOLOGIE Struktura O - ektopsychická vrstva</vt:lpstr>
      <vt:lpstr>C.G.JUNG a ANALYTICKÁ PSYCHOLOGIE Struktura O</vt:lpstr>
      <vt:lpstr>C.G.JUNG a ANALYTICKÁ PSYCHOLOGIE struktura O –  nevědomí</vt:lpstr>
      <vt:lpstr>C.G.JUNG a ANALYTICKÁ PSYCHOLOGIE struktura O –  nevědomí</vt:lpstr>
      <vt:lpstr>C.G.JUNG a ANALYTICKÁ PSYCHOLOGIE struktura O –  nevědomí</vt:lpstr>
      <vt:lpstr>C.G.JUNG a ANALYTICKÁ PSYCHOLOGIE STRUKTURA O - nevědomí</vt:lpstr>
      <vt:lpstr>C.G.JUNG a ANALYTICKÁ PSYCHOLOGIE Kolektivní nevědomí – archetypy PERSONA</vt:lpstr>
      <vt:lpstr>C.G.JUNG a ANALYTICKÁ PSYCHOLOGIE Kolektivní nevědomí – archetypy STÍN</vt:lpstr>
      <vt:lpstr>C.G.JUNG a ANALYTICKÁ PSYCHOLOGIE Kolektivní nevědomí – archetypy ANIMA-ANIMUS</vt:lpstr>
      <vt:lpstr>C.G.JUNG a ANALYTICKÁ PSYCHOLOGIE Kolektivní nevědomí – archetypy MOUDRÝ STAŘEC/ </vt:lpstr>
      <vt:lpstr>C.G.JUNG a ANALYTICKÁ PSYCHOLOGIE Kolektivní nevědomí – archetypy VELKÁ MATKA</vt:lpstr>
      <vt:lpstr>C.G.JUNG a ANALYTICKÁ PSYCHOLOGIE Kolektivní nevědomí – archetypy Bytostné JÁ</vt:lpstr>
      <vt:lpstr>C.G.JUNG a ANALYTICKÁ PSYCHOLOGIE Dynamika osobnosti</vt:lpstr>
      <vt:lpstr>C.G.JUNG a ANALYTICKÁ PSYCHOLOGIE METODY</vt:lpstr>
      <vt:lpstr>C.G.JUNG a ANALYTICKÁ PSYCHOLOGIE METODY</vt:lpstr>
      <vt:lpstr>C.G.JUNG a ANALYTICKÁ PSYCHOLOGIE PSYCHOTERAPIE</vt:lpstr>
      <vt:lpstr>C.G.JUNG a ANALYTICKÁ PSYCHOLOGIE VÝVOJ OSOBNOSTI</vt:lpstr>
      <vt:lpstr>C.G.JUNG a ANALYTICKÁ PSYCHOLOGIE VÝVOJ OSOBNOSTI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Valentova</dc:creator>
  <cp:lastModifiedBy>Valentova</cp:lastModifiedBy>
  <cp:revision>50</cp:revision>
  <dcterms:created xsi:type="dcterms:W3CDTF">2020-10-22T01:26:33Z</dcterms:created>
  <dcterms:modified xsi:type="dcterms:W3CDTF">2022-11-10T06:19:30Z</dcterms:modified>
</cp:coreProperties>
</file>