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0"/>
  </p:handoutMasterIdLst>
  <p:sldIdLst>
    <p:sldId id="256" r:id="rId2"/>
    <p:sldId id="292" r:id="rId3"/>
    <p:sldId id="293" r:id="rId4"/>
    <p:sldId id="257" r:id="rId5"/>
    <p:sldId id="258" r:id="rId6"/>
    <p:sldId id="289" r:id="rId7"/>
    <p:sldId id="290" r:id="rId8"/>
    <p:sldId id="291"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5"/>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5436AC0-FF5A-4F2E-BA9A-EC57AF3228EB}" type="datetimeFigureOut">
              <a:rPr lang="cs-CZ" smtClean="0"/>
              <a:t>13.10.2022</a:t>
            </a:fld>
            <a:endParaRPr lang="cs-CZ"/>
          </a:p>
        </p:txBody>
      </p:sp>
      <p:sp>
        <p:nvSpPr>
          <p:cNvPr id="4" name="Zástupný symbol pro zápatí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DFBFB0C-FCFE-4D9D-89C2-7CE3E865FAB8}" type="slidenum">
              <a:rPr lang="cs-CZ" smtClean="0"/>
              <a:t>‹#›</a:t>
            </a:fld>
            <a:endParaRPr lang="cs-CZ"/>
          </a:p>
        </p:txBody>
      </p:sp>
    </p:spTree>
    <p:extLst>
      <p:ext uri="{BB962C8B-B14F-4D97-AF65-F5344CB8AC3E}">
        <p14:creationId xmlns:p14="http://schemas.microsoft.com/office/powerpoint/2010/main" val="41491844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CF6AF-BBEF-9046-931D-245880FC9BD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3BA7E1A-925D-834D-B655-216CFB35E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56C031D-ABCF-4D4B-ACC1-FCE6FDDFD901}"/>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5" name="Zástupný symbol pro zápatí 4">
            <a:extLst>
              <a:ext uri="{FF2B5EF4-FFF2-40B4-BE49-F238E27FC236}">
                <a16:creationId xmlns:a16="http://schemas.microsoft.com/office/drawing/2014/main" id="{BC952373-79CD-B14A-936A-D49FB16AFD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8E7A03B-C151-4B45-BB05-C4D1510995B3}"/>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312604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0A521-ED7B-BD40-82FC-4A4C89A4866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D55DF86-669F-974A-B377-BA7642FF063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F42FED-1E2A-1D44-A3A8-E08534C56A36}"/>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5" name="Zástupný symbol pro zápatí 4">
            <a:extLst>
              <a:ext uri="{FF2B5EF4-FFF2-40B4-BE49-F238E27FC236}">
                <a16:creationId xmlns:a16="http://schemas.microsoft.com/office/drawing/2014/main" id="{58066D89-183C-AD44-A774-5F18980802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E59A908-3345-F94F-B383-9DFE1374F9F4}"/>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302618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1AAC250-2CA5-C24B-BE3D-3FDCAC47A15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B618F5F-01FC-094B-8A99-97277F737F6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941A56B-8796-C742-BAE9-61D2DFCF73C5}"/>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5" name="Zástupný symbol pro zápatí 4">
            <a:extLst>
              <a:ext uri="{FF2B5EF4-FFF2-40B4-BE49-F238E27FC236}">
                <a16:creationId xmlns:a16="http://schemas.microsoft.com/office/drawing/2014/main" id="{227BA966-504A-8C4D-932C-AD2219C4A5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A26C255-EB2E-3D4B-A0EF-048679F55833}"/>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210033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AB6635-8885-5E46-9507-28FE36CB00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C42575F-1C5F-444A-BAF1-951753B1A40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909FE99-B140-0C46-86B3-02EC32ABEA13}"/>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5" name="Zástupný symbol pro zápatí 4">
            <a:extLst>
              <a:ext uri="{FF2B5EF4-FFF2-40B4-BE49-F238E27FC236}">
                <a16:creationId xmlns:a16="http://schemas.microsoft.com/office/drawing/2014/main" id="{C0B818DD-D3B0-E442-977F-5D910899905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D74E4D-0DD2-234B-A550-74A8BECA6024}"/>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45115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6550A-7394-C940-8E71-B2AD1A1531F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00F2BCA-1698-D74A-AE87-485CB9D08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17A8CC6-C844-7C4D-A4A6-10510F403B26}"/>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5" name="Zástupný symbol pro zápatí 4">
            <a:extLst>
              <a:ext uri="{FF2B5EF4-FFF2-40B4-BE49-F238E27FC236}">
                <a16:creationId xmlns:a16="http://schemas.microsoft.com/office/drawing/2014/main" id="{6F9AD4BE-2498-D545-BD46-385EFF6592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82403EB-2AC9-7C45-AAC1-EAF268B91BBD}"/>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117933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10E3C5-23D2-5C4B-BBC2-3E358E9143F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B39C5B3-A3AA-3644-8216-445A2265592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52D9B48-D72B-7B4D-9B99-65B759D0371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EC065DA-22C6-7D4C-9006-6795DDC81E2A}"/>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6" name="Zástupný symbol pro zápatí 5">
            <a:extLst>
              <a:ext uri="{FF2B5EF4-FFF2-40B4-BE49-F238E27FC236}">
                <a16:creationId xmlns:a16="http://schemas.microsoft.com/office/drawing/2014/main" id="{119B65DA-B40A-3642-9EBC-09A8BCEFBEE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EAE4E58-B22F-B84B-8155-8800A28CCC17}"/>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184495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00B814-7D9E-A04A-B22A-32E72BEFE8F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A40AEFF-3ADB-F947-8D38-DF9541A3A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54F5A55-0BA7-C045-B602-A24C1A9E28F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937520B-0A8F-6C43-A42F-BF3DB9A650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D29FB13-A0ED-0A4C-9CEE-8AAE4F9D330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F0474C6-CDEB-4F4B-AE74-D1B3687EBD7E}"/>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8" name="Zástupný symbol pro zápatí 7">
            <a:extLst>
              <a:ext uri="{FF2B5EF4-FFF2-40B4-BE49-F238E27FC236}">
                <a16:creationId xmlns:a16="http://schemas.microsoft.com/office/drawing/2014/main" id="{A12FC8D9-B204-BF4A-B845-1263A1D2B24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AE5848A-C0BA-844F-A86C-FEDEF578B07F}"/>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63126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3796F3-8F76-AE42-A49F-81DE671D4F7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643E80C-F09C-DC4E-9D2E-B8553A6A4E1B}"/>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4" name="Zástupný symbol pro zápatí 3">
            <a:extLst>
              <a:ext uri="{FF2B5EF4-FFF2-40B4-BE49-F238E27FC236}">
                <a16:creationId xmlns:a16="http://schemas.microsoft.com/office/drawing/2014/main" id="{62B6A323-ACA5-4449-8178-0A1B4E7A96E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6124098-08F3-B149-89FD-9B71B5DF7500}"/>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371892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EC4D99A-A9B6-EB4A-81BF-F0ED64007EF0}"/>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3" name="Zástupný symbol pro zápatí 2">
            <a:extLst>
              <a:ext uri="{FF2B5EF4-FFF2-40B4-BE49-F238E27FC236}">
                <a16:creationId xmlns:a16="http://schemas.microsoft.com/office/drawing/2014/main" id="{E3DCFD8C-18F2-E541-8EA4-ABABD218519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7F7BCA0-91A6-B742-9029-02B17E0860AE}"/>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415324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BFABBD-7CD7-6544-997A-DEF1E643253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132E857-C136-414D-BD5D-767063032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79C54CB-F763-AF4E-986C-EF95F1F2B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95D8A91-419F-F64A-9438-2AC3FB1BE599}"/>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6" name="Zástupný symbol pro zápatí 5">
            <a:extLst>
              <a:ext uri="{FF2B5EF4-FFF2-40B4-BE49-F238E27FC236}">
                <a16:creationId xmlns:a16="http://schemas.microsoft.com/office/drawing/2014/main" id="{30887C79-8E79-A543-8F60-137590BBC92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5F2D461-0A95-2640-9468-E09BCC996253}"/>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3095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1CA9E-1912-2E48-8EA6-B05D69D12EE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73C28CA-8FE9-7746-84D1-3ABD3168D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617A377-B840-D34C-84FC-26C06E3A8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5C1B9C4-D7CD-CE42-A7C4-3921D6408C47}"/>
              </a:ext>
            </a:extLst>
          </p:cNvPr>
          <p:cNvSpPr>
            <a:spLocks noGrp="1"/>
          </p:cNvSpPr>
          <p:nvPr>
            <p:ph type="dt" sz="half" idx="10"/>
          </p:nvPr>
        </p:nvSpPr>
        <p:spPr/>
        <p:txBody>
          <a:bodyPr/>
          <a:lstStyle/>
          <a:p>
            <a:fld id="{74BE007F-7FFB-7F4D-8643-7B62B9A0E0AD}" type="datetimeFigureOut">
              <a:rPr lang="cs-CZ" smtClean="0"/>
              <a:t>13.10.2022</a:t>
            </a:fld>
            <a:endParaRPr lang="cs-CZ"/>
          </a:p>
        </p:txBody>
      </p:sp>
      <p:sp>
        <p:nvSpPr>
          <p:cNvPr id="6" name="Zástupný symbol pro zápatí 5">
            <a:extLst>
              <a:ext uri="{FF2B5EF4-FFF2-40B4-BE49-F238E27FC236}">
                <a16:creationId xmlns:a16="http://schemas.microsoft.com/office/drawing/2014/main" id="{4E6ED1E3-0069-A048-8187-555832DAF4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953E475-2CFC-5E4E-8A68-04F7F366042C}"/>
              </a:ext>
            </a:extLst>
          </p:cNvPr>
          <p:cNvSpPr>
            <a:spLocks noGrp="1"/>
          </p:cNvSpPr>
          <p:nvPr>
            <p:ph type="sldNum" sz="quarter" idx="12"/>
          </p:nvPr>
        </p:nvSpPr>
        <p:spPr/>
        <p:txBody>
          <a:bodyPr/>
          <a:lstStyle/>
          <a:p>
            <a:fld id="{67BCEA90-1B3F-D645-824C-454715603271}" type="slidenum">
              <a:rPr lang="cs-CZ" smtClean="0"/>
              <a:t>‹#›</a:t>
            </a:fld>
            <a:endParaRPr lang="cs-CZ"/>
          </a:p>
        </p:txBody>
      </p:sp>
    </p:spTree>
    <p:extLst>
      <p:ext uri="{BB962C8B-B14F-4D97-AF65-F5344CB8AC3E}">
        <p14:creationId xmlns:p14="http://schemas.microsoft.com/office/powerpoint/2010/main" val="121826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8F5B906-BFCF-5049-B34A-4304EF4B22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C6815FD-A0F4-6842-976B-19CD1F8BF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8E8849A-7CB3-2B41-88E0-AB29338F0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E007F-7FFB-7F4D-8643-7B62B9A0E0AD}" type="datetimeFigureOut">
              <a:rPr lang="cs-CZ" smtClean="0"/>
              <a:t>13.10.2022</a:t>
            </a:fld>
            <a:endParaRPr lang="cs-CZ"/>
          </a:p>
        </p:txBody>
      </p:sp>
      <p:sp>
        <p:nvSpPr>
          <p:cNvPr id="5" name="Zástupný symbol pro zápatí 4">
            <a:extLst>
              <a:ext uri="{FF2B5EF4-FFF2-40B4-BE49-F238E27FC236}">
                <a16:creationId xmlns:a16="http://schemas.microsoft.com/office/drawing/2014/main" id="{6F5C2BEC-CA2B-AC4D-9BB5-B1A4B739F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3990087-A829-D04E-8E87-87E34FA2B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CEA90-1B3F-D645-824C-454715603271}" type="slidenum">
              <a:rPr lang="cs-CZ" smtClean="0"/>
              <a:t>‹#›</a:t>
            </a:fld>
            <a:endParaRPr lang="cs-CZ"/>
          </a:p>
        </p:txBody>
      </p:sp>
    </p:spTree>
    <p:extLst>
      <p:ext uri="{BB962C8B-B14F-4D97-AF65-F5344CB8AC3E}">
        <p14:creationId xmlns:p14="http://schemas.microsoft.com/office/powerpoint/2010/main" val="133735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tif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B82C11-9749-2744-9165-EC0E164216FB}"/>
              </a:ext>
            </a:extLst>
          </p:cNvPr>
          <p:cNvSpPr>
            <a:spLocks noGrp="1"/>
          </p:cNvSpPr>
          <p:nvPr>
            <p:ph type="ctrTitle"/>
          </p:nvPr>
        </p:nvSpPr>
        <p:spPr/>
        <p:txBody>
          <a:bodyPr/>
          <a:lstStyle/>
          <a:p>
            <a:r>
              <a:rPr lang="cs-CZ" dirty="0">
                <a:latin typeface="Times New Roman" panose="02020603050405020304" pitchFamily="18" charset="0"/>
                <a:cs typeface="Times New Roman" panose="02020603050405020304" pitchFamily="18" charset="0"/>
              </a:rPr>
              <a:t>Moderní podoby nevíry</a:t>
            </a:r>
          </a:p>
        </p:txBody>
      </p:sp>
      <p:sp>
        <p:nvSpPr>
          <p:cNvPr id="3" name="Podnadpis 2">
            <a:extLst>
              <a:ext uri="{FF2B5EF4-FFF2-40B4-BE49-F238E27FC236}">
                <a16:creationId xmlns:a16="http://schemas.microsoft.com/office/drawing/2014/main" id="{445385E3-7841-6D49-8271-F56F8931D567}"/>
              </a:ext>
            </a:extLst>
          </p:cNvPr>
          <p:cNvSpPr>
            <a:spLocks noGrp="1"/>
          </p:cNvSpPr>
          <p:nvPr>
            <p:ph type="subTitle" idx="1"/>
          </p:nvPr>
        </p:nvSpPr>
        <p:spPr/>
        <p:txBody>
          <a:bodyPr/>
          <a:lstStyle/>
          <a:p>
            <a:r>
              <a:rPr lang="cs-CZ" dirty="0">
                <a:latin typeface="Times New Roman" panose="02020603050405020304" pitchFamily="18" charset="0"/>
                <a:cs typeface="Times New Roman" panose="02020603050405020304" pitchFamily="18" charset="0"/>
              </a:rPr>
              <a:t>Moderní filosofie náboženství</a:t>
            </a:r>
            <a:r>
              <a:rPr lang="cs-CZ">
                <a:latin typeface="Times New Roman" panose="02020603050405020304" pitchFamily="18" charset="0"/>
                <a:cs typeface="Times New Roman" panose="02020603050405020304" pitchFamily="18" charset="0"/>
              </a:rPr>
              <a:t>, </a:t>
            </a:r>
            <a:r>
              <a:rPr lang="cs-CZ" smtClean="0">
                <a:latin typeface="Times New Roman" panose="02020603050405020304" pitchFamily="18" charset="0"/>
                <a:cs typeface="Times New Roman" panose="02020603050405020304" pitchFamily="18" charset="0"/>
              </a:rPr>
              <a:t>2022</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86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022E8-6571-0C48-AB1B-A5B8CFA9A166}"/>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Jak vznikají ideje?</a:t>
            </a:r>
          </a:p>
        </p:txBody>
      </p:sp>
      <p:sp>
        <p:nvSpPr>
          <p:cNvPr id="3" name="Zástupný obsah 2">
            <a:extLst>
              <a:ext uri="{FF2B5EF4-FFF2-40B4-BE49-F238E27FC236}">
                <a16:creationId xmlns:a16="http://schemas.microsoft.com/office/drawing/2014/main" id="{7954200E-E624-C144-B18B-C0BAF114039A}"/>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Imprese dále běžně kombinujeme, z čehož vznikají složené ideje. A všechny obsahy </a:t>
            </a:r>
            <a:r>
              <a:rPr lang="cs-CZ" b="1" dirty="0">
                <a:latin typeface="Times New Roman" panose="02020603050405020304" pitchFamily="18" charset="0"/>
                <a:cs typeface="Times New Roman" panose="02020603050405020304" pitchFamily="18" charset="0"/>
              </a:rPr>
              <a:t>sdružujeme podle základních pravidel: </a:t>
            </a:r>
          </a:p>
          <a:p>
            <a:pPr marL="0" indent="0" algn="just">
              <a:buNone/>
            </a:pPr>
            <a:r>
              <a:rPr lang="cs-CZ" b="1" dirty="0">
                <a:latin typeface="Times New Roman" panose="02020603050405020304" pitchFamily="18" charset="0"/>
                <a:cs typeface="Times New Roman" panose="02020603050405020304" pitchFamily="18" charset="0"/>
              </a:rPr>
              <a:t>podobnost, </a:t>
            </a:r>
          </a:p>
          <a:p>
            <a:pPr marL="0" indent="0" algn="just">
              <a:buNone/>
            </a:pPr>
            <a:r>
              <a:rPr lang="cs-CZ" b="1" dirty="0">
                <a:latin typeface="Times New Roman" panose="02020603050405020304" pitchFamily="18" charset="0"/>
                <a:cs typeface="Times New Roman" panose="02020603050405020304" pitchFamily="18" charset="0"/>
              </a:rPr>
              <a:t>prostorová souslednost</a:t>
            </a:r>
          </a:p>
          <a:p>
            <a:pPr marL="0" indent="0" algn="just">
              <a:buNone/>
            </a:pPr>
            <a:r>
              <a:rPr lang="cs-CZ" b="1" dirty="0">
                <a:latin typeface="Times New Roman" panose="02020603050405020304" pitchFamily="18" charset="0"/>
                <a:cs typeface="Times New Roman" panose="02020603050405020304" pitchFamily="18" charset="0"/>
              </a:rPr>
              <a:t>a především kauzalita (vztah příčiny a účinku)</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Nejslavnější díla: </a:t>
            </a:r>
            <a:r>
              <a:rPr lang="cs-CZ" i="1" dirty="0">
                <a:latin typeface="Times New Roman" panose="02020603050405020304" pitchFamily="18" charset="0"/>
                <a:cs typeface="Times New Roman" panose="02020603050405020304" pitchFamily="18" charset="0"/>
              </a:rPr>
              <a:t>Pojednání o lidské přirozenosti </a:t>
            </a:r>
            <a:r>
              <a:rPr lang="cs-CZ" dirty="0">
                <a:latin typeface="Times New Roman" panose="02020603050405020304" pitchFamily="18" charset="0"/>
                <a:cs typeface="Times New Roman" panose="02020603050405020304" pitchFamily="18" charset="0"/>
              </a:rPr>
              <a:t>(A </a:t>
            </a:r>
            <a:r>
              <a:rPr lang="cs-CZ" dirty="0" err="1">
                <a:latin typeface="Times New Roman" panose="02020603050405020304" pitchFamily="18" charset="0"/>
                <a:cs typeface="Times New Roman" panose="02020603050405020304" pitchFamily="18" charset="0"/>
              </a:rPr>
              <a:t>Treatise</a:t>
            </a:r>
            <a:r>
              <a:rPr lang="cs-CZ" dirty="0">
                <a:latin typeface="Times New Roman" panose="02020603050405020304" pitchFamily="18" charset="0"/>
                <a:cs typeface="Times New Roman" panose="02020603050405020304" pitchFamily="18" charset="0"/>
              </a:rPr>
              <a:t> on </a:t>
            </a:r>
            <a:r>
              <a:rPr lang="cs-CZ" dirty="0" err="1">
                <a:latin typeface="Times New Roman" panose="02020603050405020304" pitchFamily="18" charset="0"/>
                <a:cs typeface="Times New Roman" panose="02020603050405020304" pitchFamily="18" charset="0"/>
              </a:rPr>
              <a:t>Human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Nature</a:t>
            </a:r>
            <a:r>
              <a:rPr lang="cs-CZ" dirty="0">
                <a:latin typeface="Times New Roman" panose="02020603050405020304" pitchFamily="18" charset="0"/>
                <a:cs typeface="Times New Roman" panose="02020603050405020304" pitchFamily="18" charset="0"/>
              </a:rPr>
              <a:t>) a </a:t>
            </a:r>
            <a:r>
              <a:rPr lang="cs-CZ" i="1" dirty="0">
                <a:latin typeface="Times New Roman" panose="02020603050405020304" pitchFamily="18" charset="0"/>
                <a:cs typeface="Times New Roman" panose="02020603050405020304" pitchFamily="18" charset="0"/>
              </a:rPr>
              <a:t>Zkoumání o lidském rozum</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Enquiry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Concerning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Human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Understanding</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680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901ADC-9BB6-F64F-A377-ADE65353EE15}"/>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Vztahy idejí versus faktické okolnosti</a:t>
            </a:r>
          </a:p>
        </p:txBody>
      </p:sp>
      <p:sp>
        <p:nvSpPr>
          <p:cNvPr id="3" name="Zástupný obsah 2">
            <a:extLst>
              <a:ext uri="{FF2B5EF4-FFF2-40B4-BE49-F238E27FC236}">
                <a16:creationId xmlns:a16="http://schemas.microsoft.com/office/drawing/2014/main" id="{0F40B428-C148-0B4C-B079-0B9957286161}"/>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Obsahy našich představ dále Hume rozlišuje na vztahy idejí (</a:t>
            </a:r>
            <a:r>
              <a:rPr lang="cs-CZ" b="1" dirty="0">
                <a:latin typeface="Times New Roman" panose="02020603050405020304" pitchFamily="18" charset="0"/>
                <a:cs typeface="Times New Roman" panose="02020603050405020304" pitchFamily="18" charset="0"/>
              </a:rPr>
              <a:t>relations </a:t>
            </a:r>
            <a:r>
              <a:rPr lang="cs-CZ" b="1" dirty="0" err="1">
                <a:latin typeface="Times New Roman" panose="02020603050405020304" pitchFamily="18" charset="0"/>
                <a:cs typeface="Times New Roman" panose="02020603050405020304" pitchFamily="18" charset="0"/>
              </a:rPr>
              <a:t>of</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ideas</a:t>
            </a:r>
            <a:r>
              <a:rPr lang="cs-CZ" dirty="0">
                <a:latin typeface="Times New Roman" panose="02020603050405020304" pitchFamily="18" charset="0"/>
                <a:cs typeface="Times New Roman" panose="02020603050405020304" pitchFamily="18" charset="0"/>
              </a:rPr>
              <a:t>) a na faktické okolnosti (</a:t>
            </a:r>
            <a:r>
              <a:rPr lang="cs-CZ" b="1" dirty="0" err="1">
                <a:latin typeface="Times New Roman" panose="02020603050405020304" pitchFamily="18" charset="0"/>
                <a:cs typeface="Times New Roman" panose="02020603050405020304" pitchFamily="18" charset="0"/>
              </a:rPr>
              <a:t>matters</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of</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facts</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První jsou matematika, geometrie, aritmetika – jedná se o prostor nutných vztahů, které nahlédneme důkazem, a které jsou tudíž platné </a:t>
            </a:r>
            <a:r>
              <a:rPr lang="cs-CZ" b="1" dirty="0">
                <a:latin typeface="Times New Roman" panose="02020603050405020304" pitchFamily="18" charset="0"/>
                <a:cs typeface="Times New Roman" panose="02020603050405020304" pitchFamily="18" charset="0"/>
              </a:rPr>
              <a:t>nezávisle na existenci empirických předmětů</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Naopak fakta (</a:t>
            </a:r>
            <a:r>
              <a:rPr lang="cs-CZ" dirty="0" err="1">
                <a:latin typeface="Times New Roman" panose="02020603050405020304" pitchFamily="18" charset="0"/>
                <a:cs typeface="Times New Roman" panose="02020603050405020304" pitchFamily="18" charset="0"/>
              </a:rPr>
              <a:t>matters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facts</a:t>
            </a:r>
            <a:r>
              <a:rPr lang="cs-CZ" dirty="0">
                <a:latin typeface="Times New Roman" panose="02020603050405020304" pitchFamily="18" charset="0"/>
                <a:cs typeface="Times New Roman" panose="02020603050405020304" pitchFamily="18" charset="0"/>
              </a:rPr>
              <a:t>) můžeme poznat jedině ze smyslů: např. „oheň pálí“, „upustíme-li předmět, padá“.</a:t>
            </a:r>
          </a:p>
        </p:txBody>
      </p:sp>
    </p:spTree>
    <p:extLst>
      <p:ext uri="{BB962C8B-B14F-4D97-AF65-F5344CB8AC3E}">
        <p14:creationId xmlns:p14="http://schemas.microsoft.com/office/powerpoint/2010/main" val="246544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1DF63B-6772-F944-8DD4-8E5DEE3DE2D7}"/>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Pravda versus pravděpodobnost</a:t>
            </a:r>
          </a:p>
        </p:txBody>
      </p:sp>
      <p:sp>
        <p:nvSpPr>
          <p:cNvPr id="3" name="Zástupný obsah 2">
            <a:extLst>
              <a:ext uri="{FF2B5EF4-FFF2-40B4-BE49-F238E27FC236}">
                <a16:creationId xmlns:a16="http://schemas.microsoft.com/office/drawing/2014/main" id="{868C32D6-EF10-FB4E-BDDF-AB3D3902739C}"/>
              </a:ext>
            </a:extLst>
          </p:cNvPr>
          <p:cNvSpPr>
            <a:spLocks noGrp="1"/>
          </p:cNvSpPr>
          <p:nvPr>
            <p:ph idx="1"/>
          </p:nvPr>
        </p:nvSpPr>
        <p:spPr/>
        <p:txBody>
          <a:bodyPr/>
          <a:lstStyle/>
          <a:p>
            <a:pPr marL="0" indent="0" algn="just">
              <a:buNone/>
            </a:pPr>
            <a:r>
              <a:rPr lang="cs-CZ" b="1" dirty="0">
                <a:latin typeface="Times New Roman" panose="02020603050405020304" pitchFamily="18" charset="0"/>
                <a:cs typeface="Times New Roman" panose="02020603050405020304" pitchFamily="18" charset="0"/>
              </a:rPr>
              <a:t>Relations </a:t>
            </a:r>
            <a:r>
              <a:rPr lang="cs-CZ" b="1" dirty="0" err="1">
                <a:latin typeface="Times New Roman" panose="02020603050405020304" pitchFamily="18" charset="0"/>
                <a:cs typeface="Times New Roman" panose="02020603050405020304" pitchFamily="18" charset="0"/>
              </a:rPr>
              <a:t>of</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ideas</a:t>
            </a:r>
            <a:r>
              <a:rPr lang="cs-CZ" b="1" dirty="0">
                <a:latin typeface="Times New Roman" panose="02020603050405020304" pitchFamily="18" charset="0"/>
                <a:cs typeface="Times New Roman" panose="02020603050405020304" pitchFamily="18" charset="0"/>
              </a:rPr>
              <a:t> je oblast</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pravdy</a:t>
            </a:r>
            <a:r>
              <a:rPr lang="cs-CZ"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matters</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of</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facts</a:t>
            </a:r>
            <a:r>
              <a:rPr lang="cs-CZ" b="1" dirty="0">
                <a:latin typeface="Times New Roman" panose="02020603050405020304" pitchFamily="18" charset="0"/>
                <a:cs typeface="Times New Roman" panose="02020603050405020304" pitchFamily="18" charset="0"/>
              </a:rPr>
              <a:t> je oblast</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pravděpodobnosti</a:t>
            </a:r>
            <a:r>
              <a:rPr lang="cs-CZ" dirty="0">
                <a:latin typeface="Times New Roman" panose="02020603050405020304" pitchFamily="18" charset="0"/>
                <a:cs typeface="Times New Roman" panose="02020603050405020304" pitchFamily="18" charset="0"/>
              </a:rPr>
              <a:t>: víme ze zkušenosti, že nás oheň spálí, ale tato zkušenost je subjektivní (třeba existují lidé, kteří to dokáží potlačit, neboli neexistuje </a:t>
            </a:r>
            <a:r>
              <a:rPr lang="cs-CZ" i="1" dirty="0">
                <a:latin typeface="Times New Roman" panose="02020603050405020304" pitchFamily="18" charset="0"/>
                <a:cs typeface="Times New Roman" panose="02020603050405020304" pitchFamily="18" charset="0"/>
              </a:rPr>
              <a:t>logicky</a:t>
            </a:r>
            <a:r>
              <a:rPr lang="cs-CZ" dirty="0">
                <a:latin typeface="Times New Roman" panose="02020603050405020304" pitchFamily="18" charset="0"/>
                <a:cs typeface="Times New Roman" panose="02020603050405020304" pitchFamily="18" charset="0"/>
              </a:rPr>
              <a:t> nutná souvislost mezi ohněm a pálením, naopak Pythagorova věta platí nezávisle na tom, co si o ní myslím).</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03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5B5FE3-B9D6-0D4E-8D91-08C496EDEC0B}"/>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Pojetí kauzality</a:t>
            </a:r>
          </a:p>
        </p:txBody>
      </p:sp>
      <p:sp>
        <p:nvSpPr>
          <p:cNvPr id="3" name="Zástupný obsah 2">
            <a:extLst>
              <a:ext uri="{FF2B5EF4-FFF2-40B4-BE49-F238E27FC236}">
                <a16:creationId xmlns:a16="http://schemas.microsoft.com/office/drawing/2014/main" id="{9BCA1C2F-1DD7-7E4A-8C0E-8F5A76DCE155}"/>
              </a:ext>
            </a:extLst>
          </p:cNvPr>
          <p:cNvSpPr>
            <a:spLocks noGrp="1"/>
          </p:cNvSpPr>
          <p:nvPr>
            <p:ph idx="1"/>
          </p:nvPr>
        </p:nvSpPr>
        <p:spPr/>
        <p:txBody>
          <a:bodyPr>
            <a:normAutofit fontScale="85000" lnSpcReduction="20000"/>
          </a:bodyPr>
          <a:lstStyle/>
          <a:p>
            <a:pPr marL="0" indent="0" algn="just">
              <a:buNone/>
            </a:pPr>
            <a:r>
              <a:rPr lang="cs-CZ" dirty="0">
                <a:latin typeface="Times New Roman" panose="02020603050405020304" pitchFamily="18" charset="0"/>
                <a:cs typeface="Times New Roman" panose="02020603050405020304" pitchFamily="18" charset="0"/>
              </a:rPr>
              <a:t>Z žádné věci nevyplývá konkrétní účinek, a souvislost mezi příčinou, a účinkem tak nelze nahlédnout </a:t>
            </a:r>
            <a:r>
              <a:rPr lang="cs-CZ" i="1" dirty="0">
                <a:latin typeface="Times New Roman" panose="02020603050405020304" pitchFamily="18" charset="0"/>
                <a:cs typeface="Times New Roman" panose="02020603050405020304" pitchFamily="18" charset="0"/>
              </a:rPr>
              <a:t>a priori</a:t>
            </a:r>
            <a:r>
              <a:rPr lang="cs-CZ" dirty="0">
                <a:latin typeface="Times New Roman" panose="02020603050405020304" pitchFamily="18" charset="0"/>
                <a:cs typeface="Times New Roman" panose="02020603050405020304" pitchFamily="18" charset="0"/>
              </a:rPr>
              <a:t>, tedy nezávisle na empirické zkušenosti. </a:t>
            </a:r>
          </a:p>
          <a:p>
            <a:pPr marL="0" indent="0" algn="just">
              <a:buNone/>
            </a:pPr>
            <a:r>
              <a:rPr lang="cs-CZ" dirty="0">
                <a:latin typeface="Times New Roman" panose="02020603050405020304" pitchFamily="18" charset="0"/>
                <a:cs typeface="Times New Roman" panose="02020603050405020304" pitchFamily="18" charset="0"/>
              </a:rPr>
              <a:t>Z konkrétní okolnosti nikdy s </a:t>
            </a:r>
            <a:r>
              <a:rPr lang="cs-CZ" i="1" dirty="0">
                <a:latin typeface="Times New Roman" panose="02020603050405020304" pitchFamily="18" charset="0"/>
                <a:cs typeface="Times New Roman" panose="02020603050405020304" pitchFamily="18" charset="0"/>
              </a:rPr>
              <a:t>analytickou nutností </a:t>
            </a:r>
            <a:r>
              <a:rPr lang="cs-CZ" dirty="0">
                <a:latin typeface="Times New Roman" panose="02020603050405020304" pitchFamily="18" charset="0"/>
                <a:cs typeface="Times New Roman" panose="02020603050405020304" pitchFamily="18" charset="0"/>
              </a:rPr>
              <a:t>nevyplývá jiná věc jako její účinek. </a:t>
            </a:r>
          </a:p>
          <a:p>
            <a:pPr marL="0" indent="0" algn="just">
              <a:buNone/>
            </a:pPr>
            <a:r>
              <a:rPr lang="cs-CZ" b="1" dirty="0">
                <a:latin typeface="Times New Roman" panose="02020603050405020304" pitchFamily="18" charset="0"/>
                <a:cs typeface="Times New Roman" panose="02020603050405020304" pitchFamily="18" charset="0"/>
              </a:rPr>
              <a:t>Příčina a účinek jsou reálně různé, a jsou tak různé i logicky.</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Opět se musíme držet zkušenosti a jediné, co ze zkušenosti víme je, že příčina a účinek jsou časově či prostorově zřetězené </a:t>
            </a:r>
            <a:r>
              <a:rPr lang="cs-CZ" b="1" dirty="0">
                <a:latin typeface="Times New Roman" panose="02020603050405020304" pitchFamily="18" charset="0"/>
                <a:cs typeface="Times New Roman" panose="02020603050405020304" pitchFamily="18" charset="0"/>
              </a:rPr>
              <a:t>a na tuto souvislost si zvykáme</a:t>
            </a:r>
            <a:r>
              <a:rPr lang="cs-CZ" dirty="0">
                <a:latin typeface="Times New Roman" panose="02020603050405020304" pitchFamily="18" charset="0"/>
                <a:cs typeface="Times New Roman" panose="02020603050405020304" pitchFamily="18" charset="0"/>
              </a:rPr>
              <a:t>, a následně ji mylně vykládáme jako logicky nutný vztah.</a:t>
            </a:r>
          </a:p>
          <a:p>
            <a:pPr marL="0" indent="0" algn="just">
              <a:buNone/>
            </a:pPr>
            <a:r>
              <a:rPr lang="cs-CZ" dirty="0">
                <a:latin typeface="Times New Roman" panose="02020603050405020304" pitchFamily="18" charset="0"/>
                <a:cs typeface="Times New Roman" panose="02020603050405020304" pitchFamily="18" charset="0"/>
              </a:rPr>
              <a:t>„Že kámen padá, oheň hoří a Země je pevná, jsme pozorovali tisíckrát a tisíckrát. Když se naskytne nová instance tohoto druhu, bez zaváhání učiníme navyklé vyvození. Naprostá podobnost jednotlivých případů nám dává dokonalou jistotu podobného výsledku; silnější evidenci si nikdo nepřeje ani nehledá.“ </a:t>
            </a:r>
          </a:p>
          <a:p>
            <a:pPr marL="0" indent="0" algn="just">
              <a:buNone/>
            </a:pPr>
            <a:r>
              <a:rPr lang="cs-CZ" dirty="0">
                <a:latin typeface="Times New Roman" panose="02020603050405020304" pitchFamily="18" charset="0"/>
                <a:cs typeface="Times New Roman" panose="02020603050405020304" pitchFamily="18" charset="0"/>
              </a:rPr>
              <a:t>Zřetězení jevů (kámen padá) je záležitostí spíše zvyku než nutných zákonů.</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07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8D1115-855A-8042-9466-62554BFA25CB}"/>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Co z toho plyne pro náboženství?</a:t>
            </a:r>
          </a:p>
        </p:txBody>
      </p:sp>
      <p:sp>
        <p:nvSpPr>
          <p:cNvPr id="3" name="Zástupný obsah 2">
            <a:extLst>
              <a:ext uri="{FF2B5EF4-FFF2-40B4-BE49-F238E27FC236}">
                <a16:creationId xmlns:a16="http://schemas.microsoft.com/office/drawing/2014/main" id="{98CD2116-1868-6842-A638-C1E89F80866F}"/>
              </a:ext>
            </a:extLst>
          </p:cNvPr>
          <p:cNvSpPr>
            <a:spLocks noGrp="1"/>
          </p:cNvSpPr>
          <p:nvPr>
            <p:ph idx="1"/>
          </p:nvPr>
        </p:nvSpPr>
        <p:spPr/>
        <p:txBody>
          <a:bodyPr/>
          <a:lstStyle/>
          <a:p>
            <a:pPr marL="0" indent="0">
              <a:buNone/>
            </a:pPr>
            <a:r>
              <a:rPr lang="cs-CZ" dirty="0">
                <a:latin typeface="Times New Roman" panose="02020603050405020304" pitchFamily="18" charset="0"/>
                <a:cs typeface="Times New Roman" panose="02020603050405020304" pitchFamily="18" charset="0"/>
              </a:rPr>
              <a:t>N</a:t>
            </a:r>
            <a:r>
              <a:rPr lang="cs-CZ" b="1" dirty="0">
                <a:latin typeface="Times New Roman" panose="02020603050405020304" pitchFamily="18" charset="0"/>
                <a:cs typeface="Times New Roman" panose="02020603050405020304" pitchFamily="18" charset="0"/>
              </a:rPr>
              <a:t>emůžeme mít ideje, které by překračovaly naše imprese</a:t>
            </a:r>
            <a:r>
              <a:rPr lang="cs-CZ" dirty="0">
                <a:latin typeface="Times New Roman" panose="02020603050405020304" pitchFamily="18" charset="0"/>
                <a:cs typeface="Times New Roman" panose="02020603050405020304" pitchFamily="18" charset="0"/>
              </a:rPr>
              <a:t>, tj. naše smyslové vjemy. Hovořit o Bohu jakožto o </a:t>
            </a:r>
            <a:r>
              <a:rPr lang="cs-CZ" i="1" dirty="0">
                <a:latin typeface="Times New Roman" panose="02020603050405020304" pitchFamily="18" charset="0"/>
                <a:cs typeface="Times New Roman" panose="02020603050405020304" pitchFamily="18" charset="0"/>
              </a:rPr>
              <a:t>nutně</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existující</a:t>
            </a:r>
            <a:r>
              <a:rPr lang="cs-CZ" dirty="0">
                <a:latin typeface="Times New Roman" panose="02020603050405020304" pitchFamily="18" charset="0"/>
                <a:cs typeface="Times New Roman" panose="02020603050405020304" pitchFamily="18" charset="0"/>
              </a:rPr>
              <a:t> entitě je právě takové překročení našich impresí, a tudíž se jedná o filosoficky nelegitimní krok.</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04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DBC93-2A08-7A40-A317-8CDEEA332B1A}"/>
              </a:ext>
            </a:extLst>
          </p:cNvPr>
          <p:cNvSpPr>
            <a:spLocks noGrp="1"/>
          </p:cNvSpPr>
          <p:nvPr>
            <p:ph type="title"/>
          </p:nvPr>
        </p:nvSpPr>
        <p:spPr/>
        <p:txBody>
          <a:bodyPr/>
          <a:lstStyle/>
          <a:p>
            <a:pPr algn="ctr"/>
            <a:r>
              <a:rPr lang="cs-CZ" i="1" dirty="0">
                <a:latin typeface="Times New Roman" panose="02020603050405020304" pitchFamily="18" charset="0"/>
                <a:cs typeface="Times New Roman" panose="02020603050405020304" pitchFamily="18" charset="0"/>
              </a:rPr>
              <a:t>Dialogy o přirozeném náboženství</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3CC445A-C4C5-D64D-AAA6-06B2B6CA8DB5}"/>
              </a:ext>
            </a:extLst>
          </p:cNvPr>
          <p:cNvSpPr>
            <a:spLocks noGrp="1"/>
          </p:cNvSpPr>
          <p:nvPr>
            <p:ph idx="1"/>
          </p:nvPr>
        </p:nvSpPr>
        <p:spPr/>
        <p:txBody>
          <a:bodyPr>
            <a:normAutofit fontScale="85000" lnSpcReduction="20000"/>
          </a:bodyPr>
          <a:lstStyle/>
          <a:p>
            <a:pPr marL="0" indent="0" algn="just">
              <a:buNone/>
            </a:pPr>
            <a:r>
              <a:rPr lang="cs-CZ" dirty="0">
                <a:latin typeface="Times New Roman" panose="02020603050405020304" pitchFamily="18" charset="0"/>
                <a:cs typeface="Times New Roman" panose="02020603050405020304" pitchFamily="18" charset="0"/>
              </a:rPr>
              <a:t>Dialogu se aktivně účastní tři protagonisté – </a:t>
            </a:r>
            <a:r>
              <a:rPr lang="cs-CZ" b="1" dirty="0" err="1">
                <a:latin typeface="Times New Roman" panose="02020603050405020304" pitchFamily="18" charset="0"/>
                <a:cs typeface="Times New Roman" panose="02020603050405020304" pitchFamily="18" charset="0"/>
              </a:rPr>
              <a:t>theista</a:t>
            </a:r>
            <a:r>
              <a:rPr lang="cs-CZ" b="1" dirty="0">
                <a:latin typeface="Times New Roman" panose="02020603050405020304" pitchFamily="18" charset="0"/>
                <a:cs typeface="Times New Roman" panose="02020603050405020304" pitchFamily="18" charset="0"/>
              </a:rPr>
              <a:t> a mystik </a:t>
            </a:r>
            <a:r>
              <a:rPr lang="cs-CZ" b="1" dirty="0" err="1">
                <a:latin typeface="Times New Roman" panose="02020603050405020304" pitchFamily="18" charset="0"/>
                <a:cs typeface="Times New Roman" panose="02020603050405020304" pitchFamily="18" charset="0"/>
              </a:rPr>
              <a:t>Démea</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deista </a:t>
            </a:r>
            <a:r>
              <a:rPr lang="cs-CZ" b="1" dirty="0" err="1">
                <a:latin typeface="Times New Roman" panose="02020603050405020304" pitchFamily="18" charset="0"/>
                <a:cs typeface="Times New Roman" panose="02020603050405020304" pitchFamily="18" charset="0"/>
              </a:rPr>
              <a:t>Kleanthés</a:t>
            </a:r>
            <a:r>
              <a:rPr lang="cs-CZ" b="1" dirty="0">
                <a:latin typeface="Times New Roman" panose="02020603050405020304" pitchFamily="18" charset="0"/>
                <a:cs typeface="Times New Roman" panose="02020603050405020304" pitchFamily="18" charset="0"/>
              </a:rPr>
              <a:t> a skeptik </a:t>
            </a:r>
            <a:r>
              <a:rPr lang="cs-CZ" b="1" dirty="0" err="1">
                <a:latin typeface="Times New Roman" panose="02020603050405020304" pitchFamily="18" charset="0"/>
                <a:cs typeface="Times New Roman" panose="02020603050405020304" pitchFamily="18" charset="0"/>
              </a:rPr>
              <a:t>Filón</a:t>
            </a:r>
            <a:r>
              <a:rPr lang="cs-CZ" dirty="0">
                <a:latin typeface="Times New Roman" panose="02020603050405020304" pitchFamily="18" charset="0"/>
                <a:cs typeface="Times New Roman" panose="02020603050405020304" pitchFamily="18" charset="0"/>
              </a:rPr>
              <a:t>. </a:t>
            </a:r>
          </a:p>
          <a:p>
            <a:pPr marL="0" indent="0" algn="just">
              <a:buNone/>
            </a:pPr>
            <a:r>
              <a:rPr lang="cs-CZ" b="1" dirty="0" err="1">
                <a:latin typeface="Times New Roman" panose="02020603050405020304" pitchFamily="18" charset="0"/>
                <a:cs typeface="Times New Roman" panose="02020603050405020304" pitchFamily="18" charset="0"/>
              </a:rPr>
              <a:t>Démeás</a:t>
            </a:r>
            <a:r>
              <a:rPr lang="cs-CZ" dirty="0">
                <a:latin typeface="Times New Roman" panose="02020603050405020304" pitchFamily="18" charset="0"/>
                <a:cs typeface="Times New Roman" panose="02020603050405020304" pitchFamily="18" charset="0"/>
              </a:rPr>
              <a:t> – tradiční obhájce náboženství. Zastánce </a:t>
            </a:r>
            <a:r>
              <a:rPr lang="cs-CZ" b="1" dirty="0">
                <a:latin typeface="Times New Roman" panose="02020603050405020304" pitchFamily="18" charset="0"/>
                <a:cs typeface="Times New Roman" panose="02020603050405020304" pitchFamily="18" charset="0"/>
              </a:rPr>
              <a:t>apriorního argumentu (tj. argumentu nezávislého na zkušenosti) boží existence</a:t>
            </a:r>
            <a:r>
              <a:rPr lang="cs-CZ" dirty="0">
                <a:latin typeface="Times New Roman" panose="02020603050405020304" pitchFamily="18" charset="0"/>
                <a:cs typeface="Times New Roman" panose="02020603050405020304" pitchFamily="18" charset="0"/>
              </a:rPr>
              <a:t>: Nic neexistuje bez příčiny; vesmír musí mít nějakou příčinu, touto příčinou je Bůh. </a:t>
            </a:r>
          </a:p>
          <a:p>
            <a:pPr marL="0" indent="0" algn="just">
              <a:buNone/>
            </a:pPr>
            <a:r>
              <a:rPr lang="cs-CZ" dirty="0">
                <a:latin typeface="Times New Roman" panose="02020603050405020304" pitchFamily="18" charset="0"/>
                <a:cs typeface="Times New Roman" panose="02020603050405020304" pitchFamily="18" charset="0"/>
              </a:rPr>
              <a:t>Nebo také ontologický důkaz boží existence, viz Anselm z Canterbury:</a:t>
            </a:r>
          </a:p>
          <a:p>
            <a:pPr marL="0" indent="0" algn="just">
              <a:buNone/>
            </a:pPr>
            <a:r>
              <a:rPr lang="cs-CZ" dirty="0">
                <a:latin typeface="Times New Roman" panose="02020603050405020304" pitchFamily="18" charset="0"/>
                <a:cs typeface="Times New Roman" panose="02020603050405020304" pitchFamily="18" charset="0"/>
              </a:rPr>
              <a:t>„Věříme, že jsi něco, nad co nic většího nelze myslet. (...) I pošetilec (tj. ten, kdo existenci Boží popírá) tedy musí uznat, že to, nad co většího nelze myslet, je přinejmenším v nahlédnutí, neboť když o tom slyší, nahlíží to, a cokoli nahlíží, to je v jeho nahlédnutí. Není ovšem možné, aby to, nad co nic většího nelze myslet, bylo pouze v nahlédnutí. Je-li to totiž pouze v nahlédnutí, lze myslet, že je to také jako věc sama, což je více. Je-li tedy to, nad co nic většího nelze myslet, pouze v nahlédnutí, pak to, nad co nic většího nelze myslet, je zároveň něco, nad co lze myslet něco většího. To však jistě není možné. Existuje tedy beze vší pochyby něco, nad co nic většího nelze myslet, a to jak v nahlédnutí, tak jako věc sama.“</a:t>
            </a:r>
          </a:p>
        </p:txBody>
      </p:sp>
    </p:spTree>
    <p:extLst>
      <p:ext uri="{BB962C8B-B14F-4D97-AF65-F5344CB8AC3E}">
        <p14:creationId xmlns:p14="http://schemas.microsoft.com/office/powerpoint/2010/main" val="10387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EB7EF5-C3A2-344A-88A8-8970024943A9}"/>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Argument z designu</a:t>
            </a:r>
          </a:p>
        </p:txBody>
      </p:sp>
      <p:sp>
        <p:nvSpPr>
          <p:cNvPr id="3" name="Zástupný obsah 2">
            <a:extLst>
              <a:ext uri="{FF2B5EF4-FFF2-40B4-BE49-F238E27FC236}">
                <a16:creationId xmlns:a16="http://schemas.microsoft.com/office/drawing/2014/main" id="{35CC1794-E459-654E-AB99-9B999DD91F51}"/>
              </a:ext>
            </a:extLst>
          </p:cNvPr>
          <p:cNvSpPr>
            <a:spLocks noGrp="1"/>
          </p:cNvSpPr>
          <p:nvPr>
            <p:ph idx="1"/>
          </p:nvPr>
        </p:nvSpPr>
        <p:spPr/>
        <p:txBody>
          <a:bodyPr/>
          <a:lstStyle/>
          <a:p>
            <a:pPr marL="0" indent="0" algn="just">
              <a:buNone/>
            </a:pPr>
            <a:r>
              <a:rPr lang="cs-CZ" b="1" dirty="0" err="1">
                <a:latin typeface="Times New Roman" panose="02020603050405020304" pitchFamily="18" charset="0"/>
                <a:cs typeface="Times New Roman" panose="02020603050405020304" pitchFamily="18" charset="0"/>
              </a:rPr>
              <a:t>Kleanthés</a:t>
            </a:r>
            <a:r>
              <a:rPr lang="cs-CZ" dirty="0">
                <a:latin typeface="Times New Roman" panose="02020603050405020304" pitchFamily="18" charset="0"/>
                <a:cs typeface="Times New Roman" panose="02020603050405020304" pitchFamily="18" charset="0"/>
              </a:rPr>
              <a:t> – představitel </a:t>
            </a:r>
            <a:r>
              <a:rPr lang="cs-CZ" b="1" dirty="0">
                <a:latin typeface="Times New Roman" panose="02020603050405020304" pitchFamily="18" charset="0"/>
                <a:cs typeface="Times New Roman" panose="02020603050405020304" pitchFamily="18" charset="0"/>
              </a:rPr>
              <a:t>experimentálního </a:t>
            </a:r>
            <a:r>
              <a:rPr lang="cs-CZ" b="1" dirty="0" err="1">
                <a:latin typeface="Times New Roman" panose="02020603050405020304" pitchFamily="18" charset="0"/>
                <a:cs typeface="Times New Roman" panose="02020603050405020304" pitchFamily="18" charset="0"/>
              </a:rPr>
              <a:t>theismu</a:t>
            </a:r>
            <a:r>
              <a:rPr lang="cs-CZ" b="1" dirty="0">
                <a:latin typeface="Times New Roman" panose="02020603050405020304" pitchFamily="18" charset="0"/>
                <a:cs typeface="Times New Roman" panose="02020603050405020304" pitchFamily="18" charset="0"/>
              </a:rPr>
              <a:t>. Předkládá tzv. teleologický důkaz boží existence: </a:t>
            </a:r>
            <a:r>
              <a:rPr lang="cs-CZ" dirty="0">
                <a:latin typeface="Times New Roman" panose="02020603050405020304" pitchFamily="18" charset="0"/>
                <a:cs typeface="Times New Roman" panose="02020603050405020304" pitchFamily="18" charset="0"/>
              </a:rPr>
              <a:t>ze </a:t>
            </a:r>
            <a:r>
              <a:rPr lang="cs-CZ" i="1" dirty="0">
                <a:latin typeface="Times New Roman" panose="02020603050405020304" pitchFamily="18" charset="0"/>
                <a:cs typeface="Times New Roman" panose="02020603050405020304" pitchFamily="18" charset="0"/>
              </a:rPr>
              <a:t>zkušenosti</a:t>
            </a:r>
            <a:r>
              <a:rPr lang="cs-CZ" dirty="0">
                <a:latin typeface="Times New Roman" panose="02020603050405020304" pitchFamily="18" charset="0"/>
                <a:cs typeface="Times New Roman" panose="02020603050405020304" pitchFamily="18" charset="0"/>
              </a:rPr>
              <a:t> lze odvodit, že Bůh existuje. Podíváme-li se na přírodu, vidíme, že je jako by zařízená podle plánu; každý plán ale musí mít nějakého původce, tímto původcem je Bůh: „Prozkoumej, rozpitvej oko. Prohlédni si jeho strukturu a důmyslné ustrojení. A pak mi řekni, zda necítíš, jak se ti idea důmyslného tvůrce okamžitě vnuká se stejnou silou jakou má smyslové vnímání. … Milióny a milióny takových případů se naskýtají v každičké části vesmíru a žádný jazyk není s to mluvit srozumitelněji a </a:t>
            </a:r>
            <a:r>
              <a:rPr lang="cs-CZ" dirty="0" err="1">
                <a:latin typeface="Times New Roman" panose="02020603050405020304" pitchFamily="18" charset="0"/>
                <a:cs typeface="Times New Roman" panose="02020603050405020304" pitchFamily="18" charset="0"/>
              </a:rPr>
              <a:t>neodolatelněji</a:t>
            </a:r>
            <a:r>
              <a:rPr lang="cs-CZ" dirty="0">
                <a:latin typeface="Times New Roman" panose="02020603050405020304" pitchFamily="18" charset="0"/>
                <a:cs typeface="Times New Roman" panose="02020603050405020304" pitchFamily="18" charset="0"/>
              </a:rPr>
              <a:t> než ono podivuhodné seřízení cílových příčin (str. 78 n.).“</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6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AAD00-2804-F047-AC32-C8CC746F8CB6}"/>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Skeptik</a:t>
            </a:r>
          </a:p>
        </p:txBody>
      </p:sp>
      <p:sp>
        <p:nvSpPr>
          <p:cNvPr id="3" name="Zástupný obsah 2">
            <a:extLst>
              <a:ext uri="{FF2B5EF4-FFF2-40B4-BE49-F238E27FC236}">
                <a16:creationId xmlns:a16="http://schemas.microsoft.com/office/drawing/2014/main" id="{210B21D7-2156-D44D-974A-74AF81549387}"/>
              </a:ext>
            </a:extLst>
          </p:cNvPr>
          <p:cNvSpPr>
            <a:spLocks noGrp="1"/>
          </p:cNvSpPr>
          <p:nvPr>
            <p:ph idx="1"/>
          </p:nvPr>
        </p:nvSpPr>
        <p:spPr/>
        <p:txBody>
          <a:bodyPr>
            <a:normAutofit lnSpcReduction="10000"/>
          </a:bodyPr>
          <a:lstStyle/>
          <a:p>
            <a:pPr marL="0" indent="0" algn="just">
              <a:buNone/>
            </a:pPr>
            <a:r>
              <a:rPr lang="cs-CZ" b="1" dirty="0" err="1">
                <a:latin typeface="Times New Roman" panose="02020603050405020304" pitchFamily="18" charset="0"/>
                <a:cs typeface="Times New Roman" panose="02020603050405020304" pitchFamily="18" charset="0"/>
              </a:rPr>
              <a:t>Filón</a:t>
            </a:r>
            <a:r>
              <a:rPr lang="cs-CZ" b="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je představen jako skeptik.</a:t>
            </a:r>
            <a:r>
              <a:rPr lang="cs-CZ" dirty="0">
                <a:latin typeface="Times New Roman" panose="02020603050405020304" pitchFamily="18" charset="0"/>
                <a:cs typeface="Times New Roman" panose="02020603050405020304" pitchFamily="18" charset="0"/>
              </a:rPr>
              <a:t> Napadne oba tyto argumenty a vykáže jejich nepřesvědčivost. V souvislosti s apriorním argumentem namítá, že </a:t>
            </a:r>
            <a:r>
              <a:rPr lang="cs-CZ" b="1" dirty="0">
                <a:latin typeface="Times New Roman" panose="02020603050405020304" pitchFamily="18" charset="0"/>
                <a:cs typeface="Times New Roman" panose="02020603050405020304" pitchFamily="18" charset="0"/>
              </a:rPr>
              <a:t>z apriorních logických vztahů neplyne žádná informace o faktech ve světě</a:t>
            </a:r>
            <a:r>
              <a:rPr lang="cs-CZ" dirty="0">
                <a:latin typeface="Times New Roman" panose="02020603050405020304" pitchFamily="18" charset="0"/>
                <a:cs typeface="Times New Roman" panose="02020603050405020304" pitchFamily="18" charset="0"/>
              </a:rPr>
              <a:t>, a především neplyne žádná informace o existenci konkrétního jsoucna. </a:t>
            </a:r>
            <a:r>
              <a:rPr lang="cs-CZ" b="1" dirty="0">
                <a:latin typeface="Times New Roman" panose="02020603050405020304" pitchFamily="18" charset="0"/>
                <a:cs typeface="Times New Roman" panose="02020603050405020304" pitchFamily="18" charset="0"/>
              </a:rPr>
              <a:t>Existenci nemůžeme dedukovat (vymyslet), můžeme ji vypovídat jedině na základě zkušenosti ve světě</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Zaútočí i na teleologický argument: nemůžeme z části usoudit na celek, s nímž nemáme žádnou zkušenost. Máme sice zkušenost se stavbou domu: když vidíme dům, víme, že jej někdo postavil, ale toto nemůžeme aplikovat na universum, protože žádného takového stavbyvedoucího neznáme. Navíc je sporné i to, že ve světě vládne řád, možná je ve světě </a:t>
            </a:r>
            <a:r>
              <a:rPr lang="cs-CZ" b="1" dirty="0">
                <a:latin typeface="Times New Roman" panose="02020603050405020304" pitchFamily="18" charset="0"/>
                <a:cs typeface="Times New Roman" panose="02020603050405020304" pitchFamily="18" charset="0"/>
              </a:rPr>
              <a:t>„více“ neřádu než řádu</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38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A7468-92C8-424B-8356-9A3F2D55B9E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E498310-47B0-1341-80EC-6E81B991E182}"/>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„Tento svět je, nakolik vím, ve srovnání s nějakými vyššími měřítky velmi závadný a nedokonalý. Třeba je to – říká si – jen první hrubý pokus nějakého dětského božstva, které jej poté opustilo v hanbě ze svého bídného výkonu; nebo dílo jen nějakého závislého, nižšího božstva a předmět posměchu [božstev] vyšších; případně výplod stáří a senility nějakého božstva v důchodu, který po jeho smrti pokračuje už jen v nahodilém běhu, po prvním impulzu a aktivní síle, kterou od něho přijal (100).“ </a:t>
            </a:r>
          </a:p>
          <a:p>
            <a:pPr marL="0" indent="0" algn="just">
              <a:buNone/>
            </a:pPr>
            <a:endParaRPr lang="cs-CZ" dirty="0"/>
          </a:p>
        </p:txBody>
      </p:sp>
    </p:spTree>
    <p:extLst>
      <p:ext uri="{BB962C8B-B14F-4D97-AF65-F5344CB8AC3E}">
        <p14:creationId xmlns:p14="http://schemas.microsoft.com/office/powerpoint/2010/main" val="272635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latin typeface="Times New Roman" panose="02020603050405020304" pitchFamily="18" charset="0"/>
                <a:cs typeface="Times New Roman" panose="02020603050405020304" pitchFamily="18" charset="0"/>
              </a:rPr>
              <a:t>Nový (?) </a:t>
            </a:r>
            <a:r>
              <a:rPr lang="cs-CZ" dirty="0" err="1">
                <a:latin typeface="Times New Roman" panose="02020603050405020304" pitchFamily="18" charset="0"/>
                <a:cs typeface="Times New Roman" panose="02020603050405020304" pitchFamily="18" charset="0"/>
              </a:rPr>
              <a:t>atheismus</a:t>
            </a:r>
            <a:endParaRPr lang="cs-CZ" dirty="0">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THERE’S PROBABLY NO GOD. NOW STOP WORRYING AND</a:t>
            </a:r>
          </a:p>
          <a:p>
            <a:r>
              <a:rPr lang="cs-CZ" dirty="0">
                <a:latin typeface="Times New Roman" panose="02020603050405020304" pitchFamily="18" charset="0"/>
                <a:cs typeface="Times New Roman" panose="02020603050405020304" pitchFamily="18" charset="0"/>
              </a:rPr>
              <a:t>ENJOY YOUR LIFE.</a:t>
            </a:r>
          </a:p>
        </p:txBody>
      </p:sp>
    </p:spTree>
    <p:extLst>
      <p:ext uri="{BB962C8B-B14F-4D97-AF65-F5344CB8AC3E}">
        <p14:creationId xmlns:p14="http://schemas.microsoft.com/office/powerpoint/2010/main" val="352927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571C33-78C0-E048-B6BE-A1002E728514}"/>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Proč filosofujeme?</a:t>
            </a:r>
          </a:p>
        </p:txBody>
      </p:sp>
      <p:sp>
        <p:nvSpPr>
          <p:cNvPr id="3" name="Zástupný obsah 2">
            <a:extLst>
              <a:ext uri="{FF2B5EF4-FFF2-40B4-BE49-F238E27FC236}">
                <a16:creationId xmlns:a16="http://schemas.microsoft.com/office/drawing/2014/main" id="{03B2D42D-67D0-8042-8B95-DE9153D0D426}"/>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„Platón a Aristotelés hledali </a:t>
            </a:r>
            <a:r>
              <a:rPr lang="cs-CZ" b="1" dirty="0">
                <a:latin typeface="Times New Roman" panose="02020603050405020304" pitchFamily="18" charset="0"/>
                <a:cs typeface="Times New Roman" panose="02020603050405020304" pitchFamily="18" charset="0"/>
              </a:rPr>
              <a:t>v úžasu bytnost</a:t>
            </a:r>
            <a:r>
              <a:rPr lang="cs-CZ" dirty="0">
                <a:latin typeface="Times New Roman" panose="02020603050405020304" pitchFamily="18" charset="0"/>
                <a:cs typeface="Times New Roman" panose="02020603050405020304" pitchFamily="18" charset="0"/>
              </a:rPr>
              <a:t> bytí. Descartes hledal ve věčné </a:t>
            </a:r>
            <a:r>
              <a:rPr lang="cs-CZ" b="1" dirty="0">
                <a:latin typeface="Times New Roman" panose="02020603050405020304" pitchFamily="18" charset="0"/>
                <a:cs typeface="Times New Roman" panose="02020603050405020304" pitchFamily="18" charset="0"/>
              </a:rPr>
              <a:t>nejistotě nepochybnou jistotu</a:t>
            </a:r>
            <a:r>
              <a:rPr lang="cs-CZ" dirty="0">
                <a:latin typeface="Times New Roman" panose="02020603050405020304" pitchFamily="18" charset="0"/>
                <a:cs typeface="Times New Roman" panose="02020603050405020304" pitchFamily="18" charset="0"/>
              </a:rPr>
              <a:t>. Stoikové hledali v utrpení života </a:t>
            </a:r>
            <a:r>
              <a:rPr lang="cs-CZ" b="1" dirty="0">
                <a:latin typeface="Times New Roman" panose="02020603050405020304" pitchFamily="18" charset="0"/>
                <a:cs typeface="Times New Roman" panose="02020603050405020304" pitchFamily="18" charset="0"/>
              </a:rPr>
              <a:t>klid</a:t>
            </a:r>
            <a:r>
              <a:rPr lang="cs-CZ" dirty="0">
                <a:latin typeface="Times New Roman" panose="02020603050405020304" pitchFamily="18" charset="0"/>
                <a:cs typeface="Times New Roman" panose="02020603050405020304" pitchFamily="18" charset="0"/>
              </a:rPr>
              <a:t> duše. Každá ze zasažeností má svou pravdu, oděnou do dějinného hávu svých představ a své řeči. Tím, že si je v průběhu dějin osvojujeme, pronikáme až k původům, které v nás jsou přítomny.“ </a:t>
            </a:r>
          </a:p>
          <a:p>
            <a:pPr marL="0" indent="0" algn="just">
              <a:buNone/>
            </a:pPr>
            <a:r>
              <a:rPr lang="cs-CZ" dirty="0">
                <a:latin typeface="Times New Roman" panose="02020603050405020304" pitchFamily="18" charset="0"/>
                <a:cs typeface="Times New Roman" panose="02020603050405020304" pitchFamily="18" charset="0"/>
              </a:rPr>
              <a:t>Karl </a:t>
            </a:r>
            <a:r>
              <a:rPr lang="cs-CZ" dirty="0" err="1">
                <a:latin typeface="Times New Roman" panose="02020603050405020304" pitchFamily="18" charset="0"/>
                <a:cs typeface="Times New Roman" panose="02020603050405020304" pitchFamily="18" charset="0"/>
              </a:rPr>
              <a:t>Jaspers</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Úvod do filosofie</a:t>
            </a:r>
            <a:r>
              <a:rPr lang="cs-CZ" dirty="0">
                <a:latin typeface="Times New Roman" panose="02020603050405020304" pitchFamily="18" charset="0"/>
                <a:cs typeface="Times New Roman" panose="02020603050405020304" pitchFamily="18" charset="0"/>
              </a:rPr>
              <a:t>, str. 19.</a:t>
            </a:r>
          </a:p>
          <a:p>
            <a:pPr marL="0" indent="0" algn="just">
              <a:buNone/>
            </a:pPr>
            <a:r>
              <a:rPr lang="cs-CZ" dirty="0">
                <a:latin typeface="Times New Roman" panose="02020603050405020304" pitchFamily="18" charset="0"/>
                <a:cs typeface="Times New Roman" panose="02020603050405020304" pitchFamily="18" charset="0"/>
              </a:rPr>
              <a:t>Hannah Arendtová a Theodor Adorno pak připojují tváří v tvář 20. století další motiv pro filosofování: </a:t>
            </a:r>
            <a:r>
              <a:rPr lang="cs-CZ" b="1" dirty="0">
                <a:latin typeface="Times New Roman" panose="02020603050405020304" pitchFamily="18" charset="0"/>
                <a:cs typeface="Times New Roman" panose="02020603050405020304" pitchFamily="18" charset="0"/>
              </a:rPr>
              <a:t>strach a zděšení z člověka</a:t>
            </a:r>
            <a:r>
              <a:rPr lang="cs-CZ" dirty="0">
                <a:latin typeface="Times New Roman" panose="02020603050405020304" pitchFamily="18" charset="0"/>
                <a:cs typeface="Times New Roman" panose="02020603050405020304" pitchFamily="18" charset="0"/>
              </a:rPr>
              <a: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60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vert="horz" lIns="91440" tIns="45720" rIns="91440" bIns="45720" rtlCol="0" anchor="b">
            <a:normAutofit/>
          </a:bodyPr>
          <a:lstStyle/>
          <a:p>
            <a:r>
              <a:rPr lang="en-US" sz="4100" kern="1200" dirty="0" err="1">
                <a:solidFill>
                  <a:schemeClr val="tx1"/>
                </a:solidFill>
                <a:latin typeface="Times New Roman" panose="02020603050405020304" pitchFamily="18" charset="0"/>
                <a:cs typeface="Times New Roman" panose="02020603050405020304" pitchFamily="18" charset="0"/>
              </a:rPr>
              <a:t>Předchůdce</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nového</a:t>
            </a:r>
            <a:r>
              <a:rPr lang="en-US" sz="4100" kern="1200" dirty="0">
                <a:solidFill>
                  <a:schemeClr val="tx1"/>
                </a:solidFill>
                <a:latin typeface="Times New Roman" panose="02020603050405020304" pitchFamily="18" charset="0"/>
                <a:cs typeface="Times New Roman" panose="02020603050405020304" pitchFamily="18" charset="0"/>
              </a:rPr>
              <a:t> atheismu: </a:t>
            </a:r>
            <a:br>
              <a:rPr lang="en-US" sz="4100" kern="1200" dirty="0">
                <a:solidFill>
                  <a:schemeClr val="tx1"/>
                </a:solidFill>
                <a:latin typeface="Times New Roman" panose="02020603050405020304" pitchFamily="18" charset="0"/>
                <a:cs typeface="Times New Roman" panose="02020603050405020304" pitchFamily="18" charset="0"/>
              </a:rPr>
            </a:br>
            <a:r>
              <a:rPr lang="en-US" sz="4100" kern="1200" dirty="0">
                <a:solidFill>
                  <a:schemeClr val="tx1"/>
                </a:solidFill>
                <a:latin typeface="Times New Roman" panose="02020603050405020304" pitchFamily="18" charset="0"/>
                <a:cs typeface="Times New Roman" panose="02020603050405020304" pitchFamily="18" charset="0"/>
              </a:rPr>
              <a:t>Bertrand Russell</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98" r="14875" b="1"/>
          <a:stretch/>
        </p:blipFill>
        <p:spPr>
          <a:xfrm>
            <a:off x="20" y="10"/>
            <a:ext cx="4635571" cy="6857990"/>
          </a:xfrm>
          <a:prstGeom prst="rect">
            <a:avLst/>
          </a:prstGeom>
          <a:effectLst/>
        </p:spPr>
      </p:pic>
      <p:sp>
        <p:nvSpPr>
          <p:cNvPr id="3" name="Zástupný symbol pro obsah 2"/>
          <p:cNvSpPr>
            <a:spLocks noGrp="1"/>
          </p:cNvSpPr>
          <p:nvPr>
            <p:ph sz="half" idx="1"/>
          </p:nvPr>
        </p:nvSpPr>
        <p:spPr>
          <a:xfrm>
            <a:off x="4965431" y="2438400"/>
            <a:ext cx="6586489" cy="3785419"/>
          </a:xfrm>
        </p:spPr>
        <p:txBody>
          <a:bodyPr vert="horz" lIns="91440" tIns="45720" rIns="91440" bIns="45720" rtlCol="0">
            <a:normAutofit/>
          </a:bodyPr>
          <a:lstStyle/>
          <a:p>
            <a:pPr marL="0" indent="0" algn="just">
              <a:buNone/>
            </a:pPr>
            <a:r>
              <a:rPr lang="en-US" sz="2400" kern="1200" dirty="0" err="1">
                <a:solidFill>
                  <a:schemeClr val="tx1"/>
                </a:solidFill>
                <a:latin typeface="Times New Roman" panose="02020603050405020304" pitchFamily="18" charset="0"/>
                <a:cs typeface="Times New Roman" panose="02020603050405020304" pitchFamily="18" charset="0"/>
              </a:rPr>
              <a:t>Jeden</a:t>
            </a:r>
            <a:r>
              <a:rPr lang="en-US" sz="2400" kern="1200" dirty="0">
                <a:solidFill>
                  <a:schemeClr val="tx1"/>
                </a:solidFill>
                <a:latin typeface="Times New Roman" panose="02020603050405020304" pitchFamily="18" charset="0"/>
                <a:cs typeface="Times New Roman" panose="02020603050405020304" pitchFamily="18" charset="0"/>
              </a:rPr>
              <a:t> z </a:t>
            </a:r>
            <a:r>
              <a:rPr lang="en-US" sz="2400" kern="1200" dirty="0" err="1">
                <a:solidFill>
                  <a:schemeClr val="tx1"/>
                </a:solidFill>
                <a:latin typeface="Times New Roman" panose="02020603050405020304" pitchFamily="18" charset="0"/>
                <a:cs typeface="Times New Roman" panose="02020603050405020304" pitchFamily="18" charset="0"/>
              </a:rPr>
              <a:t>nejslavnějších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logiků</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dvacátého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století</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Objevitel</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Ludwiga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Wittgensteina</a:t>
            </a:r>
            <a:r>
              <a:rPr lang="en-US" sz="2400" kern="1200" dirty="0">
                <a:solidFill>
                  <a:schemeClr val="tx1"/>
                </a:solidFill>
                <a:latin typeface="Times New Roman" panose="02020603050405020304" pitchFamily="18" charset="0"/>
                <a:cs typeface="Times New Roman" panose="02020603050405020304" pitchFamily="18" charset="0"/>
              </a:rPr>
              <a:t>. Autor </a:t>
            </a:r>
            <a:r>
              <a:rPr lang="en-US" sz="2400" kern="1200" dirty="0" err="1">
                <a:solidFill>
                  <a:schemeClr val="tx1"/>
                </a:solidFill>
                <a:latin typeface="Times New Roman" panose="02020603050405020304" pitchFamily="18" charset="0"/>
                <a:cs typeface="Times New Roman" panose="02020603050405020304" pitchFamily="18" charset="0"/>
              </a:rPr>
              <a:t>přelomové</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knihy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i="1" kern="1200" dirty="0">
                <a:solidFill>
                  <a:schemeClr val="tx1"/>
                </a:solidFill>
                <a:latin typeface="Times New Roman" panose="02020603050405020304" pitchFamily="18" charset="0"/>
                <a:cs typeface="Times New Roman" panose="02020603050405020304" pitchFamily="18" charset="0"/>
              </a:rPr>
              <a:t>The Principles of Mathematics</a:t>
            </a:r>
            <a:r>
              <a:rPr lang="en-US" sz="2400" kern="1200" dirty="0">
                <a:solidFill>
                  <a:schemeClr val="tx1"/>
                </a:solidFill>
                <a:latin typeface="Times New Roman" panose="02020603050405020304" pitchFamily="18" charset="0"/>
                <a:cs typeface="Times New Roman" panose="02020603050405020304" pitchFamily="18" charset="0"/>
              </a:rPr>
              <a:t> (1903), </a:t>
            </a:r>
            <a:r>
              <a:rPr lang="en-US" sz="2400" kern="1200" dirty="0" err="1">
                <a:solidFill>
                  <a:schemeClr val="tx1"/>
                </a:solidFill>
                <a:latin typeface="Times New Roman" panose="02020603050405020304" pitchFamily="18" charset="0"/>
                <a:cs typeface="Times New Roman" panose="02020603050405020304" pitchFamily="18" charset="0"/>
              </a:rPr>
              <a:t>předkládající</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tvrzení</a:t>
            </a:r>
            <a:r>
              <a:rPr lang="en-US" sz="2400" kern="1200" dirty="0">
                <a:solidFill>
                  <a:schemeClr val="tx1"/>
                </a:solidFill>
                <a:latin typeface="Times New Roman" panose="02020603050405020304" pitchFamily="18" charset="0"/>
                <a:cs typeface="Times New Roman" panose="02020603050405020304" pitchFamily="18" charset="0"/>
              </a:rPr>
              <a:t> o tom, </a:t>
            </a:r>
            <a:r>
              <a:rPr lang="en-US" sz="2400" kern="1200" dirty="0" err="1">
                <a:solidFill>
                  <a:schemeClr val="tx1"/>
                </a:solidFill>
                <a:latin typeface="Times New Roman" panose="02020603050405020304" pitchFamily="18" charset="0"/>
                <a:cs typeface="Times New Roman" panose="02020603050405020304" pitchFamily="18" charset="0"/>
              </a:rPr>
              <a:t>že</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základem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matematiky</a:t>
            </a:r>
            <a:r>
              <a:rPr lang="en-US" sz="2400" kern="1200" dirty="0">
                <a:solidFill>
                  <a:schemeClr val="tx1"/>
                </a:solidFill>
                <a:latin typeface="Times New Roman" panose="02020603050405020304" pitchFamily="18" charset="0"/>
                <a:cs typeface="Times New Roman" panose="02020603050405020304" pitchFamily="18" charset="0"/>
              </a:rPr>
              <a:t> je </a:t>
            </a:r>
            <a:r>
              <a:rPr lang="en-US" sz="2400" kern="1200" dirty="0" err="1">
                <a:solidFill>
                  <a:schemeClr val="tx1"/>
                </a:solidFill>
                <a:latin typeface="Times New Roman" panose="02020603050405020304" pitchFamily="18" charset="0"/>
                <a:cs typeface="Times New Roman" panose="02020603050405020304" pitchFamily="18" charset="0"/>
              </a:rPr>
              <a:t>formální</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logika</a:t>
            </a:r>
            <a:r>
              <a:rPr lang="en-US" sz="2400" kern="12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kern="1200" dirty="0">
                <a:solidFill>
                  <a:schemeClr val="tx1"/>
                </a:solidFill>
                <a:latin typeface="Times New Roman" panose="02020603050405020304" pitchFamily="18" charset="0"/>
                <a:cs typeface="Times New Roman" panose="02020603050405020304" pitchFamily="18" charset="0"/>
              </a:rPr>
              <a:t>Je </a:t>
            </a:r>
            <a:r>
              <a:rPr lang="en-US" sz="2400" kern="1200" dirty="0" err="1">
                <a:solidFill>
                  <a:schemeClr val="tx1"/>
                </a:solidFill>
                <a:latin typeface="Times New Roman" panose="02020603050405020304" pitchFamily="18" charset="0"/>
                <a:cs typeface="Times New Roman" panose="02020603050405020304" pitchFamily="18" charset="0"/>
              </a:rPr>
              <a:t>nositelem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Nobelovy</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ceny</a:t>
            </a:r>
            <a:r>
              <a:rPr lang="en-US" sz="2400" kern="1200" dirty="0">
                <a:solidFill>
                  <a:schemeClr val="tx1"/>
                </a:solidFill>
                <a:latin typeface="Times New Roman" panose="02020603050405020304" pitchFamily="18" charset="0"/>
                <a:cs typeface="Times New Roman" panose="02020603050405020304" pitchFamily="18" charset="0"/>
              </a:rPr>
              <a:t> za </a:t>
            </a:r>
            <a:r>
              <a:rPr lang="en-US" sz="2400" kern="1200" dirty="0" err="1">
                <a:solidFill>
                  <a:schemeClr val="tx1"/>
                </a:solidFill>
                <a:latin typeface="Times New Roman" panose="02020603050405020304" pitchFamily="18" charset="0"/>
                <a:cs typeface="Times New Roman" panose="02020603050405020304" pitchFamily="18" charset="0"/>
              </a:rPr>
              <a:t>literatura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Komise</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zdůvodnila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udělení</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těmito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slovy</a:t>
            </a:r>
            <a:r>
              <a:rPr lang="en-US" sz="2400" kern="1200" dirty="0">
                <a:solidFill>
                  <a:schemeClr val="tx1"/>
                </a:solidFill>
                <a:latin typeface="Times New Roman" panose="02020603050405020304" pitchFamily="18" charset="0"/>
                <a:cs typeface="Times New Roman" panose="02020603050405020304" pitchFamily="18" charset="0"/>
              </a:rPr>
              <a:t>: „in recognition of his varied and significant writings in which he champions humanitarian ideals and freedom of thought.“ </a:t>
            </a:r>
          </a:p>
        </p:txBody>
      </p:sp>
    </p:spTree>
    <p:extLst>
      <p:ext uri="{BB962C8B-B14F-4D97-AF65-F5344CB8AC3E}">
        <p14:creationId xmlns:p14="http://schemas.microsoft.com/office/powerpoint/2010/main" val="403010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vert="horz" lIns="91440" tIns="45720" rIns="91440" bIns="45720" rtlCol="0" anchor="b">
            <a:normAutofit/>
          </a:bodyPr>
          <a:lstStyle/>
          <a:p>
            <a:r>
              <a:rPr lang="en-US" sz="4400" kern="1200" dirty="0">
                <a:solidFill>
                  <a:schemeClr val="tx1"/>
                </a:solidFill>
                <a:latin typeface="Times New Roman" panose="02020603050405020304" pitchFamily="18" charset="0"/>
                <a:cs typeface="Times New Roman" panose="02020603050405020304" pitchFamily="18" charset="0"/>
              </a:rPr>
              <a:t>Why I Am Not a Christian</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467" r="1" b="1"/>
          <a:stretch/>
        </p:blipFill>
        <p:spPr>
          <a:xfrm>
            <a:off x="20" y="10"/>
            <a:ext cx="4635571" cy="6857990"/>
          </a:xfrm>
          <a:prstGeom prst="rect">
            <a:avLst/>
          </a:prstGeom>
          <a:effectLst/>
        </p:spPr>
      </p:pic>
      <p:sp>
        <p:nvSpPr>
          <p:cNvPr id="3" name="Zástupný symbol pro obsah 2"/>
          <p:cNvSpPr>
            <a:spLocks noGrp="1"/>
          </p:cNvSpPr>
          <p:nvPr>
            <p:ph sz="half" idx="1"/>
          </p:nvPr>
        </p:nvSpPr>
        <p:spPr>
          <a:xfrm>
            <a:off x="4965431" y="2438400"/>
            <a:ext cx="6586489" cy="3785419"/>
          </a:xfrm>
        </p:spPr>
        <p:txBody>
          <a:bodyPr vert="horz" lIns="91440" tIns="45720" rIns="91440" bIns="45720" rtlCol="0">
            <a:normAutofit/>
          </a:bodyPr>
          <a:lstStyle/>
          <a:p>
            <a:pPr marL="0"/>
            <a:r>
              <a:rPr lang="en-US" sz="2400" kern="1200" dirty="0" err="1">
                <a:solidFill>
                  <a:schemeClr val="tx1"/>
                </a:solidFill>
                <a:latin typeface="Times New Roman" panose="02020603050405020304" pitchFamily="18" charset="0"/>
                <a:cs typeface="Times New Roman" panose="02020603050405020304" pitchFamily="18" charset="0"/>
              </a:rPr>
              <a:t>Původně</a:t>
            </a:r>
            <a:r>
              <a:rPr lang="en-US" sz="2400" kern="1200" dirty="0">
                <a:solidFill>
                  <a:schemeClr val="tx1"/>
                </a:solidFill>
                <a:latin typeface="Times New Roman" panose="02020603050405020304" pitchFamily="18" charset="0"/>
                <a:cs typeface="Times New Roman" panose="02020603050405020304" pitchFamily="18" charset="0"/>
              </a:rPr>
              <a:t> se </a:t>
            </a:r>
            <a:r>
              <a:rPr lang="en-US" sz="2400" kern="1200" dirty="0" err="1">
                <a:solidFill>
                  <a:schemeClr val="tx1"/>
                </a:solidFill>
                <a:latin typeface="Times New Roman" panose="02020603050405020304" pitchFamily="18" charset="0"/>
                <a:cs typeface="Times New Roman" panose="02020603050405020304" pitchFamily="18" charset="0"/>
              </a:rPr>
              <a:t>jednalo</a:t>
            </a:r>
            <a:r>
              <a:rPr lang="en-US" sz="2400" kern="1200" dirty="0">
                <a:solidFill>
                  <a:schemeClr val="tx1"/>
                </a:solidFill>
                <a:latin typeface="Times New Roman" panose="02020603050405020304" pitchFamily="18" charset="0"/>
                <a:cs typeface="Times New Roman" panose="02020603050405020304" pitchFamily="18" charset="0"/>
              </a:rPr>
              <a:t> o </a:t>
            </a:r>
            <a:r>
              <a:rPr lang="en-US" sz="2400" kern="1200" dirty="0" err="1">
                <a:solidFill>
                  <a:schemeClr val="tx1"/>
                </a:solidFill>
                <a:latin typeface="Times New Roman" panose="02020603050405020304" pitchFamily="18" charset="0"/>
                <a:cs typeface="Times New Roman" panose="02020603050405020304" pitchFamily="18" charset="0"/>
              </a:rPr>
              <a:t>přednášku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pronesenou</a:t>
            </a:r>
            <a:r>
              <a:rPr lang="en-US" sz="2400" kern="1200" dirty="0">
                <a:solidFill>
                  <a:schemeClr val="tx1"/>
                </a:solidFill>
                <a:latin typeface="Times New Roman" panose="02020603050405020304" pitchFamily="18" charset="0"/>
                <a:cs typeface="Times New Roman" panose="02020603050405020304" pitchFamily="18" charset="0"/>
              </a:rPr>
              <a:t> 6. 3. 1927 </a:t>
            </a:r>
            <a:r>
              <a:rPr lang="en-US" sz="2400" kern="1200" dirty="0" err="1">
                <a:solidFill>
                  <a:schemeClr val="tx1"/>
                </a:solidFill>
                <a:latin typeface="Times New Roman" panose="02020603050405020304" pitchFamily="18" charset="0"/>
                <a:cs typeface="Times New Roman" panose="02020603050405020304" pitchFamily="18" charset="0"/>
              </a:rPr>
              <a:t>před</a:t>
            </a:r>
            <a:r>
              <a:rPr lang="en-US" sz="2400" kern="1200" dirty="0">
                <a:solidFill>
                  <a:schemeClr val="tx1"/>
                </a:solidFill>
                <a:latin typeface="Times New Roman" panose="02020603050405020304" pitchFamily="18" charset="0"/>
                <a:cs typeface="Times New Roman" panose="02020603050405020304" pitchFamily="18" charset="0"/>
              </a:rPr>
              <a:t> National Secular Society.</a:t>
            </a:r>
          </a:p>
          <a:p>
            <a:pPr marL="0"/>
            <a:r>
              <a:rPr lang="en-US" sz="2400" kern="1200" dirty="0" err="1">
                <a:solidFill>
                  <a:schemeClr val="tx1"/>
                </a:solidFill>
                <a:latin typeface="Times New Roman" panose="02020603050405020304" pitchFamily="18" charset="0"/>
                <a:cs typeface="Times New Roman" panose="02020603050405020304" pitchFamily="18" charset="0"/>
              </a:rPr>
              <a:t>Sám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název</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vedl</a:t>
            </a:r>
            <a:r>
              <a:rPr lang="en-US" sz="2400" kern="1200" dirty="0">
                <a:solidFill>
                  <a:schemeClr val="tx1"/>
                </a:solidFill>
                <a:latin typeface="Times New Roman" panose="02020603050405020304" pitchFamily="18" charset="0"/>
                <a:cs typeface="Times New Roman" panose="02020603050405020304" pitchFamily="18" charset="0"/>
              </a:rPr>
              <a:t> a </a:t>
            </a:r>
            <a:r>
              <a:rPr lang="en-US" sz="2400" kern="1200" dirty="0" err="1">
                <a:solidFill>
                  <a:schemeClr val="tx1"/>
                </a:solidFill>
                <a:latin typeface="Times New Roman" panose="02020603050405020304" pitchFamily="18" charset="0"/>
                <a:cs typeface="Times New Roman" panose="02020603050405020304" pitchFamily="18" charset="0"/>
              </a:rPr>
              <a:t>dosud</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vede</a:t>
            </a:r>
            <a:r>
              <a:rPr lang="en-US" sz="2400" kern="1200" dirty="0">
                <a:solidFill>
                  <a:schemeClr val="tx1"/>
                </a:solidFill>
                <a:latin typeface="Times New Roman" panose="02020603050405020304" pitchFamily="18" charset="0"/>
                <a:cs typeface="Times New Roman" panose="02020603050405020304" pitchFamily="18" charset="0"/>
              </a:rPr>
              <a:t> k </a:t>
            </a:r>
            <a:r>
              <a:rPr lang="en-US" sz="2400" kern="1200" dirty="0" err="1">
                <a:solidFill>
                  <a:schemeClr val="tx1"/>
                </a:solidFill>
                <a:latin typeface="Times New Roman" panose="02020603050405020304" pitchFamily="18" charset="0"/>
                <a:cs typeface="Times New Roman" panose="02020603050405020304" pitchFamily="18" charset="0"/>
              </a:rPr>
              <a:t>nápodobě</a:t>
            </a:r>
            <a:r>
              <a:rPr lang="en-US" sz="2400" kern="1200" dirty="0">
                <a:solidFill>
                  <a:schemeClr val="tx1"/>
                </a:solidFill>
                <a:latin typeface="Times New Roman" panose="02020603050405020304" pitchFamily="18" charset="0"/>
                <a:cs typeface="Times New Roman" panose="02020603050405020304" pitchFamily="18" charset="0"/>
              </a:rPr>
              <a:t>.</a:t>
            </a:r>
          </a:p>
          <a:p>
            <a:pPr marL="0"/>
            <a:r>
              <a:rPr lang="en-US" sz="2400" kern="1200" dirty="0" err="1">
                <a:solidFill>
                  <a:schemeClr val="tx1"/>
                </a:solidFill>
                <a:latin typeface="Times New Roman" panose="02020603050405020304" pitchFamily="18" charset="0"/>
                <a:cs typeface="Times New Roman" panose="02020603050405020304" pitchFamily="18" charset="0"/>
              </a:rPr>
              <a:t>Např</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Proč</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nejsem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komunista</a:t>
            </a:r>
            <a:r>
              <a:rPr lang="en-US" sz="2400" kern="1200" dirty="0">
                <a:solidFill>
                  <a:schemeClr val="tx1"/>
                </a:solidFill>
                <a:latin typeface="Times New Roman" panose="02020603050405020304" pitchFamily="18" charset="0"/>
                <a:cs typeface="Times New Roman" panose="02020603050405020304" pitchFamily="18" charset="0"/>
              </a:rPr>
              <a:t> od Karla </a:t>
            </a:r>
            <a:r>
              <a:rPr lang="en-US" sz="2400" kern="1200" dirty="0" err="1">
                <a:solidFill>
                  <a:schemeClr val="tx1"/>
                </a:solidFill>
                <a:latin typeface="Times New Roman" panose="02020603050405020304" pitchFamily="18" charset="0"/>
                <a:cs typeface="Times New Roman" panose="02020603050405020304" pitchFamily="18" charset="0"/>
              </a:rPr>
              <a:t>Čapka</a:t>
            </a:r>
            <a:r>
              <a:rPr lang="en-US" sz="2400" kern="1200" dirty="0">
                <a:solidFill>
                  <a:schemeClr val="tx1"/>
                </a:solidFill>
                <a:latin typeface="Times New Roman" panose="02020603050405020304" pitchFamily="18" charset="0"/>
                <a:cs typeface="Times New Roman" panose="02020603050405020304" pitchFamily="18" charset="0"/>
              </a:rPr>
              <a:t>.</a:t>
            </a:r>
          </a:p>
          <a:p>
            <a:pPr marL="0"/>
            <a:r>
              <a:rPr lang="en-US" sz="2400" kern="1200" dirty="0" err="1">
                <a:solidFill>
                  <a:schemeClr val="tx1"/>
                </a:solidFill>
                <a:latin typeface="Times New Roman" panose="02020603050405020304" pitchFamily="18" charset="0"/>
                <a:cs typeface="Times New Roman" panose="02020603050405020304" pitchFamily="18" charset="0"/>
              </a:rPr>
              <a:t>Proč</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nejsem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konzervativec</a:t>
            </a:r>
            <a:r>
              <a:rPr lang="en-US" sz="2400" kern="1200" dirty="0">
                <a:solidFill>
                  <a:schemeClr val="tx1"/>
                </a:solidFill>
                <a:latin typeface="Times New Roman" panose="02020603050405020304" pitchFamily="18" charset="0"/>
                <a:cs typeface="Times New Roman" panose="02020603050405020304" pitchFamily="18" charset="0"/>
              </a:rPr>
              <a:t> od F. </a:t>
            </a:r>
            <a:r>
              <a:rPr lang="en-US" sz="2400" kern="1200" dirty="0" err="1">
                <a:solidFill>
                  <a:schemeClr val="tx1"/>
                </a:solidFill>
                <a:latin typeface="Times New Roman" panose="02020603050405020304" pitchFamily="18" charset="0"/>
                <a:cs typeface="Times New Roman" panose="02020603050405020304" pitchFamily="18" charset="0"/>
              </a:rPr>
              <a:t>Hayeka</a:t>
            </a:r>
            <a:endParaRPr lang="en-US" sz="2400" kern="1200" dirty="0">
              <a:solidFill>
                <a:schemeClr val="tx1"/>
              </a:solidFill>
              <a:latin typeface="Times New Roman" panose="02020603050405020304" pitchFamily="18" charset="0"/>
              <a:cs typeface="Times New Roman" panose="02020603050405020304" pitchFamily="18" charset="0"/>
            </a:endParaRPr>
          </a:p>
          <a:p>
            <a:pPr marL="0"/>
            <a:r>
              <a:rPr lang="en-US" sz="2400" kern="1200" dirty="0" err="1">
                <a:solidFill>
                  <a:schemeClr val="tx1"/>
                </a:solidFill>
                <a:latin typeface="Times New Roman" panose="02020603050405020304" pitchFamily="18" charset="0"/>
                <a:cs typeface="Times New Roman" panose="02020603050405020304" pitchFamily="18" charset="0"/>
              </a:rPr>
              <a:t>Proč</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nejsem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muslim</a:t>
            </a:r>
            <a:r>
              <a:rPr lang="en-US" sz="2400" kern="1200" dirty="0">
                <a:solidFill>
                  <a:schemeClr val="tx1"/>
                </a:solidFill>
                <a:latin typeface="Times New Roman" panose="02020603050405020304" pitchFamily="18" charset="0"/>
                <a:cs typeface="Times New Roman" panose="02020603050405020304" pitchFamily="18" charset="0"/>
              </a:rPr>
              <a:t> od Ibn </a:t>
            </a:r>
            <a:r>
              <a:rPr lang="en-US" sz="2400" kern="1200" dirty="0" err="1">
                <a:solidFill>
                  <a:schemeClr val="tx1"/>
                </a:solidFill>
                <a:latin typeface="Times New Roman" panose="02020603050405020304" pitchFamily="18" charset="0"/>
                <a:cs typeface="Times New Roman" panose="02020603050405020304" pitchFamily="18" charset="0"/>
              </a:rPr>
              <a:t>Warraqa</a:t>
            </a:r>
            <a:endParaRPr lang="en-US" sz="2400" kern="1200" dirty="0">
              <a:solidFill>
                <a:schemeClr val="tx1"/>
              </a:solidFill>
              <a:latin typeface="Times New Roman" panose="02020603050405020304" pitchFamily="18" charset="0"/>
              <a:cs typeface="Times New Roman" panose="02020603050405020304" pitchFamily="18" charset="0"/>
            </a:endParaRPr>
          </a:p>
          <a:p>
            <a:pPr marL="0"/>
            <a:r>
              <a:rPr lang="en-US" sz="2400" kern="1200" dirty="0" err="1">
                <a:solidFill>
                  <a:schemeClr val="tx1"/>
                </a:solidFill>
                <a:latin typeface="Times New Roman" panose="02020603050405020304" pitchFamily="18" charset="0"/>
                <a:cs typeface="Times New Roman" panose="02020603050405020304" pitchFamily="18" charset="0"/>
              </a:rPr>
              <a:t>Proč</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nejsem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sekularista</a:t>
            </a:r>
            <a:r>
              <a:rPr lang="en-US" sz="2400" kern="1200" dirty="0">
                <a:solidFill>
                  <a:schemeClr val="tx1"/>
                </a:solidFill>
                <a:latin typeface="Times New Roman" panose="02020603050405020304" pitchFamily="18" charset="0"/>
                <a:cs typeface="Times New Roman" panose="02020603050405020304" pitchFamily="18" charset="0"/>
              </a:rPr>
              <a:t>? od </a:t>
            </a:r>
            <a:r>
              <a:rPr lang="en-US" sz="2400" kern="1200" dirty="0" err="1">
                <a:solidFill>
                  <a:schemeClr val="tx1"/>
                </a:solidFill>
                <a:latin typeface="Times New Roman" panose="02020603050405020304" pitchFamily="18" charset="0"/>
                <a:cs typeface="Times New Roman" panose="02020603050405020304" pitchFamily="18" charset="0"/>
              </a:rPr>
              <a:t>Williama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Connollyho</a:t>
            </a:r>
            <a:endParaRPr lang="en-US" sz="2400" kern="1200" dirty="0">
              <a:solidFill>
                <a:schemeClr val="tx1"/>
              </a:solidFill>
              <a:latin typeface="Times New Roman" panose="02020603050405020304" pitchFamily="18" charset="0"/>
              <a:cs typeface="Times New Roman" panose="02020603050405020304" pitchFamily="18" charset="0"/>
            </a:endParaRPr>
          </a:p>
          <a:p>
            <a:pPr marL="0"/>
            <a:r>
              <a:rPr lang="en-US" sz="2400" dirty="0" err="1">
                <a:latin typeface="Times New Roman" panose="02020603050405020304" pitchFamily="18" charset="0"/>
                <a:cs typeface="Times New Roman" panose="02020603050405020304" pitchFamily="18" charset="0"/>
              </a:rPr>
              <a:t>Proč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nejsem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feministka</a:t>
            </a:r>
            <a:r>
              <a:rPr lang="en-US" sz="2400" dirty="0">
                <a:latin typeface="Times New Roman" panose="02020603050405020304" pitchFamily="18" charset="0"/>
                <a:cs typeface="Times New Roman" panose="02020603050405020304" pitchFamily="18" charset="0"/>
              </a:rPr>
              <a:t>? od Jessa Crispin</a:t>
            </a:r>
            <a:endParaRPr lang="en-US"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98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Russell: Ježíš? Pár skvělých zásad.</a:t>
            </a:r>
          </a:p>
        </p:txBody>
      </p:sp>
      <p:sp>
        <p:nvSpPr>
          <p:cNvPr id="3" name="Zástupný symbol pro obsah 2"/>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„Myslím, že měl několik skvělých nápadů</a:t>
            </a:r>
            <a:r>
              <a:rPr lang="en-US"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Asi si pamatujete, že pronesl: „Nesuďte, abyste nebyli souzeni.“ Asi se shodneme, že tato pěkná myšlenka se neujala ani v soudních síních křesťanských států.</a:t>
            </a:r>
            <a:r>
              <a:rPr lang="en-US"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Za svého života jsem poznal mnoho soudců, kteří byli poctiví křesťané a myslím, že nikdo z nich neměl zato, že by jednal proti křesťanským principům. A pak Kristus také pronesl: ‚Kdo tě prosí, tomu dej, a kdo si chce od tebe vypůjčit, od toho se neodvracej.‘ I to je velmi pěkná zásada.“</a:t>
            </a:r>
          </a:p>
        </p:txBody>
      </p:sp>
    </p:spTree>
    <p:extLst>
      <p:ext uri="{BB962C8B-B14F-4D97-AF65-F5344CB8AC3E}">
        <p14:creationId xmlns:p14="http://schemas.microsoft.com/office/powerpoint/2010/main" val="127062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Ještě jeden dobrý nápad</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„Znám ještě jednu Kristovu zásadu, o níž si myslím, že je skvělá, ale mnoho mých křesťanských přátel se podle ní neřídí. ‚Chceš-li být dokonalý, jdi a prodej, co máš a dej to chudým.‘ To je znamenité, ale jak už jsem říkal, nepříliš populární. Všechno tohle jsou skvělé myšlenky, jen poněkud obtížné, máme-li podle nich žít. „</a:t>
            </a:r>
          </a:p>
        </p:txBody>
      </p:sp>
    </p:spTree>
    <p:extLst>
      <p:ext uri="{BB962C8B-B14F-4D97-AF65-F5344CB8AC3E}">
        <p14:creationId xmlns:p14="http://schemas.microsoft.com/office/powerpoint/2010/main" val="109480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…a několik problémů</a:t>
            </a:r>
          </a:p>
        </p:txBody>
      </p:sp>
      <p:sp>
        <p:nvSpPr>
          <p:cNvPr id="3" name="Zástupný symbol pro obsah 2"/>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„Ale vím o jedné zcela zásadní vadě v Kristově morálním charakteru: </a:t>
            </a:r>
            <a:r>
              <a:rPr lang="cs-CZ" b="1" dirty="0">
                <a:latin typeface="Times New Roman" panose="02020603050405020304" pitchFamily="18" charset="0"/>
                <a:cs typeface="Times New Roman" panose="02020603050405020304" pitchFamily="18" charset="0"/>
              </a:rPr>
              <a:t>věřil v peklo</a:t>
            </a:r>
            <a:r>
              <a:rPr lang="cs-CZ" dirty="0">
                <a:latin typeface="Times New Roman" panose="02020603050405020304" pitchFamily="18" charset="0"/>
                <a:cs typeface="Times New Roman" panose="02020603050405020304" pitchFamily="18" charset="0"/>
              </a:rPr>
              <a:t>. Já sám si rozhodně nemyslím, že by kdokoliv, kdo je opravdu lidský, byl schopen věřit v nekončící trest. Také se setkáváme až s pomstychtivou zlostí vůči těm, kteří nechtěli naslouchat jeho kázání. To je jistě vada, kterou má Ježíš společnou s mnohými kazateli, ale která jednoznačně poněkud umenšuje dojem Ježíšovy výtečnosti. Je to navíc vada, s níž se třeba v Sókratově stanovisku nesetkáme.“</a:t>
            </a:r>
          </a:p>
        </p:txBody>
      </p:sp>
    </p:spTree>
    <p:extLst>
      <p:ext uri="{BB962C8B-B14F-4D97-AF65-F5344CB8AC3E}">
        <p14:creationId xmlns:p14="http://schemas.microsoft.com/office/powerpoint/2010/main" val="37720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Nedůstojné strašení peklem</a:t>
            </a:r>
          </a:p>
        </p:txBody>
      </p:sp>
      <p:sp>
        <p:nvSpPr>
          <p:cNvPr id="3" name="Zástupný symbol pro obsah 2"/>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„V Novém zákoně se setkáváme s tím, že Ježíš varuje: Hadi, plemeno zmijí, jak uniknete pekelnému trestu? Takhle on mluvil s lidmi, kterým se jeho učení nelíbilo. Nemyslím si, že by zde zvolil právě vhodný tón a vůbec se v Novém zákoně příliš často setkáváme s peklem.</a:t>
            </a:r>
          </a:p>
          <a:p>
            <a:pPr marL="0" indent="0" algn="just">
              <a:buNone/>
            </a:pP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Zkrátka se nemohu ubránit pocitu, že ve věci moudrosti nebo ctnosti se Ježíšovi vyrovnají mnohé historické postavy. A za sebe bych považoval za ctnostnější Buddhu i Sókrata.“</a:t>
            </a:r>
          </a:p>
        </p:txBody>
      </p:sp>
    </p:spTree>
    <p:extLst>
      <p:ext uri="{BB962C8B-B14F-4D97-AF65-F5344CB8AC3E}">
        <p14:creationId xmlns:p14="http://schemas.microsoft.com/office/powerpoint/2010/main" val="2524793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Strach základem náboženství i krutosti</a:t>
            </a:r>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„Náboženství vyrůstá primárně a především ze </a:t>
            </a:r>
            <a:r>
              <a:rPr lang="cs-CZ" b="1" dirty="0">
                <a:latin typeface="Times New Roman" panose="02020603050405020304" pitchFamily="18" charset="0"/>
                <a:cs typeface="Times New Roman" panose="02020603050405020304" pitchFamily="18" charset="0"/>
              </a:rPr>
              <a:t>strachu</a:t>
            </a:r>
            <a:r>
              <a:rPr lang="cs-CZ" dirty="0">
                <a:latin typeface="Times New Roman" panose="02020603050405020304" pitchFamily="18" charset="0"/>
                <a:cs typeface="Times New Roman" panose="02020603050405020304" pitchFamily="18" charset="0"/>
              </a:rPr>
              <a:t>. Zčásti je způsobeno hrůzou z neznáma a zčásti touhou mít vedle sebe staršího bratra, který člověk provede těžkostmi a starostmi. Základem celého tohoto podniku je zkrátka strach – strach z neznamená, ze strachu, ze smrti. </a:t>
            </a:r>
            <a:r>
              <a:rPr lang="cs-CZ" b="1" dirty="0">
                <a:latin typeface="Times New Roman" panose="02020603050405020304" pitchFamily="18" charset="0"/>
                <a:cs typeface="Times New Roman" panose="02020603050405020304" pitchFamily="18" charset="0"/>
              </a:rPr>
              <a:t>Strach je otcem krutosti, a tak není divu, že krutost a náboženství šly vždy ruku v ruce</a:t>
            </a:r>
            <a:r>
              <a:rPr lang="cs-CZ" dirty="0">
                <a:latin typeface="Times New Roman" panose="02020603050405020304" pitchFamily="18" charset="0"/>
                <a:cs typeface="Times New Roman" panose="02020603050405020304" pitchFamily="18" charset="0"/>
              </a:rPr>
              <a:t>. Základem jednoho i druhého je totiž strach. Konečně jsme schopni porozumět a </a:t>
            </a:r>
            <a:r>
              <a:rPr lang="cs-CZ" b="1" dirty="0">
                <a:latin typeface="Times New Roman" panose="02020603050405020304" pitchFamily="18" charset="0"/>
                <a:cs typeface="Times New Roman" panose="02020603050405020304" pitchFamily="18" charset="0"/>
              </a:rPr>
              <a:t>zvládat mnoho věcí díky vědě,</a:t>
            </a:r>
            <a:r>
              <a:rPr lang="cs-CZ" dirty="0">
                <a:latin typeface="Times New Roman" panose="02020603050405020304" pitchFamily="18" charset="0"/>
                <a:cs typeface="Times New Roman" panose="02020603050405020304" pitchFamily="18" charset="0"/>
              </a:rPr>
              <a:t> která krok za krokem vytlačuje křesťanství, církev a staré pořádky. Věda nám může pomoci zbavit se tohoto zběsilého strachu, v němž lidstvo žilo po tolik generací. Díky vědě se již nebudeme rozhlížet po imaginárních oporách, nebudeme vymýšlet spojence v nebi, ale spíše se zaměříme na naše vlastní úsilí zde na zemi, a tento svět tak učiníme lepším místem, rozhodně lepším, než jakým po staletí byl pod církevní nadvládou.“</a:t>
            </a:r>
          </a:p>
        </p:txBody>
      </p:sp>
    </p:spTree>
    <p:extLst>
      <p:ext uri="{BB962C8B-B14F-4D97-AF65-F5344CB8AC3E}">
        <p14:creationId xmlns:p14="http://schemas.microsoft.com/office/powerpoint/2010/main" val="345229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„Nový </a:t>
            </a:r>
            <a:r>
              <a:rPr lang="cs-CZ" dirty="0" err="1">
                <a:latin typeface="Times New Roman" panose="02020603050405020304" pitchFamily="18" charset="0"/>
                <a:cs typeface="Times New Roman" panose="02020603050405020304" pitchFamily="18" charset="0"/>
              </a:rPr>
              <a:t>atheismus</a:t>
            </a:r>
            <a:r>
              <a:rPr lang="cs-CZ" dirty="0">
                <a:latin typeface="Times New Roman" panose="02020603050405020304" pitchFamily="18" charset="0"/>
                <a:cs typeface="Times New Roman" panose="02020603050405020304" pitchFamily="18" charset="0"/>
              </a:rPr>
              <a:t>“</a:t>
            </a:r>
          </a:p>
        </p:txBody>
      </p:sp>
      <p:sp>
        <p:nvSpPr>
          <p:cNvPr id="3" name="Zástupný symbol pro obsah 2"/>
          <p:cNvSpPr>
            <a:spLocks noGrp="1"/>
          </p:cNvSpPr>
          <p:nvPr>
            <p:ph sz="half" idx="1"/>
          </p:nvPr>
        </p:nvSpPr>
        <p:spPr/>
        <p:txBody>
          <a:bodyPr/>
          <a:lstStyle/>
          <a:p>
            <a:pPr marL="0" indent="0">
              <a:buNone/>
            </a:pPr>
            <a:r>
              <a:rPr lang="cs-CZ" dirty="0">
                <a:latin typeface="Times New Roman" panose="02020603050405020304" pitchFamily="18" charset="0"/>
                <a:cs typeface="Times New Roman" panose="02020603050405020304" pitchFamily="18" charset="0"/>
              </a:rPr>
              <a:t>Hnutí Nový </a:t>
            </a:r>
            <a:r>
              <a:rPr lang="cs-CZ" dirty="0" err="1">
                <a:latin typeface="Times New Roman" panose="02020603050405020304" pitchFamily="18" charset="0"/>
                <a:cs typeface="Times New Roman" panose="02020603050405020304" pitchFamily="18" charset="0"/>
              </a:rPr>
              <a:t>atheismus</a:t>
            </a:r>
            <a:r>
              <a:rPr lang="cs-CZ" dirty="0">
                <a:latin typeface="Times New Roman" panose="02020603050405020304" pitchFamily="18" charset="0"/>
                <a:cs typeface="Times New Roman" panose="02020603050405020304" pitchFamily="18" charset="0"/>
              </a:rPr>
              <a:t> vzniká na základě knihy </a:t>
            </a:r>
            <a:r>
              <a:rPr lang="cs-CZ" i="1" dirty="0">
                <a:latin typeface="Times New Roman" panose="02020603050405020304" pitchFamily="18" charset="0"/>
                <a:cs typeface="Times New Roman" panose="02020603050405020304" pitchFamily="18" charset="0"/>
              </a:rPr>
              <a:t>Boží blud</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Jeho „čtyři jezdci“ jsou Richard Dawkins,  Daniel </a:t>
            </a:r>
            <a:r>
              <a:rPr lang="cs-CZ" dirty="0" err="1">
                <a:latin typeface="Times New Roman" panose="02020603050405020304" pitchFamily="18" charset="0"/>
                <a:cs typeface="Times New Roman" panose="02020603050405020304" pitchFamily="18" charset="0"/>
              </a:rPr>
              <a:t>Dennett</a:t>
            </a:r>
            <a:r>
              <a:rPr lang="cs-CZ" dirty="0">
                <a:latin typeface="Times New Roman" panose="02020603050405020304" pitchFamily="18" charset="0"/>
                <a:cs typeface="Times New Roman" panose="02020603050405020304" pitchFamily="18" charset="0"/>
              </a:rPr>
              <a:t>, Sam </a:t>
            </a:r>
            <a:r>
              <a:rPr lang="cs-CZ" dirty="0" err="1">
                <a:latin typeface="Times New Roman" panose="02020603050405020304" pitchFamily="18" charset="0"/>
                <a:cs typeface="Times New Roman" panose="02020603050405020304" pitchFamily="18" charset="0"/>
              </a:rPr>
              <a:t>Harris</a:t>
            </a:r>
            <a:r>
              <a:rPr lang="cs-CZ" dirty="0">
                <a:latin typeface="Times New Roman" panose="02020603050405020304" pitchFamily="18" charset="0"/>
                <a:cs typeface="Times New Roman" panose="02020603050405020304" pitchFamily="18" charset="0"/>
              </a:rPr>
              <a:t> a Christopher </a:t>
            </a:r>
            <a:r>
              <a:rPr lang="cs-CZ" dirty="0" err="1">
                <a:latin typeface="Times New Roman" panose="02020603050405020304" pitchFamily="18" charset="0"/>
                <a:cs typeface="Times New Roman" panose="02020603050405020304" pitchFamily="18" charset="0"/>
              </a:rPr>
              <a:t>Hitchens</a:t>
            </a:r>
            <a:r>
              <a:rPr lang="cs-CZ" dirty="0">
                <a:latin typeface="Times New Roman" panose="02020603050405020304" pitchFamily="18" charset="0"/>
                <a:cs typeface="Times New Roman" panose="02020603050405020304" pitchFamily="18" charset="0"/>
              </a:rPr>
              <a:t>.</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1742" y="1690688"/>
            <a:ext cx="3559858" cy="4064000"/>
          </a:xfrm>
        </p:spPr>
      </p:pic>
    </p:spTree>
    <p:extLst>
      <p:ext uri="{BB962C8B-B14F-4D97-AF65-F5344CB8AC3E}">
        <p14:creationId xmlns:p14="http://schemas.microsoft.com/office/powerpoint/2010/main" val="27050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Pátá „jezdkyně“: </a:t>
            </a:r>
            <a:r>
              <a:rPr lang="cs-CZ" dirty="0" err="1">
                <a:latin typeface="Times New Roman" panose="02020603050405020304" pitchFamily="18" charset="0"/>
                <a:cs typeface="Times New Roman" panose="02020603050405020304" pitchFamily="18" charset="0"/>
              </a:rPr>
              <a:t>Ayaan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Hirsi</a:t>
            </a:r>
            <a:r>
              <a:rPr lang="cs-CZ" dirty="0">
                <a:latin typeface="Times New Roman" panose="02020603050405020304" pitchFamily="18" charset="0"/>
                <a:cs typeface="Times New Roman" panose="02020603050405020304" pitchFamily="18" charset="0"/>
              </a:rPr>
              <a:t> Ali</a:t>
            </a:r>
          </a:p>
        </p:txBody>
      </p:sp>
      <p:sp>
        <p:nvSpPr>
          <p:cNvPr id="3" name="Zástupný symbol pro obsah 2"/>
          <p:cNvSpPr>
            <a:spLocks noGrp="1"/>
          </p:cNvSpPr>
          <p:nvPr>
            <p:ph sz="half"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V Somálsku narozená americko-nizozemská aktivistka, někdejší politička a spisovatelka. Bojuje proti útlaku žen v muslimských zemích, především proti nuceným svatbám, ženským obřízkám nebo vraždám ze cti. Spolupracovala na filmu </a:t>
            </a:r>
            <a:r>
              <a:rPr lang="cs-CZ" i="1" dirty="0">
                <a:latin typeface="Times New Roman" panose="02020603050405020304" pitchFamily="18" charset="0"/>
                <a:cs typeface="Times New Roman" panose="02020603050405020304" pitchFamily="18" charset="0"/>
              </a:rPr>
              <a:t>Podvolení</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Submission</a:t>
            </a:r>
            <a:r>
              <a:rPr lang="cs-CZ" dirty="0">
                <a:latin typeface="Times New Roman" panose="02020603050405020304" pitchFamily="18" charset="0"/>
                <a:cs typeface="Times New Roman" panose="02020603050405020304" pitchFamily="18" charset="0"/>
              </a:rPr>
              <a:t>) s </a:t>
            </a:r>
            <a:r>
              <a:rPr lang="cs-CZ" dirty="0" err="1">
                <a:latin typeface="Times New Roman" panose="02020603050405020304" pitchFamily="18" charset="0"/>
                <a:cs typeface="Times New Roman" panose="02020603050405020304" pitchFamily="18" charset="0"/>
              </a:rPr>
              <a:t>Theo</a:t>
            </a:r>
            <a:r>
              <a:rPr lang="cs-CZ" dirty="0">
                <a:latin typeface="Times New Roman" panose="02020603050405020304" pitchFamily="18" charset="0"/>
                <a:cs typeface="Times New Roman" panose="02020603050405020304" pitchFamily="18" charset="0"/>
              </a:rPr>
              <a:t> van </a:t>
            </a:r>
            <a:r>
              <a:rPr lang="cs-CZ" dirty="0" err="1">
                <a:latin typeface="Times New Roman" panose="02020603050405020304" pitchFamily="18" charset="0"/>
                <a:cs typeface="Times New Roman" panose="02020603050405020304" pitchFamily="18" charset="0"/>
              </a:rPr>
              <a:t>Goghem</a:t>
            </a:r>
            <a:r>
              <a:rPr lang="cs-CZ" dirty="0">
                <a:latin typeface="Times New Roman" panose="02020603050405020304" pitchFamily="18" charset="0"/>
                <a:cs typeface="Times New Roman" panose="02020603050405020304" pitchFamily="18" charset="0"/>
              </a:rPr>
              <a:t>, který byl později zavražděn islámským extremistou.</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28874" y="1825625"/>
            <a:ext cx="3068251" cy="4351338"/>
          </a:xfrm>
        </p:spPr>
      </p:pic>
    </p:spTree>
    <p:extLst>
      <p:ext uri="{BB962C8B-B14F-4D97-AF65-F5344CB8AC3E}">
        <p14:creationId xmlns:p14="http://schemas.microsoft.com/office/powerpoint/2010/main" val="1666907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Caged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Virign</a:t>
            </a:r>
            <a:endParaRPr lang="cs-CZ" dirty="0">
              <a:latin typeface="Times New Roman" panose="02020603050405020304" pitchFamily="18" charset="0"/>
              <a:cs typeface="Times New Roman" panose="02020603050405020304" pitchFamily="18" charset="0"/>
            </a:endParaRPr>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3927" y="1690688"/>
            <a:ext cx="3186545" cy="4126490"/>
          </a:xfrm>
        </p:spPr>
      </p:pic>
      <p:sp>
        <p:nvSpPr>
          <p:cNvPr id="4" name="Zástupný symbol pro obsah 3"/>
          <p:cNvSpPr>
            <a:spLocks noGrp="1"/>
          </p:cNvSpPr>
          <p:nvPr>
            <p:ph sz="half" idx="2"/>
          </p:nvPr>
        </p:nvSpPr>
        <p:spPr/>
        <p:txBody>
          <a:bodyPr>
            <a:normAutofit lnSpcReduction="10000"/>
          </a:bodyPr>
          <a:lstStyle/>
          <a:p>
            <a:pPr marL="0" indent="0" algn="just">
              <a:buNone/>
            </a:pPr>
            <a:r>
              <a:rPr lang="cs-CZ" dirty="0">
                <a:latin typeface="Times New Roman" panose="02020603050405020304" pitchFamily="18" charset="0"/>
                <a:cs typeface="Times New Roman" panose="02020603050405020304" pitchFamily="18" charset="0"/>
              </a:rPr>
              <a:t>Kniha vyšla v době, kdy </a:t>
            </a:r>
            <a:r>
              <a:rPr lang="cs-CZ" dirty="0" err="1">
                <a:latin typeface="Times New Roman" panose="02020603050405020304" pitchFamily="18" charset="0"/>
                <a:cs typeface="Times New Roman" panose="02020603050405020304" pitchFamily="18" charset="0"/>
              </a:rPr>
              <a:t>Ayaan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Hirsi</a:t>
            </a:r>
            <a:r>
              <a:rPr lang="cs-CZ" dirty="0">
                <a:latin typeface="Times New Roman" panose="02020603050405020304" pitchFamily="18" charset="0"/>
                <a:cs typeface="Times New Roman" panose="02020603050405020304" pitchFamily="18" charset="0"/>
              </a:rPr>
              <a:t> Ali působila jako nizozemská poslankyně. Zabývá se útlakem žen v muslimském světě. </a:t>
            </a:r>
          </a:p>
          <a:p>
            <a:pPr marL="0" indent="0" algn="just">
              <a:buNone/>
            </a:pPr>
            <a:r>
              <a:rPr lang="cs-CZ" dirty="0">
                <a:latin typeface="Times New Roman" panose="02020603050405020304" pitchFamily="18" charset="0"/>
                <a:cs typeface="Times New Roman" panose="02020603050405020304" pitchFamily="18" charset="0"/>
              </a:rPr>
              <a:t>Christopher </a:t>
            </a:r>
            <a:r>
              <a:rPr lang="cs-CZ" dirty="0" err="1">
                <a:latin typeface="Times New Roman" panose="02020603050405020304" pitchFamily="18" charset="0"/>
                <a:cs typeface="Times New Roman" panose="02020603050405020304" pitchFamily="18" charset="0"/>
              </a:rPr>
              <a:t>Hitchens</a:t>
            </a:r>
            <a:r>
              <a:rPr lang="cs-CZ" dirty="0">
                <a:latin typeface="Times New Roman" panose="02020603050405020304" pitchFamily="18" charset="0"/>
                <a:cs typeface="Times New Roman" panose="02020603050405020304" pitchFamily="18" charset="0"/>
              </a:rPr>
              <a:t> oslavoval autorku jako </a:t>
            </a:r>
            <a:r>
              <a:rPr lang="cs-CZ" b="1" dirty="0">
                <a:latin typeface="Times New Roman" panose="02020603050405020304" pitchFamily="18" charset="0"/>
                <a:cs typeface="Times New Roman" panose="02020603050405020304" pitchFamily="18" charset="0"/>
              </a:rPr>
              <a:t>osvíceneckou </a:t>
            </a:r>
            <a:r>
              <a:rPr lang="cs-CZ" b="1" dirty="0" err="1">
                <a:latin typeface="Times New Roman" panose="02020603050405020304" pitchFamily="18" charset="0"/>
                <a:cs typeface="Times New Roman" panose="02020603050405020304" pitchFamily="18" charset="0"/>
              </a:rPr>
              <a:t>fundamentalistku</a:t>
            </a:r>
            <a:r>
              <a:rPr lang="cs-CZ" dirty="0">
                <a:latin typeface="Times New Roman" panose="02020603050405020304" pitchFamily="18" charset="0"/>
                <a:cs typeface="Times New Roman" panose="02020603050405020304" pitchFamily="18" charset="0"/>
              </a:rPr>
              <a:t>, kritici namítali, že kniha vykazuje rysy „orientalistických představách o harému, které spíše patří do 19. století“.</a:t>
            </a:r>
          </a:p>
        </p:txBody>
      </p:sp>
    </p:spTree>
    <p:extLst>
      <p:ext uri="{BB962C8B-B14F-4D97-AF65-F5344CB8AC3E}">
        <p14:creationId xmlns:p14="http://schemas.microsoft.com/office/powerpoint/2010/main" val="41433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F7CBFC-0FC0-5849-BC6E-9388132367BE}"/>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Filosofie a otázka</a:t>
            </a:r>
          </a:p>
        </p:txBody>
      </p:sp>
      <p:sp>
        <p:nvSpPr>
          <p:cNvPr id="3" name="Zástupný obsah 2">
            <a:extLst>
              <a:ext uri="{FF2B5EF4-FFF2-40B4-BE49-F238E27FC236}">
                <a16:creationId xmlns:a16="http://schemas.microsoft.com/office/drawing/2014/main" id="{732F6DA6-B8EC-2047-8245-FC5D38547CEE}"/>
              </a:ext>
            </a:extLst>
          </p:cNvPr>
          <p:cNvSpPr>
            <a:spLocks noGrp="1"/>
          </p:cNvSpPr>
          <p:nvPr>
            <p:ph idx="1"/>
          </p:nvPr>
        </p:nvSpPr>
        <p:spPr/>
        <p:txBody>
          <a:bodyPr>
            <a:normAutofit fontScale="92500"/>
          </a:bodyPr>
          <a:lstStyle/>
          <a:p>
            <a:pPr marL="0" indent="0" algn="just">
              <a:buNone/>
            </a:pPr>
            <a:r>
              <a:rPr lang="cs-CZ" dirty="0">
                <a:latin typeface="Times New Roman" panose="02020603050405020304" pitchFamily="18" charset="0"/>
                <a:cs typeface="Times New Roman" panose="02020603050405020304" pitchFamily="18" charset="0"/>
              </a:rPr>
              <a:t>Filosofie je tradičně pojata jako typ myšlení a života kladoucí otázky. </a:t>
            </a:r>
          </a:p>
          <a:p>
            <a:pPr marL="0" indent="0" algn="just">
              <a:buNone/>
            </a:pPr>
            <a:r>
              <a:rPr lang="cs-CZ" dirty="0">
                <a:latin typeface="Times New Roman" panose="02020603050405020304" pitchFamily="18" charset="0"/>
                <a:cs typeface="Times New Roman" panose="02020603050405020304" pitchFamily="18" charset="0"/>
              </a:rPr>
              <a:t>V tomto smyslu poznamenává Hannah Arendtová: </a:t>
            </a:r>
          </a:p>
          <a:p>
            <a:pPr marL="0" indent="0" algn="just">
              <a:buNone/>
            </a:pPr>
            <a:r>
              <a:rPr lang="cs-CZ" dirty="0">
                <a:latin typeface="Times New Roman" panose="02020603050405020304" pitchFamily="18" charset="0"/>
                <a:cs typeface="Times New Roman" panose="02020603050405020304" pitchFamily="18" charset="0"/>
              </a:rPr>
              <a:t>„Teprve tím, že si člověk klade </a:t>
            </a:r>
            <a:r>
              <a:rPr lang="cs-CZ" b="1" dirty="0">
                <a:latin typeface="Times New Roman" panose="02020603050405020304" pitchFamily="18" charset="0"/>
                <a:cs typeface="Times New Roman" panose="02020603050405020304" pitchFamily="18" charset="0"/>
              </a:rPr>
              <a:t>otázky, které jsou ze své podstaty nezodpověditelné, stává se člověkem </a:t>
            </a:r>
            <a:r>
              <a:rPr lang="cs-CZ" dirty="0">
                <a:latin typeface="Times New Roman" panose="02020603050405020304" pitchFamily="18" charset="0"/>
                <a:cs typeface="Times New Roman" panose="02020603050405020304" pitchFamily="18" charset="0"/>
              </a:rPr>
              <a:t>– klade otázky po smyslu. Myšlení vyplývá z dychtění po smyslu, poznání je upotřebitelné. Kdyby si tedy lidé nekladli žádné nezodpověditelné otázky, pak by ztratili schopnost klást všechny ty zodpověditelné otázky, na kterých každá civilizace spočívá.“</a:t>
            </a:r>
          </a:p>
          <a:p>
            <a:pPr marL="0" indent="0" algn="just">
              <a:buNone/>
            </a:pPr>
            <a:r>
              <a:rPr lang="cs-CZ" dirty="0">
                <a:latin typeface="Times New Roman" panose="02020603050405020304" pitchFamily="18" charset="0"/>
                <a:cs typeface="Times New Roman" panose="02020603050405020304" pitchFamily="18" charset="0"/>
              </a:rPr>
              <a:t> H. Arendtová, Myšlení přel. J. Lusk, Praha: </a:t>
            </a:r>
            <a:r>
              <a:rPr lang="cs-CZ" dirty="0" err="1">
                <a:latin typeface="Times New Roman" panose="02020603050405020304" pitchFamily="18" charset="0"/>
                <a:cs typeface="Times New Roman" panose="02020603050405020304" pitchFamily="18" charset="0"/>
              </a:rPr>
              <a:t>Oikoymenh</a:t>
            </a:r>
            <a:r>
              <a:rPr lang="cs-CZ" dirty="0">
                <a:latin typeface="Times New Roman" panose="02020603050405020304" pitchFamily="18" charset="0"/>
                <a:cs typeface="Times New Roman" panose="02020603050405020304" pitchFamily="18" charset="0"/>
              </a:rPr>
              <a:t> 2001, 75.</a:t>
            </a:r>
          </a:p>
          <a:p>
            <a:pPr marL="0" indent="0" algn="just">
              <a:buNone/>
            </a:pPr>
            <a:r>
              <a:rPr lang="cs-CZ" dirty="0">
                <a:latin typeface="Times New Roman" panose="02020603050405020304" pitchFamily="18" charset="0"/>
                <a:cs typeface="Times New Roman" panose="02020603050405020304" pitchFamily="18" charset="0"/>
              </a:rPr>
              <a:t>Platón vkládá do úst </a:t>
            </a:r>
            <a:r>
              <a:rPr lang="cs-CZ" dirty="0" err="1">
                <a:latin typeface="Times New Roman" panose="02020603050405020304" pitchFamily="18" charset="0"/>
                <a:cs typeface="Times New Roman" panose="02020603050405020304" pitchFamily="18" charset="0"/>
              </a:rPr>
              <a:t>Sókratovi</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Neprozkoumaný život není hoden toho, aby byl žit</a:t>
            </a:r>
            <a:r>
              <a:rPr lang="cs-CZ" dirty="0">
                <a:latin typeface="Times New Roman" panose="02020603050405020304" pitchFamily="18" charset="0"/>
                <a:cs typeface="Times New Roman" panose="02020603050405020304" pitchFamily="18" charset="0"/>
              </a:rPr>
              <a: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11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Sam </a:t>
            </a:r>
            <a:r>
              <a:rPr lang="cs-CZ" dirty="0" err="1">
                <a:latin typeface="Times New Roman" panose="02020603050405020304" pitchFamily="18" charset="0"/>
                <a:cs typeface="Times New Roman" panose="02020603050405020304" pitchFamily="18" charset="0"/>
              </a:rPr>
              <a:t>Harris</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half" idx="1"/>
          </p:nvPr>
        </p:nvSpPr>
        <p:spPr/>
        <p:txBody>
          <a:bodyPr>
            <a:normAutofit lnSpcReduction="10000"/>
          </a:bodyPr>
          <a:lstStyle/>
          <a:p>
            <a:pPr marL="0" indent="0" algn="just">
              <a:buNone/>
            </a:pPr>
            <a:r>
              <a:rPr lang="cs-CZ" dirty="0">
                <a:latin typeface="Times New Roman" panose="02020603050405020304" pitchFamily="18" charset="0"/>
                <a:cs typeface="Times New Roman" panose="02020603050405020304" pitchFamily="18" charset="0"/>
              </a:rPr>
              <a:t>Filosof, neurovědec, jeden ze čtyř „jezdců“ nového atheismu.  Monotheismus označuje za jedno z nejzvrácenějších zneužití lidské inteligence. </a:t>
            </a:r>
          </a:p>
          <a:p>
            <a:pPr marL="0" indent="0" algn="just">
              <a:buNone/>
            </a:pPr>
            <a:r>
              <a:rPr lang="cs-CZ" dirty="0">
                <a:latin typeface="Times New Roman" panose="02020603050405020304" pitchFamily="18" charset="0"/>
                <a:cs typeface="Times New Roman" panose="02020603050405020304" pitchFamily="18" charset="0"/>
              </a:rPr>
              <a:t>V odezvě na útoky ze září 2001 píše knihu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End </a:t>
            </a:r>
            <a:r>
              <a:rPr lang="cs-CZ" i="1" dirty="0" err="1">
                <a:latin typeface="Times New Roman" panose="02020603050405020304" pitchFamily="18" charset="0"/>
                <a:cs typeface="Times New Roman" panose="02020603050405020304" pitchFamily="18" charset="0"/>
              </a:rPr>
              <a:t>of</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Faith</a:t>
            </a:r>
            <a:r>
              <a:rPr lang="cs-CZ" dirty="0">
                <a:latin typeface="Times New Roman" panose="02020603050405020304" pitchFamily="18" charset="0"/>
                <a:cs typeface="Times New Roman" panose="02020603050405020304" pitchFamily="18" charset="0"/>
              </a:rPr>
              <a:t>, v níž zúčtovává se všemi typy náboženství. Kniha se stala programovým spisem Nového atheismu.</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3526" y="1542474"/>
            <a:ext cx="3020291" cy="4461162"/>
          </a:xfrm>
        </p:spPr>
      </p:pic>
    </p:spTree>
    <p:extLst>
      <p:ext uri="{BB962C8B-B14F-4D97-AF65-F5344CB8AC3E}">
        <p14:creationId xmlns:p14="http://schemas.microsoft.com/office/powerpoint/2010/main" val="413235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Nový </a:t>
            </a:r>
            <a:r>
              <a:rPr lang="cs-CZ" dirty="0" err="1">
                <a:latin typeface="Times New Roman" panose="02020603050405020304" pitchFamily="18" charset="0"/>
                <a:cs typeface="Times New Roman" panose="02020603050405020304" pitchFamily="18" charset="0"/>
              </a:rPr>
              <a:t>atheismus</a:t>
            </a:r>
            <a:r>
              <a:rPr lang="cs-CZ" dirty="0">
                <a:latin typeface="Times New Roman" panose="02020603050405020304" pitchFamily="18" charset="0"/>
                <a:cs typeface="Times New Roman" panose="02020603050405020304" pitchFamily="18" charset="0"/>
              </a:rPr>
              <a:t> a spiritualismus</a:t>
            </a:r>
          </a:p>
        </p:txBody>
      </p:sp>
      <p:sp>
        <p:nvSpPr>
          <p:cNvPr id="3" name="Zástupný symbol pro obsah 2"/>
          <p:cNvSpPr>
            <a:spLocks noGrp="1"/>
          </p:cNvSpPr>
          <p:nvPr>
            <p:ph sz="half"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„Není iracionální snažit se dosáhnout stavů mysli, které tkví v jádru mnohých náboženství. Soucit, údiv, oddanost, pocit sjednocení jistě jsou nejhodnotnější zážitky, které je člověk schopen zakusit.“</a:t>
            </a:r>
          </a:p>
          <a:p>
            <a:pPr marL="0" indent="0" algn="just">
              <a:buNone/>
            </a:pPr>
            <a:endParaRPr lang="cs-CZ" dirty="0">
              <a:latin typeface="Times New Roman" panose="02020603050405020304" pitchFamily="18" charset="0"/>
              <a:cs typeface="Times New Roman" panose="02020603050405020304" pitchFamily="18" charset="0"/>
            </a:endParaRP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45745" y="1690688"/>
            <a:ext cx="3223491" cy="4148931"/>
          </a:xfrm>
        </p:spPr>
      </p:pic>
    </p:spTree>
    <p:extLst>
      <p:ext uri="{BB962C8B-B14F-4D97-AF65-F5344CB8AC3E}">
        <p14:creationId xmlns:p14="http://schemas.microsoft.com/office/powerpoint/2010/main" val="2329986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Atheismus</a:t>
            </a:r>
            <a:r>
              <a:rPr lang="cs-CZ" dirty="0">
                <a:latin typeface="Times New Roman" panose="02020603050405020304" pitchFamily="18" charset="0"/>
                <a:cs typeface="Times New Roman" panose="02020603050405020304" pitchFamily="18" charset="0"/>
              </a:rPr>
              <a:t> v současném světě</a:t>
            </a:r>
          </a:p>
        </p:txBody>
      </p:sp>
      <p:sp>
        <p:nvSpPr>
          <p:cNvPr id="3" name="Zástupný symbol pro obsah 2"/>
          <p:cNvSpPr>
            <a:spLocks noGrp="1"/>
          </p:cNvSpPr>
          <p:nvPr>
            <p:ph idx="1"/>
          </p:nvPr>
        </p:nvSpPr>
        <p:spPr/>
        <p:txBody>
          <a:bodyPr/>
          <a:lstStyle/>
          <a:p>
            <a:pPr marL="0" indent="0" algn="just">
              <a:buNone/>
            </a:pPr>
            <a:r>
              <a:rPr lang="cs-CZ" b="1" dirty="0">
                <a:latin typeface="Times New Roman" panose="02020603050405020304" pitchFamily="18" charset="0"/>
                <a:cs typeface="Times New Roman" panose="02020603050405020304" pitchFamily="18" charset="0"/>
              </a:rPr>
              <a:t>Kritika náboženství je výrazně zastoupena v humanitních a sociálních vědách od dob osvícenství. </a:t>
            </a:r>
          </a:p>
          <a:p>
            <a:pPr marL="0" indent="0" algn="just">
              <a:buNone/>
            </a:pPr>
            <a:r>
              <a:rPr lang="cs-CZ" dirty="0">
                <a:latin typeface="Times New Roman" panose="02020603050405020304" pitchFamily="18" charset="0"/>
                <a:cs typeface="Times New Roman" panose="02020603050405020304" pitchFamily="18" charset="0"/>
              </a:rPr>
              <a:t>Minimálně do 70. let minulého století byla sekularizační teze (= náboženství bude slábnout spolu s pokrokem) rovněž tezí většiny religionistů. </a:t>
            </a:r>
          </a:p>
          <a:p>
            <a:pPr marL="0" indent="0" algn="just">
              <a:buNone/>
            </a:pPr>
            <a:r>
              <a:rPr lang="cs-CZ" dirty="0">
                <a:latin typeface="Times New Roman" panose="02020603050405020304" pitchFamily="18" charset="0"/>
                <a:cs typeface="Times New Roman" panose="02020603050405020304" pitchFamily="18" charset="0"/>
              </a:rPr>
              <a:t>V roce 2009 se přihlásilo 4 procent Američanů k atheismu, a to stejně jako v roce 1914. V Čechách se hlásí k atheismu 8 procent, v Rusku 4 procenta navzdory masivní sovětské protináboženské kampani.</a:t>
            </a:r>
          </a:p>
        </p:txBody>
      </p:sp>
    </p:spTree>
    <p:extLst>
      <p:ext uri="{BB962C8B-B14F-4D97-AF65-F5344CB8AC3E}">
        <p14:creationId xmlns:p14="http://schemas.microsoft.com/office/powerpoint/2010/main" val="384715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0900" y="977900"/>
            <a:ext cx="3543300" cy="4749800"/>
          </a:xfr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977900"/>
            <a:ext cx="3289300" cy="4749800"/>
          </a:xfrm>
          <a:prstGeom prst="rect">
            <a:avLst/>
          </a:prstGeom>
        </p:spPr>
      </p:pic>
      <p:sp>
        <p:nvSpPr>
          <p:cNvPr id="2" name="Nadpis 1"/>
          <p:cNvSpPr>
            <a:spLocks noGrp="1"/>
          </p:cNvSpPr>
          <p:nvPr>
            <p:ph type="title"/>
          </p:nvPr>
        </p:nvSpPr>
        <p:spPr>
          <a:xfrm>
            <a:off x="966952" y="1204108"/>
            <a:ext cx="2669406" cy="1781175"/>
          </a:xfrm>
        </p:spPr>
        <p:txBody>
          <a:bodyPr>
            <a:normAutofit/>
          </a:bodyPr>
          <a:lstStyle/>
          <a:p>
            <a:r>
              <a:rPr lang="cs-CZ" sz="3200">
                <a:solidFill>
                  <a:srgbClr val="FFFFFF"/>
                </a:solidFill>
                <a:latin typeface="Times New Roman" panose="02020603050405020304" pitchFamily="18" charset="0"/>
                <a:cs typeface="Times New Roman" panose="02020603050405020304" pitchFamily="18" charset="0"/>
              </a:rPr>
              <a:t>Fyzik Lawrence Krauss</a:t>
            </a:r>
          </a:p>
        </p:txBody>
      </p:sp>
    </p:spTree>
    <p:extLst>
      <p:ext uri="{BB962C8B-B14F-4D97-AF65-F5344CB8AC3E}">
        <p14:creationId xmlns:p14="http://schemas.microsoft.com/office/powerpoint/2010/main" val="423708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Náboženství a výchova</a:t>
            </a:r>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cs-CZ" dirty="0" err="1">
                <a:latin typeface="Times New Roman" panose="02020603050405020304" pitchFamily="18" charset="0"/>
                <a:cs typeface="Times New Roman" panose="02020603050405020304" pitchFamily="18" charset="0"/>
              </a:rPr>
              <a:t>Lawrence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Krauss</a:t>
            </a:r>
            <a:r>
              <a:rPr lang="cs-CZ" dirty="0">
                <a:latin typeface="Times New Roman" panose="02020603050405020304" pitchFamily="18" charset="0"/>
                <a:cs typeface="Times New Roman" panose="02020603050405020304" pitchFamily="18" charset="0"/>
              </a:rPr>
              <a:t> v rozhovoru pro </a:t>
            </a:r>
            <a:r>
              <a:rPr lang="cs-CZ" i="1" dirty="0">
                <a:latin typeface="Times New Roman" panose="02020603050405020304" pitchFamily="18" charset="0"/>
                <a:cs typeface="Times New Roman" panose="02020603050405020304" pitchFamily="18" charset="0"/>
              </a:rPr>
              <a:t>Lidové noviny</a:t>
            </a:r>
            <a:r>
              <a:rPr lang="cs-CZ" dirty="0">
                <a:latin typeface="Times New Roman" panose="02020603050405020304" pitchFamily="18" charset="0"/>
                <a:cs typeface="Times New Roman" panose="02020603050405020304" pitchFamily="18" charset="0"/>
              </a:rPr>
              <a:t>: „Většina lidí nepřemýšlí o bohu o nic víc než o evoluci. Je to prostě něco, co dostali jako součást výchovy. Ten skutečný problém je pro mě </a:t>
            </a:r>
            <a:r>
              <a:rPr lang="cs-CZ" b="1" dirty="0">
                <a:latin typeface="Times New Roman" panose="02020603050405020304" pitchFamily="18" charset="0"/>
                <a:cs typeface="Times New Roman" panose="02020603050405020304" pitchFamily="18" charset="0"/>
              </a:rPr>
              <a:t>náboženská výchova dětí</a:t>
            </a:r>
            <a:r>
              <a:rPr lang="cs-CZ" dirty="0">
                <a:latin typeface="Times New Roman" panose="02020603050405020304" pitchFamily="18" charset="0"/>
                <a:cs typeface="Times New Roman" panose="02020603050405020304" pitchFamily="18" charset="0"/>
              </a:rPr>
              <a:t>. Někteří lidé se urazí, když řeknu, že indoktrinace malých dětí náboženstvím je forma zneužívání dětí. Ale mám na mysli toto: </a:t>
            </a:r>
            <a:r>
              <a:rPr lang="cs-CZ" b="1" dirty="0">
                <a:latin typeface="Times New Roman" panose="02020603050405020304" pitchFamily="18" charset="0"/>
                <a:cs typeface="Times New Roman" panose="02020603050405020304" pitchFamily="18" charset="0"/>
              </a:rPr>
              <a:t>otázky o existenci boha, o smrti a smyslu bytí se týkají velice subtilních složitých témat a děti prostě nejsou schopny si je vnitřně osvojit v intelektuálním smyslu</a:t>
            </a:r>
            <a:r>
              <a:rPr lang="cs-CZ" dirty="0">
                <a:latin typeface="Times New Roman" panose="02020603050405020304" pitchFamily="18" charset="0"/>
                <a:cs typeface="Times New Roman" panose="02020603050405020304" pitchFamily="18" charset="0"/>
              </a:rPr>
              <a:t>. Takže jim cpete do krku propagandu předtím, než se dokáží k těm věcem postavit, a když pak dospějí, mají je spíš v žaludcích než v hlavách. A to je velmi nespravedlivé! Otázky o existenci boha nebo smyslu </a:t>
            </a:r>
            <a:r>
              <a:rPr lang="cs-CZ" dirty="0" err="1">
                <a:latin typeface="Times New Roman" panose="02020603050405020304" pitchFamily="18" charset="0"/>
                <a:cs typeface="Times New Roman" panose="02020603050405020304" pitchFamily="18" charset="0"/>
              </a:rPr>
              <a:t>všehomíra</a:t>
            </a:r>
            <a:r>
              <a:rPr lang="cs-CZ" dirty="0">
                <a:latin typeface="Times New Roman" panose="02020603050405020304" pitchFamily="18" charset="0"/>
                <a:cs typeface="Times New Roman" panose="02020603050405020304" pitchFamily="18" charset="0"/>
              </a:rPr>
              <a:t> nedokáže žádné dítě posoudit a je </a:t>
            </a:r>
            <a:r>
              <a:rPr lang="cs-CZ" dirty="0" err="1">
                <a:latin typeface="Times New Roman" panose="02020603050405020304" pitchFamily="18" charset="0"/>
                <a:cs typeface="Times New Roman" panose="02020603050405020304" pitchFamily="18" charset="0"/>
              </a:rPr>
              <a:t>nefér</a:t>
            </a:r>
            <a:r>
              <a:rPr lang="cs-CZ" dirty="0">
                <a:latin typeface="Times New Roman" panose="02020603050405020304" pitchFamily="18" charset="0"/>
                <a:cs typeface="Times New Roman" panose="02020603050405020304" pitchFamily="18" charset="0"/>
              </a:rPr>
              <a:t>, že jsou pak coby dospělí už takto indoktrinovaní, že o těch věcech mluví s naprostou sebejistotou, ačkoli o nich přece ve skutečnosti nikdo nic neví.“</a:t>
            </a:r>
          </a:p>
        </p:txBody>
      </p:sp>
    </p:spTree>
    <p:extLst>
      <p:ext uri="{BB962C8B-B14F-4D97-AF65-F5344CB8AC3E}">
        <p14:creationId xmlns:p14="http://schemas.microsoft.com/office/powerpoint/2010/main" val="104557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V jakém světě žijeme? </a:t>
            </a:r>
            <a:r>
              <a:rPr lang="cs-CZ" dirty="0" err="1">
                <a:latin typeface="Times New Roman" panose="02020603050405020304" pitchFamily="18" charset="0"/>
                <a:cs typeface="Times New Roman" panose="02020603050405020304" pitchFamily="18" charset="0"/>
              </a:rPr>
              <a:t>Krauss</a:t>
            </a:r>
            <a:r>
              <a:rPr lang="cs-CZ" dirty="0">
                <a:latin typeface="Times New Roman" panose="02020603050405020304" pitchFamily="18" charset="0"/>
                <a:cs typeface="Times New Roman" panose="02020603050405020304" pitchFamily="18" charset="0"/>
              </a:rPr>
              <a:t> versus Petříček</a:t>
            </a:r>
          </a:p>
        </p:txBody>
      </p:sp>
      <p:sp>
        <p:nvSpPr>
          <p:cNvPr id="3" name="Zástupný symbol pro obsah 2"/>
          <p:cNvSpPr>
            <a:spLocks noGrp="1"/>
          </p:cNvSpPr>
          <p:nvPr>
            <p:ph sz="half" idx="1"/>
          </p:nvPr>
        </p:nvSpPr>
        <p:spPr>
          <a:xfrm>
            <a:off x="838200" y="1524000"/>
            <a:ext cx="4740564" cy="4652963"/>
          </a:xfrm>
        </p:spPr>
        <p:txBody>
          <a:bodyPr>
            <a:normAutofit/>
          </a:bodyPr>
          <a:lstStyle/>
          <a:p>
            <a:pPr marL="0" indent="0" algn="just">
              <a:buNone/>
            </a:pPr>
            <a:r>
              <a:rPr lang="cs-CZ" i="1" dirty="0">
                <a:latin typeface="Times New Roman" panose="02020603050405020304" pitchFamily="18" charset="0"/>
                <a:cs typeface="Times New Roman" panose="02020603050405020304" pitchFamily="18" charset="0"/>
              </a:rPr>
              <a:t>A </a:t>
            </a:r>
            <a:r>
              <a:rPr lang="cs-CZ" i="1" dirty="0" err="1">
                <a:latin typeface="Times New Roman" panose="02020603050405020304" pitchFamily="18" charset="0"/>
                <a:cs typeface="Times New Roman" panose="02020603050405020304" pitchFamily="18" charset="0"/>
              </a:rPr>
              <a:t>Universe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from</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Nothing</a:t>
            </a:r>
            <a:r>
              <a:rPr lang="cs-CZ" i="1"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„Ať je to sen, nebo noční můra, svou zkušenost musíme prožívat takovou, jaká je. Žijeme ve světě, který je prostoupený skrz naskrz vědou, a ta je jak úplná, tak reálná.“</a:t>
            </a:r>
          </a:p>
          <a:p>
            <a:pPr marL="0" indent="0" algn="just">
              <a:buNone/>
            </a:pPr>
            <a:endParaRPr lang="cs-CZ" dirty="0">
              <a:latin typeface="Times New Roman" panose="02020603050405020304" pitchFamily="18" charset="0"/>
              <a:cs typeface="Times New Roman" panose="02020603050405020304" pitchFamily="18" charset="0"/>
            </a:endParaRPr>
          </a:p>
        </p:txBody>
      </p:sp>
      <p:sp>
        <p:nvSpPr>
          <p:cNvPr id="4" name="Zástupný symbol pro obsah 3"/>
          <p:cNvSpPr>
            <a:spLocks noGrp="1"/>
          </p:cNvSpPr>
          <p:nvPr>
            <p:ph sz="half" idx="2"/>
          </p:nvPr>
        </p:nvSpPr>
        <p:spPr>
          <a:xfrm>
            <a:off x="5671127" y="1450109"/>
            <a:ext cx="5340928" cy="4858327"/>
          </a:xfrm>
        </p:spPr>
        <p:txBody>
          <a:bodyPr>
            <a:noAutofit/>
          </a:bodyPr>
          <a:lstStyle/>
          <a:p>
            <a:pPr marL="0" indent="0" algn="just">
              <a:buNone/>
            </a:pPr>
            <a:r>
              <a:rPr lang="cs-CZ" sz="1800" i="1" dirty="0">
                <a:latin typeface="Times New Roman" panose="02020603050405020304" pitchFamily="18" charset="0"/>
                <a:cs typeface="Times New Roman" panose="02020603050405020304" pitchFamily="18" charset="0"/>
              </a:rPr>
              <a:t>Úvod do (současné) filosofie:</a:t>
            </a:r>
            <a:r>
              <a:rPr lang="cs-CZ" sz="1800" dirty="0">
                <a:latin typeface="Times New Roman" panose="02020603050405020304" pitchFamily="18" charset="0"/>
                <a:cs typeface="Times New Roman" panose="02020603050405020304" pitchFamily="18" charset="0"/>
              </a:rPr>
              <a:t> </a:t>
            </a:r>
            <a:r>
              <a:rPr lang="cs-CZ" sz="1900" dirty="0">
                <a:latin typeface="Times New Roman" panose="02020603050405020304" pitchFamily="18" charset="0"/>
                <a:cs typeface="Times New Roman" panose="02020603050405020304" pitchFamily="18" charset="0"/>
              </a:rPr>
              <a:t>„</a:t>
            </a:r>
            <a:r>
              <a:rPr lang="cs-CZ" sz="1900" b="1" dirty="0">
                <a:latin typeface="Times New Roman" panose="02020603050405020304" pitchFamily="18" charset="0"/>
                <a:cs typeface="Times New Roman" panose="02020603050405020304" pitchFamily="18" charset="0"/>
              </a:rPr>
              <a:t>Věda přes své nesporné a úžasné úspěchy vlastně mlčí tam, kde běží o poslední, existenciální pravdy</a:t>
            </a:r>
            <a:r>
              <a:rPr lang="cs-CZ" sz="1900" dirty="0">
                <a:latin typeface="Times New Roman" panose="02020603050405020304" pitchFamily="18" charset="0"/>
                <a:cs typeface="Times New Roman" panose="02020603050405020304" pitchFamily="18" charset="0"/>
              </a:rPr>
              <a:t>. K otázce smyslu lidské existence, k problému životní hodnoty nemá věda, jejímž modelem je především matematicky formulovaná přírodověda, co říci. Vývoj vědy v novověku nadto způsobil zvláštní rozdvojení našeho světa: na jedné straně je svět, v němž každodenně žijeme, svět, kterému rozumíme, aniž o to musíme jakkoli usilovat, tedy svět, v němž se dokážeme pohybovat, jednat a tvořit, a na druhé straně je svět vědy, tedy především svět matematicky formulovaných entit a matematicky vyjádřených vztahů mezi nimi. Důležité je, že mezi oběma světy neexistuje žádný plynulý přechod a že následkem toho žijeme jako by ve dvojím světě, neboť svět vědy je něco, co nevyhnutelně náš život ve světě přirozeném provází a čemu se nemůžeme vyhýbat.“</a:t>
            </a:r>
          </a:p>
          <a:p>
            <a:pPr marL="0" indent="0" algn="just">
              <a:buNone/>
            </a:pPr>
            <a:endParaRPr lang="cs-CZ"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519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Rozhovor </a:t>
            </a:r>
            <a:r>
              <a:rPr lang="cs-CZ" dirty="0" err="1">
                <a:latin typeface="Times New Roman" panose="02020603050405020304" pitchFamily="18" charset="0"/>
                <a:cs typeface="Times New Roman" panose="02020603050405020304" pitchFamily="18" charset="0"/>
              </a:rPr>
              <a:t>Lawrence</a:t>
            </a:r>
            <a:r>
              <a:rPr lang="cs-CZ" dirty="0">
                <a:latin typeface="Times New Roman" panose="02020603050405020304" pitchFamily="18" charset="0"/>
                <a:cs typeface="Times New Roman" panose="02020603050405020304" pitchFamily="18" charset="0"/>
              </a:rPr>
              <a:t> – Hříbek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a:t>
            </a:r>
            <a:r>
              <a:rPr lang="cs-CZ" i="1" dirty="0">
                <a:latin typeface="Times New Roman" panose="02020603050405020304" pitchFamily="18" charset="0"/>
                <a:cs typeface="Times New Roman" panose="02020603050405020304" pitchFamily="18" charset="0"/>
              </a:rPr>
              <a:t>Lidové noviny</a:t>
            </a:r>
            <a:r>
              <a:rPr lang="cs-CZ" dirty="0">
                <a:latin typeface="Times New Roman" panose="02020603050405020304" pitchFamily="18" charset="0"/>
                <a:cs typeface="Times New Roman" panose="02020603050405020304" pitchFamily="18" charset="0"/>
              </a:rPr>
              <a:t>) </a:t>
            </a:r>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Při nedávném průzkumu v Anglii se dokonce ukázalo, že přes </a:t>
            </a:r>
            <a:r>
              <a:rPr lang="cs-CZ" b="1" dirty="0">
                <a:latin typeface="Times New Roman" panose="02020603050405020304" pitchFamily="18" charset="0"/>
                <a:cs typeface="Times New Roman" panose="02020603050405020304" pitchFamily="18" charset="0"/>
              </a:rPr>
              <a:t>padesát procent lidí, kteří zaškrtli, že jsou křesťané, po dalším dotazování vyslovili nesouhlas se všemi tradičními body křesťanského učení</a:t>
            </a:r>
            <a:r>
              <a:rPr lang="cs-CZ" dirty="0">
                <a:latin typeface="Times New Roman" panose="02020603050405020304" pitchFamily="18" charset="0"/>
                <a:cs typeface="Times New Roman" panose="02020603050405020304" pitchFamily="18" charset="0"/>
              </a:rPr>
              <a:t>. A i když se jich pak zeptali, proč se tedy identifikovali jako křesťané, odpověděli: No, považuji se za slušného člověka. </a:t>
            </a:r>
            <a:r>
              <a:rPr lang="cs-CZ" b="1" dirty="0">
                <a:latin typeface="Times New Roman" panose="02020603050405020304" pitchFamily="18" charset="0"/>
                <a:cs typeface="Times New Roman" panose="02020603050405020304" pitchFamily="18" charset="0"/>
              </a:rPr>
              <a:t>Náboženství si přivlastnilo morálku </a:t>
            </a:r>
            <a:r>
              <a:rPr lang="cs-CZ" dirty="0">
                <a:latin typeface="Times New Roman" panose="02020603050405020304" pitchFamily="18" charset="0"/>
                <a:cs typeface="Times New Roman" panose="02020603050405020304" pitchFamily="18" charset="0"/>
              </a:rPr>
              <a:t>a prostřednictvím pojmu pekla přesvědčilo mnoho lidí, že pokud nebudou nějak respektovat ideu Boha, pak nejenže jsou špatní lidé, ale věří-li v cosi jako posmrtný život, pak by si toho Boha opravdu měli vážit, protože jinak to pro ně dopadne věru zle</a:t>
            </a:r>
            <a:r>
              <a:rPr lang="cs-CZ" b="1" dirty="0">
                <a:latin typeface="Times New Roman" panose="02020603050405020304" pitchFamily="18" charset="0"/>
                <a:cs typeface="Times New Roman" panose="02020603050405020304" pitchFamily="18" charset="0"/>
              </a:rPr>
              <a:t>. Považuji za fascinující, že pro spoustu lidí náboženství opravdu spočívá v tom, aby o sobě mohli říci: Chci být dobrý, slušný člověk</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Ale vážně mě uráží, že morálka organizovaného náboženství, jak se jeví ve světle Písma, je ve skutečnosti odporná a obscénní</a:t>
            </a:r>
            <a:r>
              <a:rPr lang="cs-CZ" dirty="0">
                <a:latin typeface="Times New Roman" panose="02020603050405020304" pitchFamily="18" charset="0"/>
                <a:cs typeface="Times New Roman" panose="02020603050405020304" pitchFamily="18" charset="0"/>
              </a:rPr>
              <a:t>. </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704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Daniel </a:t>
            </a:r>
            <a:r>
              <a:rPr lang="cs-CZ" dirty="0" err="1">
                <a:latin typeface="Times New Roman" panose="02020603050405020304" pitchFamily="18" charset="0"/>
                <a:cs typeface="Times New Roman" panose="02020603050405020304" pitchFamily="18" charset="0"/>
              </a:rPr>
              <a:t>Dennett</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half" idx="1"/>
          </p:nvPr>
        </p:nvSpPr>
        <p:spPr>
          <a:xfrm>
            <a:off x="838200" y="1597891"/>
            <a:ext cx="5181600" cy="4579072"/>
          </a:xfrm>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Významný současný filosof. Nový </a:t>
            </a:r>
            <a:r>
              <a:rPr lang="cs-CZ" dirty="0" err="1">
                <a:latin typeface="Times New Roman" panose="02020603050405020304" pitchFamily="18" charset="0"/>
                <a:cs typeface="Times New Roman" panose="02020603050405020304" pitchFamily="18" charset="0"/>
              </a:rPr>
              <a:t>atheismus</a:t>
            </a:r>
            <a:r>
              <a:rPr lang="cs-CZ" dirty="0">
                <a:latin typeface="Times New Roman" panose="02020603050405020304" pitchFamily="18" charset="0"/>
                <a:cs typeface="Times New Roman" panose="02020603050405020304" pitchFamily="18" charset="0"/>
              </a:rPr>
              <a:t> považuje za své hobby. Jeho hlavním oborem je filosofie mysli a kognitivní věda. </a:t>
            </a:r>
            <a:r>
              <a:rPr lang="cs-CZ" dirty="0" err="1">
                <a:latin typeface="Times New Roman" panose="02020603050405020304" pitchFamily="18" charset="0"/>
                <a:cs typeface="Times New Roman" panose="02020603050405020304" pitchFamily="18" charset="0"/>
              </a:rPr>
              <a:t>Dennettova</a:t>
            </a:r>
            <a:r>
              <a:rPr lang="cs-CZ" dirty="0">
                <a:latin typeface="Times New Roman" panose="02020603050405020304" pitchFamily="18" charset="0"/>
                <a:cs typeface="Times New Roman" panose="02020603050405020304" pitchFamily="18" charset="0"/>
              </a:rPr>
              <a:t> nejslavnější kniha je </a:t>
            </a:r>
            <a:r>
              <a:rPr lang="cs-CZ" i="1" dirty="0" err="1">
                <a:latin typeface="Times New Roman" panose="02020603050405020304" pitchFamily="18" charset="0"/>
                <a:cs typeface="Times New Roman" panose="02020603050405020304" pitchFamily="18" charset="0"/>
              </a:rPr>
              <a:t>Consciousness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Explained</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z roku 1991. </a:t>
            </a:r>
          </a:p>
          <a:p>
            <a:pPr marL="0" indent="0" algn="just">
              <a:buNone/>
            </a:pPr>
            <a:r>
              <a:rPr lang="cs-CZ" dirty="0">
                <a:latin typeface="Times New Roman" panose="02020603050405020304" pitchFamily="18" charset="0"/>
                <a:cs typeface="Times New Roman" panose="02020603050405020304" pitchFamily="18" charset="0"/>
              </a:rPr>
              <a:t>Předkládá zde tezi, že </a:t>
            </a:r>
            <a:r>
              <a:rPr lang="cs-CZ" b="1" dirty="0">
                <a:latin typeface="Times New Roman" panose="02020603050405020304" pitchFamily="18" charset="0"/>
                <a:cs typeface="Times New Roman" panose="02020603050405020304" pitchFamily="18" charset="0"/>
              </a:rPr>
              <a:t>neexistuje žádné jedno jednotné vědomí</a:t>
            </a:r>
            <a:r>
              <a:rPr lang="cs-CZ" dirty="0">
                <a:latin typeface="Times New Roman" panose="02020603050405020304" pitchFamily="18" charset="0"/>
                <a:cs typeface="Times New Roman" panose="02020603050405020304" pitchFamily="18" charset="0"/>
              </a:rPr>
              <a:t>, ale soubor událostí v mozku, které stojí na počátku schopnosti užívat slovo já a zpětně si myslet, že existuje jeden jednotný proud vědomí. Takové vědomí je užitečná iluze.</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34909" y="1597891"/>
            <a:ext cx="3378537" cy="4579072"/>
          </a:xfrm>
        </p:spPr>
      </p:pic>
    </p:spTree>
    <p:extLst>
      <p:ext uri="{BB962C8B-B14F-4D97-AF65-F5344CB8AC3E}">
        <p14:creationId xmlns:p14="http://schemas.microsoft.com/office/powerpoint/2010/main" val="2709616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Dennett a </a:t>
            </a:r>
            <a:r>
              <a:rPr lang="en-US" sz="5400" kern="1200" dirty="0" err="1">
                <a:solidFill>
                  <a:srgbClr val="FFFFFF"/>
                </a:solidFill>
                <a:latin typeface="+mj-lt"/>
                <a:ea typeface="+mj-ea"/>
                <a:cs typeface="+mj-cs"/>
              </a:rPr>
              <a:t>evoluce</a:t>
            </a:r>
            <a:endParaRPr lang="en-US" sz="5400" kern="1200" dirty="0">
              <a:solidFill>
                <a:srgbClr val="FFFFFF"/>
              </a:solidFill>
              <a:latin typeface="+mj-lt"/>
              <a:ea typeface="+mj-ea"/>
              <a:cs typeface="+mj-cs"/>
            </a:endParaRP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970" y="307731"/>
            <a:ext cx="2681748" cy="3997637"/>
          </a:xfrm>
          <a:prstGeom prst="rect">
            <a:avLst/>
          </a:prstGeom>
        </p:spPr>
      </p:pic>
      <p:pic>
        <p:nvPicPr>
          <p:cNvPr id="5" name="Zástupný symbol pro obsah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51838" y="307731"/>
            <a:ext cx="2701106" cy="3997637"/>
          </a:xfrm>
          <a:prstGeom prst="rect">
            <a:avLst/>
          </a:prstGeom>
        </p:spPr>
      </p:pic>
      <p:pic>
        <p:nvPicPr>
          <p:cNvPr id="3" name="Obrázek 2">
            <a:extLst>
              <a:ext uri="{FF2B5EF4-FFF2-40B4-BE49-F238E27FC236}">
                <a16:creationId xmlns:a16="http://schemas.microsoft.com/office/drawing/2014/main" id="{87320D9E-FE63-6149-9A26-271C39B872BE}"/>
              </a:ext>
            </a:extLst>
          </p:cNvPr>
          <p:cNvPicPr>
            <a:picLocks noChangeAspect="1"/>
          </p:cNvPicPr>
          <p:nvPr/>
        </p:nvPicPr>
        <p:blipFill>
          <a:blip r:embed="rId4"/>
          <a:stretch>
            <a:fillRect/>
          </a:stretch>
        </p:blipFill>
        <p:spPr>
          <a:xfrm>
            <a:off x="8857454" y="330045"/>
            <a:ext cx="2608458" cy="3997637"/>
          </a:xfrm>
          <a:prstGeom prst="rect">
            <a:avLst/>
          </a:prstGeom>
        </p:spPr>
      </p:pic>
    </p:spTree>
    <p:extLst>
      <p:ext uri="{BB962C8B-B14F-4D97-AF65-F5344CB8AC3E}">
        <p14:creationId xmlns:p14="http://schemas.microsoft.com/office/powerpoint/2010/main" val="385612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65DD6B06-FFD6-0A44-A69A-0CA9D568FD48}"/>
              </a:ext>
            </a:extLst>
          </p:cNvPr>
          <p:cNvSpPr>
            <a:spLocks noGrp="1"/>
          </p:cNvSpPr>
          <p:nvPr>
            <p:ph type="title"/>
          </p:nvPr>
        </p:nvSpPr>
        <p:spPr>
          <a:xfrm>
            <a:off x="838200" y="448721"/>
            <a:ext cx="4707671" cy="1225650"/>
          </a:xfrm>
        </p:spPr>
        <p:txBody>
          <a:bodyPr anchor="b">
            <a:normAutofit/>
          </a:bodyPr>
          <a:lstStyle/>
          <a:p>
            <a:endParaRPr lang="cs-CZ" sz="3800" dirty="0">
              <a:solidFill>
                <a:schemeClr val="bg1"/>
              </a:solidFill>
            </a:endParaRP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5DE2F20-EE5B-A449-8029-A9D2652243F0}"/>
              </a:ext>
            </a:extLst>
          </p:cNvPr>
          <p:cNvSpPr>
            <a:spLocks noGrp="1"/>
          </p:cNvSpPr>
          <p:nvPr>
            <p:ph idx="1"/>
          </p:nvPr>
        </p:nvSpPr>
        <p:spPr>
          <a:xfrm>
            <a:off x="897769" y="2014538"/>
            <a:ext cx="4586513" cy="3542363"/>
          </a:xfrm>
        </p:spPr>
        <p:txBody>
          <a:bodyPr>
            <a:normAutofit/>
          </a:bodyPr>
          <a:lstStyle/>
          <a:p>
            <a:pPr marL="0" indent="0">
              <a:buNone/>
            </a:pPr>
            <a:r>
              <a:rPr lang="cs-CZ" sz="2000" dirty="0" err="1">
                <a:solidFill>
                  <a:schemeClr val="bg1"/>
                </a:solidFill>
              </a:rPr>
              <a:t>Voltaire</a:t>
            </a:r>
            <a:r>
              <a:rPr lang="cs-CZ" sz="2000" dirty="0">
                <a:solidFill>
                  <a:schemeClr val="bg1"/>
                </a:solidFill>
              </a:rPr>
              <a:t>: „Fanatismus je rozhodně tisíckrát zhoubnější, protože atheismus nepodněcuje vražedné vášně, kdežto fanatismus ano; atheismus nezabraňuje zločinům, ale fanatismus se jich dopouští.“ </a:t>
            </a:r>
          </a:p>
          <a:p>
            <a:pPr marL="0" indent="0" algn="just">
              <a:buNone/>
            </a:pPr>
            <a:endParaRPr lang="cs-CZ" sz="2000" dirty="0">
              <a:solidFill>
                <a:schemeClr val="bg1"/>
              </a:solidFill>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descr="Candide - Voltaire | Databáze knih">
            <a:extLst>
              <a:ext uri="{FF2B5EF4-FFF2-40B4-BE49-F238E27FC236}">
                <a16:creationId xmlns:a16="http://schemas.microsoft.com/office/drawing/2014/main" id="{F6DBD167-E1DB-D24B-BE8C-FA2639A84E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00"/>
          <a:stretch/>
        </p:blipFill>
        <p:spPr bwMode="auto">
          <a:xfrm>
            <a:off x="6443640" y="99035"/>
            <a:ext cx="5666547" cy="665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4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C47549-0729-944C-93E3-C33DF863B0BE}"/>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Trojí osvícenecký útok na Boha</a:t>
            </a:r>
          </a:p>
        </p:txBody>
      </p:sp>
      <p:sp>
        <p:nvSpPr>
          <p:cNvPr id="3" name="Zástupný obsah 2">
            <a:extLst>
              <a:ext uri="{FF2B5EF4-FFF2-40B4-BE49-F238E27FC236}">
                <a16:creationId xmlns:a16="http://schemas.microsoft.com/office/drawing/2014/main" id="{4581FE8A-40F3-6C4C-92EB-003E194CACD6}"/>
              </a:ext>
            </a:extLst>
          </p:cNvPr>
          <p:cNvSpPr>
            <a:spLocks noGrp="1"/>
          </p:cNvSpPr>
          <p:nvPr>
            <p:ph idx="1"/>
          </p:nvPr>
        </p:nvSpPr>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1. jsou </a:t>
            </a:r>
            <a:r>
              <a:rPr lang="cs-CZ" b="1" dirty="0">
                <a:latin typeface="Times New Roman" panose="02020603050405020304" pitchFamily="18" charset="0"/>
                <a:cs typeface="Times New Roman" panose="02020603050405020304" pitchFamily="18" charset="0"/>
              </a:rPr>
              <a:t>kritizovány důkazy boží existence</a:t>
            </a:r>
            <a:r>
              <a:rPr lang="cs-CZ" dirty="0">
                <a:latin typeface="Times New Roman" panose="02020603050405020304" pitchFamily="18" charset="0"/>
                <a:cs typeface="Times New Roman" panose="02020603050405020304" pitchFamily="18" charset="0"/>
              </a:rPr>
              <a:t> především z pozic empirismu, </a:t>
            </a:r>
          </a:p>
          <a:p>
            <a:pPr marL="0" indent="0" algn="just">
              <a:buNone/>
            </a:pPr>
            <a:r>
              <a:rPr lang="cs-CZ" dirty="0">
                <a:latin typeface="Times New Roman" panose="02020603050405020304" pitchFamily="18" charset="0"/>
                <a:cs typeface="Times New Roman" panose="02020603050405020304" pitchFamily="18" charset="0"/>
              </a:rPr>
              <a:t>2. jsou předkládány </a:t>
            </a:r>
            <a:r>
              <a:rPr lang="cs-CZ" b="1" dirty="0">
                <a:latin typeface="Times New Roman" panose="02020603050405020304" pitchFamily="18" charset="0"/>
                <a:cs typeface="Times New Roman" panose="02020603050405020304" pitchFamily="18" charset="0"/>
              </a:rPr>
              <a:t>genealogické argumenty</a:t>
            </a:r>
            <a:r>
              <a:rPr lang="cs-CZ" dirty="0">
                <a:latin typeface="Times New Roman" panose="02020603050405020304" pitchFamily="18" charset="0"/>
                <a:cs typeface="Times New Roman" panose="02020603050405020304" pitchFamily="18" charset="0"/>
              </a:rPr>
              <a:t>, tj. píší se dějiny morálky, duše, víry, takže to, co je tradičně považováno za boží dar se nyní pojímá jako výsledek evoluce, </a:t>
            </a:r>
          </a:p>
          <a:p>
            <a:pPr marL="0" indent="0" algn="just">
              <a:buNone/>
            </a:pPr>
            <a:r>
              <a:rPr lang="cs-CZ" dirty="0">
                <a:latin typeface="Times New Roman" panose="02020603050405020304" pitchFamily="18" charset="0"/>
                <a:cs typeface="Times New Roman" panose="02020603050405020304" pitchFamily="18" charset="0"/>
              </a:rPr>
              <a:t>3. je poukazováno na </a:t>
            </a:r>
            <a:r>
              <a:rPr lang="cs-CZ" b="1" dirty="0">
                <a:latin typeface="Times New Roman" panose="02020603050405020304" pitchFamily="18" charset="0"/>
                <a:cs typeface="Times New Roman" panose="02020603050405020304" pitchFamily="18" charset="0"/>
              </a:rPr>
              <a:t>existenci zla</a:t>
            </a:r>
            <a:r>
              <a:rPr lang="cs-CZ" dirty="0">
                <a:latin typeface="Times New Roman" panose="02020603050405020304" pitchFamily="18" charset="0"/>
                <a:cs typeface="Times New Roman" panose="02020603050405020304" pitchFamily="18" charset="0"/>
              </a:rPr>
              <a:t> jako na korunního svědka pro neexistenci dobrotivého Boha (viz nejznámější </a:t>
            </a:r>
            <a:r>
              <a:rPr lang="cs-CZ" b="1" dirty="0">
                <a:latin typeface="Times New Roman" panose="02020603050405020304" pitchFamily="18" charset="0"/>
                <a:cs typeface="Times New Roman" panose="02020603050405020304" pitchFamily="18" charset="0"/>
              </a:rPr>
              <a:t>zemětřesení</a:t>
            </a:r>
            <a:r>
              <a:rPr lang="cs-CZ" dirty="0">
                <a:latin typeface="Times New Roman" panose="02020603050405020304" pitchFamily="18" charset="0"/>
                <a:cs typeface="Times New Roman" panose="02020603050405020304" pitchFamily="18" charset="0"/>
              </a:rPr>
              <a:t> vůbec – </a:t>
            </a:r>
            <a:r>
              <a:rPr lang="cs-CZ" b="1" dirty="0">
                <a:latin typeface="Times New Roman" panose="02020603050405020304" pitchFamily="18" charset="0"/>
                <a:cs typeface="Times New Roman" panose="02020603050405020304" pitchFamily="18" charset="0"/>
              </a:rPr>
              <a:t>v Lisabonu 1755</a:t>
            </a:r>
            <a:r>
              <a:rPr lang="cs-CZ" dirty="0">
                <a:latin typeface="Times New Roman" panose="02020603050405020304" pitchFamily="18" charset="0"/>
                <a:cs typeface="Times New Roman" panose="02020603050405020304" pitchFamily="18" charset="0"/>
              </a:rPr>
              <a:t>. Jedná se o první katastrofu tohoto druhu, která byla vědecky zkoumána a vešla do argumentace osvíceneckých filosofů, především v otázce </a:t>
            </a:r>
            <a:r>
              <a:rPr lang="cs-CZ" dirty="0" err="1">
                <a:latin typeface="Times New Roman" panose="02020603050405020304" pitchFamily="18" charset="0"/>
                <a:cs typeface="Times New Roman" panose="02020603050405020304" pitchFamily="18" charset="0"/>
              </a:rPr>
              <a:t>theodiceje</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jak může svrchovaně dobrý Bůh připustit tak zničující katastrofu? </a:t>
            </a:r>
            <a:r>
              <a:rPr lang="cs-CZ" dirty="0" err="1">
                <a:latin typeface="Times New Roman" panose="02020603050405020304" pitchFamily="18" charset="0"/>
                <a:cs typeface="Times New Roman" panose="02020603050405020304" pitchFamily="18" charset="0"/>
              </a:rPr>
              <a:t>Voltaire</a:t>
            </a:r>
            <a:r>
              <a:rPr lang="cs-CZ" dirty="0">
                <a:latin typeface="Times New Roman" panose="02020603050405020304" pitchFamily="18" charset="0"/>
                <a:cs typeface="Times New Roman" panose="02020603050405020304" pitchFamily="18" charset="0"/>
              </a:rPr>
              <a:t> v odpovědi na zemětřesení napsal satirický spis </a:t>
            </a:r>
            <a:r>
              <a:rPr lang="cs-CZ" i="1" dirty="0" err="1">
                <a:latin typeface="Times New Roman" panose="02020603050405020304" pitchFamily="18" charset="0"/>
                <a:cs typeface="Times New Roman" panose="02020603050405020304" pitchFamily="18" charset="0"/>
              </a:rPr>
              <a:t>Candide</a:t>
            </a:r>
            <a:r>
              <a:rPr lang="cs-CZ" dirty="0">
                <a:latin typeface="Times New Roman" panose="02020603050405020304" pitchFamily="18" charset="0"/>
                <a:cs typeface="Times New Roman" panose="02020603050405020304" pitchFamily="18" charset="0"/>
              </a:rPr>
              <a:t>, v němž se vysmívá všem obhajobám dobrotivého Boha. Postavil se zde proti Leibnizovu tvrzení, že </a:t>
            </a:r>
            <a:r>
              <a:rPr lang="cs-CZ" b="1" dirty="0">
                <a:latin typeface="Times New Roman" panose="02020603050405020304" pitchFamily="18" charset="0"/>
                <a:cs typeface="Times New Roman" panose="02020603050405020304" pitchFamily="18" charset="0"/>
              </a:rPr>
              <a:t>žijeme v nejlepším z možných světů</a:t>
            </a:r>
            <a:r>
              <a:rPr lang="cs-CZ" dirty="0">
                <a:latin typeface="Times New Roman" panose="02020603050405020304" pitchFamily="18" charset="0"/>
                <a:cs typeface="Times New Roman" panose="02020603050405020304" pitchFamily="18" charset="0"/>
              </a:rPr>
              <a:t>. Filosof Theodor Adorno si všímá, že pro filosofy plní lisabonské zemětřesení podobnou funkci jako pro filosofy dvacátého století holocaust.).</a:t>
            </a:r>
          </a:p>
        </p:txBody>
      </p:sp>
    </p:spTree>
    <p:extLst>
      <p:ext uri="{BB962C8B-B14F-4D97-AF65-F5344CB8AC3E}">
        <p14:creationId xmlns:p14="http://schemas.microsoft.com/office/powerpoint/2010/main" val="59239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Zástupný obsah 4" descr="Obsah obrázku košile&#10;&#10;Popis byl vytvořen automaticky">
            <a:extLst>
              <a:ext uri="{FF2B5EF4-FFF2-40B4-BE49-F238E27FC236}">
                <a16:creationId xmlns:a16="http://schemas.microsoft.com/office/drawing/2014/main" id="{1D95A2C9-8E27-6A40-9E15-9431EB411D80}"/>
              </a:ext>
            </a:extLst>
          </p:cNvPr>
          <p:cNvPicPr>
            <a:picLocks noGrp="1" noChangeAspect="1"/>
          </p:cNvPicPr>
          <p:nvPr>
            <p:ph idx="1"/>
          </p:nvPr>
        </p:nvPicPr>
        <p:blipFill rotWithShape="1">
          <a:blip r:embed="rId2"/>
          <a:srcRect t="6656"/>
          <a:stretch/>
        </p:blipFill>
        <p:spPr>
          <a:xfrm>
            <a:off x="20" y="1282"/>
            <a:ext cx="12191980" cy="6856718"/>
          </a:xfrm>
          <a:prstGeom prst="rect">
            <a:avLst/>
          </a:prstGeom>
        </p:spPr>
      </p:pic>
    </p:spTree>
    <p:extLst>
      <p:ext uri="{BB962C8B-B14F-4D97-AF65-F5344CB8AC3E}">
        <p14:creationId xmlns:p14="http://schemas.microsoft.com/office/powerpoint/2010/main" val="124705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Zástupný obsah 4" descr="Obsah obrázku osoba, budova, vsedě, muž&#10;&#10;Popis byl vytvořen automaticky">
            <a:extLst>
              <a:ext uri="{FF2B5EF4-FFF2-40B4-BE49-F238E27FC236}">
                <a16:creationId xmlns:a16="http://schemas.microsoft.com/office/drawing/2014/main" id="{59599335-F536-E245-9E99-F6A16F187B92}"/>
              </a:ext>
            </a:extLst>
          </p:cNvPr>
          <p:cNvPicPr>
            <a:picLocks noGrp="1" noChangeAspect="1"/>
          </p:cNvPicPr>
          <p:nvPr>
            <p:ph idx="1"/>
          </p:nvPr>
        </p:nvPicPr>
        <p:blipFill rotWithShape="1">
          <a:blip r:embed="rId2"/>
          <a:srcRect b="15429"/>
          <a:stretch/>
        </p:blipFill>
        <p:spPr>
          <a:xfrm>
            <a:off x="20" y="1282"/>
            <a:ext cx="12191980" cy="6856718"/>
          </a:xfrm>
          <a:prstGeom prst="rect">
            <a:avLst/>
          </a:prstGeom>
        </p:spPr>
      </p:pic>
    </p:spTree>
    <p:extLst>
      <p:ext uri="{BB962C8B-B14F-4D97-AF65-F5344CB8AC3E}">
        <p14:creationId xmlns:p14="http://schemas.microsoft.com/office/powerpoint/2010/main" val="262677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A77C620-91EE-4C44-A29D-654A299289E4}"/>
              </a:ext>
            </a:extLst>
          </p:cNvPr>
          <p:cNvSpPr>
            <a:spLocks noGrp="1"/>
          </p:cNvSpPr>
          <p:nvPr>
            <p:ph type="title"/>
          </p:nvPr>
        </p:nvSpPr>
        <p:spPr>
          <a:xfrm>
            <a:off x="804671" y="640263"/>
            <a:ext cx="3284331" cy="5254510"/>
          </a:xfrm>
        </p:spPr>
        <p:txBody>
          <a:bodyPr>
            <a:normAutofit/>
          </a:bodyPr>
          <a:lstStyle/>
          <a:p>
            <a:r>
              <a:rPr lang="cs-CZ">
                <a:latin typeface="Times New Roman" panose="02020603050405020304" pitchFamily="18" charset="0"/>
                <a:cs typeface="Times New Roman" panose="02020603050405020304" pitchFamily="18" charset="0"/>
              </a:rPr>
              <a:t>Poznámka pod čarou v eseji </a:t>
            </a:r>
            <a:br>
              <a:rPr lang="cs-CZ">
                <a:latin typeface="Times New Roman" panose="02020603050405020304" pitchFamily="18" charset="0"/>
                <a:cs typeface="Times New Roman" panose="02020603050405020304" pitchFamily="18" charset="0"/>
              </a:rPr>
            </a:br>
            <a:r>
              <a:rPr lang="cs-CZ">
                <a:latin typeface="Times New Roman" panose="02020603050405020304" pitchFamily="18" charset="0"/>
                <a:cs typeface="Times New Roman" panose="02020603050405020304" pitchFamily="18" charset="0"/>
              </a:rPr>
              <a:t>Of National Characters</a:t>
            </a:r>
          </a:p>
        </p:txBody>
      </p:sp>
      <p:sp>
        <p:nvSpPr>
          <p:cNvPr id="3" name="Zástupný obsah 2">
            <a:extLst>
              <a:ext uri="{FF2B5EF4-FFF2-40B4-BE49-F238E27FC236}">
                <a16:creationId xmlns:a16="http://schemas.microsoft.com/office/drawing/2014/main" id="{D7735962-807B-5F42-B85F-959D5D3406C8}"/>
              </a:ext>
            </a:extLst>
          </p:cNvPr>
          <p:cNvSpPr>
            <a:spLocks noGrp="1"/>
          </p:cNvSpPr>
          <p:nvPr>
            <p:ph idx="1"/>
          </p:nvPr>
        </p:nvSpPr>
        <p:spPr>
          <a:xfrm>
            <a:off x="4892149" y="257174"/>
            <a:ext cx="7109351" cy="6429375"/>
          </a:xfrm>
        </p:spPr>
        <p:txBody>
          <a:bodyPr anchor="ctr">
            <a:normAutofit/>
          </a:body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I </a:t>
            </a:r>
            <a:r>
              <a:rPr lang="cs-CZ" sz="2000" dirty="0" err="1">
                <a:solidFill>
                  <a:schemeClr val="bg1"/>
                </a:solidFill>
                <a:latin typeface="Times New Roman" panose="02020603050405020304" pitchFamily="18" charset="0"/>
                <a:cs typeface="Times New Roman" panose="02020603050405020304" pitchFamily="18" charset="0"/>
              </a:rPr>
              <a:t>am</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apt</a:t>
            </a:r>
            <a:r>
              <a:rPr lang="cs-CZ" sz="2000" dirty="0">
                <a:solidFill>
                  <a:schemeClr val="bg1"/>
                </a:solidFill>
                <a:latin typeface="Times New Roman" panose="02020603050405020304" pitchFamily="18" charset="0"/>
                <a:cs typeface="Times New Roman" panose="02020603050405020304" pitchFamily="18" charset="0"/>
              </a:rPr>
              <a:t> to </a:t>
            </a:r>
            <a:r>
              <a:rPr lang="cs-CZ" sz="2000" dirty="0" err="1">
                <a:solidFill>
                  <a:schemeClr val="bg1"/>
                </a:solidFill>
                <a:latin typeface="Times New Roman" panose="02020603050405020304" pitchFamily="18" charset="0"/>
                <a:cs typeface="Times New Roman" panose="02020603050405020304" pitchFamily="18" charset="0"/>
              </a:rPr>
              <a:t>suspect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Negroes</a:t>
            </a:r>
            <a:r>
              <a:rPr lang="cs-CZ" sz="2000" dirty="0">
                <a:solidFill>
                  <a:schemeClr val="bg1"/>
                </a:solidFill>
                <a:latin typeface="Times New Roman" panose="02020603050405020304" pitchFamily="18" charset="0"/>
                <a:cs typeface="Times New Roman" panose="02020603050405020304" pitchFamily="18" charset="0"/>
              </a:rPr>
              <a:t> and in </a:t>
            </a:r>
            <a:r>
              <a:rPr lang="cs-CZ" sz="2000" dirty="0" err="1">
                <a:solidFill>
                  <a:schemeClr val="bg1"/>
                </a:solidFill>
                <a:latin typeface="Times New Roman" panose="02020603050405020304" pitchFamily="18" charset="0"/>
                <a:cs typeface="Times New Roman" panose="02020603050405020304" pitchFamily="18" charset="0"/>
              </a:rPr>
              <a:t>general</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all</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other</a:t>
            </a:r>
            <a:r>
              <a:rPr lang="cs-CZ" sz="2000" dirty="0">
                <a:solidFill>
                  <a:schemeClr val="bg1"/>
                </a:solidFill>
                <a:latin typeface="Times New Roman" panose="02020603050405020304" pitchFamily="18" charset="0"/>
                <a:cs typeface="Times New Roman" panose="02020603050405020304" pitchFamily="18" charset="0"/>
              </a:rPr>
              <a:t> species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men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for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there</a:t>
            </a:r>
            <a:r>
              <a:rPr lang="cs-CZ" sz="2000" dirty="0">
                <a:solidFill>
                  <a:schemeClr val="bg1"/>
                </a:solidFill>
                <a:latin typeface="Times New Roman" panose="02020603050405020304" pitchFamily="18" charset="0"/>
                <a:cs typeface="Times New Roman" panose="02020603050405020304" pitchFamily="18" charset="0"/>
              </a:rPr>
              <a:t> are </a:t>
            </a:r>
            <a:r>
              <a:rPr lang="cs-CZ" sz="2000" dirty="0" err="1">
                <a:solidFill>
                  <a:schemeClr val="bg1"/>
                </a:solidFill>
                <a:latin typeface="Times New Roman" panose="02020603050405020304" pitchFamily="18" charset="0"/>
                <a:cs typeface="Times New Roman" panose="02020603050405020304" pitchFamily="18" charset="0"/>
              </a:rPr>
              <a:t>four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five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different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kinds</a:t>
            </a:r>
            <a:r>
              <a:rPr lang="cs-CZ" sz="2000" dirty="0">
                <a:solidFill>
                  <a:schemeClr val="bg1"/>
                </a:solidFill>
                <a:latin typeface="Times New Roman" panose="02020603050405020304" pitchFamily="18" charset="0"/>
                <a:cs typeface="Times New Roman" panose="02020603050405020304" pitchFamily="18" charset="0"/>
              </a:rPr>
              <a:t>) to </a:t>
            </a:r>
            <a:r>
              <a:rPr lang="cs-CZ" sz="2000" dirty="0" err="1">
                <a:solidFill>
                  <a:schemeClr val="bg1"/>
                </a:solidFill>
                <a:latin typeface="Times New Roman" panose="02020603050405020304" pitchFamily="18" charset="0"/>
                <a:cs typeface="Times New Roman" panose="02020603050405020304" pitchFamily="18" charset="0"/>
              </a:rPr>
              <a:t>be</a:t>
            </a:r>
            <a:r>
              <a:rPr lang="cs-CZ" sz="2000"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naturally</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inferior</a:t>
            </a:r>
            <a:r>
              <a:rPr lang="cs-CZ" sz="2000" b="1" dirty="0">
                <a:solidFill>
                  <a:schemeClr val="bg1"/>
                </a:solidFill>
                <a:latin typeface="Times New Roman" panose="02020603050405020304" pitchFamily="18" charset="0"/>
                <a:cs typeface="Times New Roman" panose="02020603050405020304" pitchFamily="18" charset="0"/>
              </a:rPr>
              <a:t> to </a:t>
            </a:r>
            <a:r>
              <a:rPr lang="cs-CZ" sz="2000" b="1" dirty="0" err="1">
                <a:solidFill>
                  <a:schemeClr val="bg1"/>
                </a:solidFill>
                <a:latin typeface="Times New Roman" panose="02020603050405020304" pitchFamily="18" charset="0"/>
                <a:cs typeface="Times New Roman" panose="02020603050405020304" pitchFamily="18" charset="0"/>
              </a:rPr>
              <a:t>the</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whites</a:t>
            </a:r>
            <a:r>
              <a:rPr lang="cs-CZ" sz="2000"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There</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never</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was</a:t>
            </a:r>
            <a:r>
              <a:rPr lang="cs-CZ" sz="2000" b="1" dirty="0">
                <a:solidFill>
                  <a:schemeClr val="bg1"/>
                </a:solidFill>
                <a:latin typeface="Times New Roman" panose="02020603050405020304" pitchFamily="18" charset="0"/>
                <a:cs typeface="Times New Roman" panose="02020603050405020304" pitchFamily="18" charset="0"/>
              </a:rPr>
              <a:t> a </a:t>
            </a:r>
            <a:r>
              <a:rPr lang="cs-CZ" sz="2000" b="1" dirty="0" err="1">
                <a:solidFill>
                  <a:schemeClr val="bg1"/>
                </a:solidFill>
                <a:latin typeface="Times New Roman" panose="02020603050405020304" pitchFamily="18" charset="0"/>
                <a:cs typeface="Times New Roman" panose="02020603050405020304" pitchFamily="18" charset="0"/>
              </a:rPr>
              <a:t>civilized</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nation</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of</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any</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other</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complexion</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than</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white</a:t>
            </a:r>
            <a:r>
              <a:rPr lang="cs-CZ" sz="2000" dirty="0">
                <a:solidFill>
                  <a:schemeClr val="bg1"/>
                </a:solidFill>
                <a:latin typeface="Times New Roman" panose="02020603050405020304" pitchFamily="18" charset="0"/>
                <a:cs typeface="Times New Roman" panose="02020603050405020304" pitchFamily="18" charset="0"/>
              </a:rPr>
              <a:t>, nor </a:t>
            </a:r>
            <a:r>
              <a:rPr lang="cs-CZ" sz="2000" dirty="0" err="1">
                <a:solidFill>
                  <a:schemeClr val="bg1"/>
                </a:solidFill>
                <a:latin typeface="Times New Roman" panose="02020603050405020304" pitchFamily="18" charset="0"/>
                <a:cs typeface="Times New Roman" panose="02020603050405020304" pitchFamily="18" charset="0"/>
              </a:rPr>
              <a:t>even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any</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individual</a:t>
            </a:r>
            <a:r>
              <a:rPr lang="cs-CZ" sz="2000" dirty="0">
                <a:solidFill>
                  <a:schemeClr val="bg1"/>
                </a:solidFill>
                <a:latin typeface="Times New Roman" panose="02020603050405020304" pitchFamily="18" charset="0"/>
                <a:cs typeface="Times New Roman" panose="02020603050405020304" pitchFamily="18" charset="0"/>
              </a:rPr>
              <a:t> eminent </a:t>
            </a:r>
            <a:r>
              <a:rPr lang="cs-CZ" sz="2000" dirty="0" err="1">
                <a:solidFill>
                  <a:schemeClr val="bg1"/>
                </a:solidFill>
                <a:latin typeface="Times New Roman" panose="02020603050405020304" pitchFamily="18" charset="0"/>
                <a:cs typeface="Times New Roman" panose="02020603050405020304" pitchFamily="18" charset="0"/>
              </a:rPr>
              <a:t>either</a:t>
            </a:r>
            <a:r>
              <a:rPr lang="cs-CZ" sz="2000" dirty="0">
                <a:solidFill>
                  <a:schemeClr val="bg1"/>
                </a:solidFill>
                <a:latin typeface="Times New Roman" panose="02020603050405020304" pitchFamily="18" charset="0"/>
                <a:cs typeface="Times New Roman" panose="02020603050405020304" pitchFamily="18" charset="0"/>
              </a:rPr>
              <a:t> in </a:t>
            </a:r>
            <a:r>
              <a:rPr lang="cs-CZ" sz="2000" dirty="0" err="1">
                <a:solidFill>
                  <a:schemeClr val="bg1"/>
                </a:solidFill>
                <a:latin typeface="Times New Roman" panose="02020603050405020304" pitchFamily="18" charset="0"/>
                <a:cs typeface="Times New Roman" panose="02020603050405020304" pitchFamily="18" charset="0"/>
              </a:rPr>
              <a:t>action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speculation</a:t>
            </a:r>
            <a:r>
              <a:rPr lang="cs-CZ" sz="2000" dirty="0">
                <a:solidFill>
                  <a:schemeClr val="bg1"/>
                </a:solidFill>
                <a:latin typeface="Times New Roman" panose="02020603050405020304" pitchFamily="18" charset="0"/>
                <a:cs typeface="Times New Roman" panose="02020603050405020304" pitchFamily="18" charset="0"/>
              </a:rPr>
              <a:t>. No </a:t>
            </a:r>
            <a:r>
              <a:rPr lang="cs-CZ" sz="2000" dirty="0" err="1">
                <a:solidFill>
                  <a:schemeClr val="bg1"/>
                </a:solidFill>
                <a:latin typeface="Times New Roman" panose="02020603050405020304" pitchFamily="18" charset="0"/>
                <a:cs typeface="Times New Roman" panose="02020603050405020304" pitchFamily="18" charset="0"/>
              </a:rPr>
              <a:t>ingenious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manufacturers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amongst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them</a:t>
            </a:r>
            <a:r>
              <a:rPr lang="cs-CZ" sz="2000" dirty="0">
                <a:solidFill>
                  <a:schemeClr val="bg1"/>
                </a:solidFill>
                <a:latin typeface="Times New Roman" panose="02020603050405020304" pitchFamily="18" charset="0"/>
                <a:cs typeface="Times New Roman" panose="02020603050405020304" pitchFamily="18" charset="0"/>
              </a:rPr>
              <a:t>, </a:t>
            </a:r>
            <a:r>
              <a:rPr lang="cs-CZ" sz="2000" b="1" dirty="0">
                <a:solidFill>
                  <a:schemeClr val="bg1"/>
                </a:solidFill>
                <a:latin typeface="Times New Roman" panose="02020603050405020304" pitchFamily="18" charset="0"/>
                <a:cs typeface="Times New Roman" panose="02020603050405020304" pitchFamily="18" charset="0"/>
              </a:rPr>
              <a:t>no </a:t>
            </a:r>
            <a:r>
              <a:rPr lang="cs-CZ" sz="2000" b="1" dirty="0" err="1">
                <a:solidFill>
                  <a:schemeClr val="bg1"/>
                </a:solidFill>
                <a:latin typeface="Times New Roman" panose="02020603050405020304" pitchFamily="18" charset="0"/>
                <a:cs typeface="Times New Roman" panose="02020603050405020304" pitchFamily="18" charset="0"/>
              </a:rPr>
              <a:t>arts</a:t>
            </a:r>
            <a:r>
              <a:rPr lang="cs-CZ" sz="2000" b="1" dirty="0">
                <a:solidFill>
                  <a:schemeClr val="bg1"/>
                </a:solidFill>
                <a:latin typeface="Times New Roman" panose="02020603050405020304" pitchFamily="18" charset="0"/>
                <a:cs typeface="Times New Roman" panose="02020603050405020304" pitchFamily="18" charset="0"/>
              </a:rPr>
              <a:t>, no </a:t>
            </a:r>
            <a:r>
              <a:rPr lang="cs-CZ" sz="2000" b="1" dirty="0" err="1">
                <a:solidFill>
                  <a:schemeClr val="bg1"/>
                </a:solidFill>
                <a:latin typeface="Times New Roman" panose="02020603050405020304" pitchFamily="18" charset="0"/>
                <a:cs typeface="Times New Roman" panose="02020603050405020304" pitchFamily="18" charset="0"/>
              </a:rPr>
              <a:t>sciences</a:t>
            </a:r>
            <a:r>
              <a:rPr lang="cs-CZ" sz="2000" dirty="0">
                <a:solidFill>
                  <a:schemeClr val="bg1"/>
                </a:solidFill>
                <a:latin typeface="Times New Roman" panose="02020603050405020304" pitchFamily="18" charset="0"/>
                <a:cs typeface="Times New Roman" panose="02020603050405020304" pitchFamily="18" charset="0"/>
              </a:rPr>
              <a:t>. On </a:t>
            </a:r>
            <a:r>
              <a:rPr lang="cs-CZ" sz="2000" dirty="0" err="1">
                <a:solidFill>
                  <a:schemeClr val="bg1"/>
                </a:solidFill>
                <a:latin typeface="Times New Roman" panose="02020603050405020304" pitchFamily="18" charset="0"/>
                <a:cs typeface="Times New Roman" panose="02020603050405020304" pitchFamily="18" charset="0"/>
              </a:rPr>
              <a:t>the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other</a:t>
            </a:r>
            <a:r>
              <a:rPr lang="cs-CZ" sz="2000" dirty="0">
                <a:solidFill>
                  <a:schemeClr val="bg1"/>
                </a:solidFill>
                <a:latin typeface="Times New Roman" panose="02020603050405020304" pitchFamily="18" charset="0"/>
                <a:cs typeface="Times New Roman" panose="02020603050405020304" pitchFamily="18" charset="0"/>
              </a:rPr>
              <a:t> hand, </a:t>
            </a:r>
            <a:r>
              <a:rPr lang="cs-CZ" sz="2000" dirty="0" err="1">
                <a:solidFill>
                  <a:schemeClr val="bg1"/>
                </a:solidFill>
                <a:latin typeface="Times New Roman" panose="02020603050405020304" pitchFamily="18" charset="0"/>
                <a:cs typeface="Times New Roman" panose="02020603050405020304" pitchFamily="18" charset="0"/>
              </a:rPr>
              <a:t>the</a:t>
            </a:r>
            <a:r>
              <a:rPr lang="cs-CZ" sz="2000" dirty="0">
                <a:solidFill>
                  <a:schemeClr val="bg1"/>
                </a:solidFill>
                <a:latin typeface="Times New Roman" panose="02020603050405020304" pitchFamily="18" charset="0"/>
                <a:cs typeface="Times New Roman" panose="02020603050405020304" pitchFamily="18" charset="0"/>
              </a:rPr>
              <a:t> most </a:t>
            </a:r>
            <a:r>
              <a:rPr lang="cs-CZ" sz="2000" dirty="0" err="1">
                <a:solidFill>
                  <a:schemeClr val="bg1"/>
                </a:solidFill>
                <a:latin typeface="Times New Roman" panose="02020603050405020304" pitchFamily="18" charset="0"/>
                <a:cs typeface="Times New Roman" panose="02020603050405020304" pitchFamily="18" charset="0"/>
              </a:rPr>
              <a:t>rude</a:t>
            </a:r>
            <a:r>
              <a:rPr lang="cs-CZ" sz="2000" dirty="0">
                <a:solidFill>
                  <a:schemeClr val="bg1"/>
                </a:solidFill>
                <a:latin typeface="Times New Roman" panose="02020603050405020304" pitchFamily="18" charset="0"/>
                <a:cs typeface="Times New Roman" panose="02020603050405020304" pitchFamily="18" charset="0"/>
              </a:rPr>
              <a:t> and </a:t>
            </a:r>
            <a:r>
              <a:rPr lang="cs-CZ" sz="2000" dirty="0" err="1">
                <a:solidFill>
                  <a:schemeClr val="bg1"/>
                </a:solidFill>
                <a:latin typeface="Times New Roman" panose="02020603050405020304" pitchFamily="18" charset="0"/>
                <a:cs typeface="Times New Roman" panose="02020603050405020304" pitchFamily="18" charset="0"/>
              </a:rPr>
              <a:t>barbarous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whites</a:t>
            </a:r>
            <a:r>
              <a:rPr lang="cs-CZ" sz="2000" dirty="0">
                <a:solidFill>
                  <a:schemeClr val="bg1"/>
                </a:solidFill>
                <a:latin typeface="Times New Roman" panose="02020603050405020304" pitchFamily="18" charset="0"/>
                <a:cs typeface="Times New Roman" panose="02020603050405020304" pitchFamily="18" charset="0"/>
              </a:rPr>
              <a:t>, such as </a:t>
            </a:r>
            <a:r>
              <a:rPr lang="cs-CZ" sz="2000" dirty="0" err="1">
                <a:solidFill>
                  <a:schemeClr val="bg1"/>
                </a:solidFill>
                <a:latin typeface="Times New Roman" panose="02020603050405020304" pitchFamily="18" charset="0"/>
                <a:cs typeface="Times New Roman" panose="02020603050405020304" pitchFamily="18" charset="0"/>
              </a:rPr>
              <a:t>the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ancient</a:t>
            </a:r>
            <a:r>
              <a:rPr lang="cs-CZ" sz="2000" dirty="0">
                <a:solidFill>
                  <a:schemeClr val="bg1"/>
                </a:solidFill>
                <a:latin typeface="Times New Roman" panose="02020603050405020304" pitchFamily="18" charset="0"/>
                <a:cs typeface="Times New Roman" panose="02020603050405020304" pitchFamily="18" charset="0"/>
              </a:rPr>
              <a:t> GERMANS, </a:t>
            </a:r>
            <a:r>
              <a:rPr lang="cs-CZ" sz="2000" dirty="0" err="1">
                <a:solidFill>
                  <a:schemeClr val="bg1"/>
                </a:solidFill>
                <a:latin typeface="Times New Roman" panose="02020603050405020304" pitchFamily="18" charset="0"/>
                <a:cs typeface="Times New Roman" panose="02020603050405020304" pitchFamily="18" charset="0"/>
              </a:rPr>
              <a:t>the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present</a:t>
            </a:r>
            <a:r>
              <a:rPr lang="cs-CZ" sz="2000" dirty="0">
                <a:solidFill>
                  <a:schemeClr val="bg1"/>
                </a:solidFill>
                <a:latin typeface="Times New Roman" panose="02020603050405020304" pitchFamily="18" charset="0"/>
                <a:cs typeface="Times New Roman" panose="02020603050405020304" pitchFamily="18" charset="0"/>
              </a:rPr>
              <a:t> TARTARS, </a:t>
            </a:r>
            <a:r>
              <a:rPr lang="cs-CZ" sz="2000" dirty="0" err="1">
                <a:solidFill>
                  <a:schemeClr val="bg1"/>
                </a:solidFill>
                <a:latin typeface="Times New Roman" panose="02020603050405020304" pitchFamily="18" charset="0"/>
                <a:cs typeface="Times New Roman" panose="02020603050405020304" pitchFamily="18" charset="0"/>
              </a:rPr>
              <a:t>have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still</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something</a:t>
            </a:r>
            <a:r>
              <a:rPr lang="cs-CZ" sz="2000" dirty="0">
                <a:solidFill>
                  <a:schemeClr val="bg1"/>
                </a:solidFill>
                <a:latin typeface="Times New Roman" panose="02020603050405020304" pitchFamily="18" charset="0"/>
                <a:cs typeface="Times New Roman" panose="02020603050405020304" pitchFamily="18" charset="0"/>
              </a:rPr>
              <a:t> eminent </a:t>
            </a:r>
            <a:r>
              <a:rPr lang="cs-CZ" sz="2000" dirty="0" err="1">
                <a:solidFill>
                  <a:schemeClr val="bg1"/>
                </a:solidFill>
                <a:latin typeface="Times New Roman" panose="02020603050405020304" pitchFamily="18" charset="0"/>
                <a:cs typeface="Times New Roman" panose="02020603050405020304" pitchFamily="18" charset="0"/>
              </a:rPr>
              <a:t>about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them</a:t>
            </a:r>
            <a:r>
              <a:rPr lang="cs-CZ" sz="2000" dirty="0">
                <a:solidFill>
                  <a:schemeClr val="bg1"/>
                </a:solidFill>
                <a:latin typeface="Times New Roman" panose="02020603050405020304" pitchFamily="18" charset="0"/>
                <a:cs typeface="Times New Roman" panose="02020603050405020304" pitchFamily="18" charset="0"/>
              </a:rPr>
              <a:t>, in </a:t>
            </a:r>
            <a:r>
              <a:rPr lang="cs-CZ" sz="2000" dirty="0" err="1">
                <a:solidFill>
                  <a:schemeClr val="bg1"/>
                </a:solidFill>
                <a:latin typeface="Times New Roman" panose="02020603050405020304" pitchFamily="18" charset="0"/>
                <a:cs typeface="Times New Roman" panose="02020603050405020304" pitchFamily="18" charset="0"/>
              </a:rPr>
              <a:t>their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valour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form</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government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some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other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particular</a:t>
            </a:r>
            <a:r>
              <a:rPr lang="cs-CZ" sz="2000" dirty="0">
                <a:solidFill>
                  <a:schemeClr val="bg1"/>
                </a:solidFill>
                <a:latin typeface="Times New Roman" panose="02020603050405020304" pitchFamily="18" charset="0"/>
                <a:cs typeface="Times New Roman" panose="02020603050405020304" pitchFamily="18" charset="0"/>
              </a:rPr>
              <a:t>. Such a </a:t>
            </a:r>
            <a:r>
              <a:rPr lang="cs-CZ" sz="2000" dirty="0" err="1">
                <a:solidFill>
                  <a:schemeClr val="bg1"/>
                </a:solidFill>
                <a:latin typeface="Times New Roman" panose="02020603050405020304" pitchFamily="18" charset="0"/>
                <a:cs typeface="Times New Roman" panose="02020603050405020304" pitchFamily="18" charset="0"/>
              </a:rPr>
              <a:t>uniform</a:t>
            </a:r>
            <a:r>
              <a:rPr lang="cs-CZ" sz="2000" dirty="0">
                <a:solidFill>
                  <a:schemeClr val="bg1"/>
                </a:solidFill>
                <a:latin typeface="Times New Roman" panose="02020603050405020304" pitchFamily="18" charset="0"/>
                <a:cs typeface="Times New Roman" panose="02020603050405020304" pitchFamily="18" charset="0"/>
              </a:rPr>
              <a:t> and </a:t>
            </a:r>
            <a:r>
              <a:rPr lang="cs-CZ" sz="2000" dirty="0" err="1">
                <a:solidFill>
                  <a:schemeClr val="bg1"/>
                </a:solidFill>
                <a:latin typeface="Times New Roman" panose="02020603050405020304" pitchFamily="18" charset="0"/>
                <a:cs typeface="Times New Roman" panose="02020603050405020304" pitchFamily="18" charset="0"/>
              </a:rPr>
              <a:t>constant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difference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could</a:t>
            </a:r>
            <a:r>
              <a:rPr lang="cs-CZ" sz="2000" dirty="0">
                <a:solidFill>
                  <a:schemeClr val="bg1"/>
                </a:solidFill>
                <a:latin typeface="Times New Roman" panose="02020603050405020304" pitchFamily="18" charset="0"/>
                <a:cs typeface="Times New Roman" panose="02020603050405020304" pitchFamily="18" charset="0"/>
              </a:rPr>
              <a:t> not </a:t>
            </a:r>
            <a:r>
              <a:rPr lang="cs-CZ" sz="2000" dirty="0" err="1">
                <a:solidFill>
                  <a:schemeClr val="bg1"/>
                </a:solidFill>
                <a:latin typeface="Times New Roman" panose="02020603050405020304" pitchFamily="18" charset="0"/>
                <a:cs typeface="Times New Roman" panose="02020603050405020304" pitchFamily="18" charset="0"/>
              </a:rPr>
              <a:t>happen</a:t>
            </a:r>
            <a:r>
              <a:rPr lang="cs-CZ" sz="2000" dirty="0">
                <a:solidFill>
                  <a:schemeClr val="bg1"/>
                </a:solidFill>
                <a:latin typeface="Times New Roman" panose="02020603050405020304" pitchFamily="18" charset="0"/>
                <a:cs typeface="Times New Roman" panose="02020603050405020304" pitchFamily="18" charset="0"/>
              </a:rPr>
              <a:t>, in so many </a:t>
            </a:r>
            <a:r>
              <a:rPr lang="cs-CZ" sz="2000" dirty="0" err="1">
                <a:solidFill>
                  <a:schemeClr val="bg1"/>
                </a:solidFill>
                <a:latin typeface="Times New Roman" panose="02020603050405020304" pitchFamily="18" charset="0"/>
                <a:cs typeface="Times New Roman" panose="02020603050405020304" pitchFamily="18" charset="0"/>
              </a:rPr>
              <a:t>countries</a:t>
            </a:r>
            <a:r>
              <a:rPr lang="cs-CZ" sz="2000" dirty="0">
                <a:solidFill>
                  <a:schemeClr val="bg1"/>
                </a:solidFill>
                <a:latin typeface="Times New Roman" panose="02020603050405020304" pitchFamily="18" charset="0"/>
                <a:cs typeface="Times New Roman" panose="02020603050405020304" pitchFamily="18" charset="0"/>
              </a:rPr>
              <a:t> and </a:t>
            </a:r>
            <a:r>
              <a:rPr lang="cs-CZ" sz="2000" dirty="0" err="1">
                <a:solidFill>
                  <a:schemeClr val="bg1"/>
                </a:solidFill>
                <a:latin typeface="Times New Roman" panose="02020603050405020304" pitchFamily="18" charset="0"/>
                <a:cs typeface="Times New Roman" panose="02020603050405020304" pitchFamily="18" charset="0"/>
              </a:rPr>
              <a:t>ages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if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nature</a:t>
            </a:r>
            <a:r>
              <a:rPr lang="cs-CZ" sz="2000" dirty="0">
                <a:solidFill>
                  <a:schemeClr val="bg1"/>
                </a:solidFill>
                <a:latin typeface="Times New Roman" panose="02020603050405020304" pitchFamily="18" charset="0"/>
                <a:cs typeface="Times New Roman" panose="02020603050405020304" pitchFamily="18" charset="0"/>
              </a:rPr>
              <a:t> had not made </a:t>
            </a:r>
            <a:r>
              <a:rPr lang="cs-CZ" sz="2000" dirty="0" err="1">
                <a:solidFill>
                  <a:schemeClr val="bg1"/>
                </a:solidFill>
                <a:latin typeface="Times New Roman" panose="02020603050405020304" pitchFamily="18" charset="0"/>
                <a:cs typeface="Times New Roman" panose="02020603050405020304" pitchFamily="18" charset="0"/>
              </a:rPr>
              <a:t>an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original</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distinction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betwixt</a:t>
            </a:r>
            <a:r>
              <a:rPr lang="cs-CZ" sz="2000" dirty="0">
                <a:solidFill>
                  <a:schemeClr val="bg1"/>
                </a:solidFill>
                <a:latin typeface="Times New Roman" panose="02020603050405020304" pitchFamily="18" charset="0"/>
                <a:cs typeface="Times New Roman" panose="02020603050405020304" pitchFamily="18" charset="0"/>
              </a:rPr>
              <a:t> these </a:t>
            </a:r>
            <a:r>
              <a:rPr lang="cs-CZ" sz="2000" dirty="0" err="1">
                <a:solidFill>
                  <a:schemeClr val="bg1"/>
                </a:solidFill>
                <a:latin typeface="Times New Roman" panose="02020603050405020304" pitchFamily="18" charset="0"/>
                <a:cs typeface="Times New Roman" panose="02020603050405020304" pitchFamily="18" charset="0"/>
              </a:rPr>
              <a:t>breeds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men</a:t>
            </a:r>
            <a:r>
              <a:rPr lang="cs-CZ" sz="2000" dirty="0">
                <a:solidFill>
                  <a:schemeClr val="bg1"/>
                </a:solidFill>
                <a:latin typeface="Times New Roman" panose="02020603050405020304" pitchFamily="18" charset="0"/>
                <a:cs typeface="Times New Roman" panose="02020603050405020304" pitchFamily="18" charset="0"/>
              </a:rPr>
              <a:t>. Not to </a:t>
            </a:r>
            <a:r>
              <a:rPr lang="cs-CZ" sz="2000" dirty="0" err="1">
                <a:solidFill>
                  <a:schemeClr val="bg1"/>
                </a:solidFill>
                <a:latin typeface="Times New Roman" panose="02020603050405020304" pitchFamily="18" charset="0"/>
                <a:cs typeface="Times New Roman" panose="02020603050405020304" pitchFamily="18" charset="0"/>
              </a:rPr>
              <a:t>mention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our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colonies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there</a:t>
            </a:r>
            <a:r>
              <a:rPr lang="cs-CZ" sz="2000" dirty="0">
                <a:solidFill>
                  <a:schemeClr val="bg1"/>
                </a:solidFill>
                <a:latin typeface="Times New Roman" panose="02020603050405020304" pitchFamily="18" charset="0"/>
                <a:cs typeface="Times New Roman" panose="02020603050405020304" pitchFamily="18" charset="0"/>
              </a:rPr>
              <a:t> are NEGROE </a:t>
            </a:r>
            <a:r>
              <a:rPr lang="cs-CZ" sz="2000" dirty="0" err="1">
                <a:solidFill>
                  <a:schemeClr val="bg1"/>
                </a:solidFill>
                <a:latin typeface="Times New Roman" panose="02020603050405020304" pitchFamily="18" charset="0"/>
                <a:cs typeface="Times New Roman" panose="02020603050405020304" pitchFamily="18" charset="0"/>
              </a:rPr>
              <a:t>slaves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dispersed</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all</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over</a:t>
            </a:r>
            <a:r>
              <a:rPr lang="cs-CZ" sz="2000" dirty="0">
                <a:solidFill>
                  <a:schemeClr val="bg1"/>
                </a:solidFill>
                <a:latin typeface="Times New Roman" panose="02020603050405020304" pitchFamily="18" charset="0"/>
                <a:cs typeface="Times New Roman" panose="02020603050405020304" pitchFamily="18" charset="0"/>
              </a:rPr>
              <a:t> EUROPE,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which</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none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ever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discovered</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any</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symptoms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ingenuity</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tho</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low</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people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without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education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will</a:t>
            </a:r>
            <a:r>
              <a:rPr lang="cs-CZ" sz="2000" dirty="0">
                <a:solidFill>
                  <a:schemeClr val="bg1"/>
                </a:solidFill>
                <a:latin typeface="Times New Roman" panose="02020603050405020304" pitchFamily="18" charset="0"/>
                <a:cs typeface="Times New Roman" panose="02020603050405020304" pitchFamily="18" charset="0"/>
              </a:rPr>
              <a:t> start up </a:t>
            </a:r>
            <a:r>
              <a:rPr lang="cs-CZ" sz="2000" dirty="0" err="1">
                <a:solidFill>
                  <a:schemeClr val="bg1"/>
                </a:solidFill>
                <a:latin typeface="Times New Roman" panose="02020603050405020304" pitchFamily="18" charset="0"/>
                <a:cs typeface="Times New Roman" panose="02020603050405020304" pitchFamily="18" charset="0"/>
              </a:rPr>
              <a:t>amongst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us</a:t>
            </a:r>
            <a:r>
              <a:rPr lang="cs-CZ" sz="2000" dirty="0">
                <a:solidFill>
                  <a:schemeClr val="bg1"/>
                </a:solidFill>
                <a:latin typeface="Times New Roman" panose="02020603050405020304" pitchFamily="18" charset="0"/>
                <a:cs typeface="Times New Roman" panose="02020603050405020304" pitchFamily="18" charset="0"/>
              </a:rPr>
              <a:t>, and </a:t>
            </a:r>
            <a:r>
              <a:rPr lang="cs-CZ" sz="2000" dirty="0" err="1">
                <a:solidFill>
                  <a:schemeClr val="bg1"/>
                </a:solidFill>
                <a:latin typeface="Times New Roman" panose="02020603050405020304" pitchFamily="18" charset="0"/>
                <a:cs typeface="Times New Roman" panose="02020603050405020304" pitchFamily="18" charset="0"/>
              </a:rPr>
              <a:t>distinguish</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themselves</a:t>
            </a:r>
            <a:r>
              <a:rPr lang="cs-CZ" sz="2000" dirty="0">
                <a:solidFill>
                  <a:schemeClr val="bg1"/>
                </a:solidFill>
                <a:latin typeface="Times New Roman" panose="02020603050405020304" pitchFamily="18" charset="0"/>
                <a:cs typeface="Times New Roman" panose="02020603050405020304" pitchFamily="18" charset="0"/>
              </a:rPr>
              <a:t> in </a:t>
            </a:r>
            <a:r>
              <a:rPr lang="cs-CZ" sz="2000" dirty="0" err="1">
                <a:solidFill>
                  <a:schemeClr val="bg1"/>
                </a:solidFill>
                <a:latin typeface="Times New Roman" panose="02020603050405020304" pitchFamily="18" charset="0"/>
                <a:cs typeface="Times New Roman" panose="02020603050405020304" pitchFamily="18" charset="0"/>
              </a:rPr>
              <a:t>every</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profession</a:t>
            </a:r>
            <a:r>
              <a:rPr lang="cs-CZ" sz="2000" dirty="0">
                <a:solidFill>
                  <a:schemeClr val="bg1"/>
                </a:solidFill>
                <a:latin typeface="Times New Roman" panose="02020603050405020304" pitchFamily="18" charset="0"/>
                <a:cs typeface="Times New Roman" panose="02020603050405020304" pitchFamily="18" charset="0"/>
              </a:rPr>
              <a:t>. In JAMAICA, </a:t>
            </a:r>
            <a:r>
              <a:rPr lang="cs-CZ" sz="2000" dirty="0" err="1">
                <a:solidFill>
                  <a:schemeClr val="bg1"/>
                </a:solidFill>
                <a:latin typeface="Times New Roman" panose="02020603050405020304" pitchFamily="18" charset="0"/>
                <a:cs typeface="Times New Roman" panose="02020603050405020304" pitchFamily="18" charset="0"/>
              </a:rPr>
              <a:t>indeed</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they</a:t>
            </a:r>
            <a:r>
              <a:rPr lang="cs-CZ" sz="2000" dirty="0">
                <a:solidFill>
                  <a:schemeClr val="bg1"/>
                </a:solidFill>
                <a:latin typeface="Times New Roman" panose="02020603050405020304" pitchFamily="18" charset="0"/>
                <a:cs typeface="Times New Roman" panose="02020603050405020304" pitchFamily="18" charset="0"/>
              </a:rPr>
              <a:t> talk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one</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negroe</a:t>
            </a:r>
            <a:r>
              <a:rPr lang="cs-CZ" sz="2000" dirty="0">
                <a:solidFill>
                  <a:schemeClr val="bg1"/>
                </a:solidFill>
                <a:latin typeface="Times New Roman" panose="02020603050405020304" pitchFamily="18" charset="0"/>
                <a:cs typeface="Times New Roman" panose="02020603050405020304" pitchFamily="18" charset="0"/>
              </a:rPr>
              <a:t> as a man </a:t>
            </a:r>
            <a:r>
              <a:rPr lang="cs-CZ" sz="2000" dirty="0" err="1">
                <a:solidFill>
                  <a:schemeClr val="bg1"/>
                </a:solidFill>
                <a:latin typeface="Times New Roman" panose="02020603050405020304" pitchFamily="18" charset="0"/>
                <a:cs typeface="Times New Roman" panose="02020603050405020304" pitchFamily="18" charset="0"/>
              </a:rPr>
              <a:t>of</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parts</a:t>
            </a:r>
            <a:r>
              <a:rPr lang="cs-CZ" sz="2000" dirty="0">
                <a:solidFill>
                  <a:schemeClr val="bg1"/>
                </a:solidFill>
                <a:latin typeface="Times New Roman" panose="02020603050405020304" pitchFamily="18" charset="0"/>
                <a:cs typeface="Times New Roman" panose="02020603050405020304" pitchFamily="18" charset="0"/>
              </a:rPr>
              <a:t> and </a:t>
            </a:r>
            <a:r>
              <a:rPr lang="cs-CZ" sz="2000" dirty="0" err="1">
                <a:solidFill>
                  <a:schemeClr val="bg1"/>
                </a:solidFill>
                <a:latin typeface="Times New Roman" panose="02020603050405020304" pitchFamily="18" charset="0"/>
                <a:cs typeface="Times New Roman" panose="02020603050405020304" pitchFamily="18" charset="0"/>
              </a:rPr>
              <a:t>learning</a:t>
            </a:r>
            <a:r>
              <a:rPr lang="cs-CZ" sz="2000" dirty="0">
                <a:solidFill>
                  <a:schemeClr val="bg1"/>
                </a:solidFill>
                <a:latin typeface="Times New Roman" panose="02020603050405020304" pitchFamily="18" charset="0"/>
                <a:cs typeface="Times New Roman" panose="02020603050405020304" pitchFamily="18" charset="0"/>
              </a:rPr>
              <a:t>; but ’tis </a:t>
            </a:r>
            <a:r>
              <a:rPr lang="cs-CZ" sz="2000" dirty="0" err="1">
                <a:solidFill>
                  <a:schemeClr val="bg1"/>
                </a:solidFill>
                <a:latin typeface="Times New Roman" panose="02020603050405020304" pitchFamily="18" charset="0"/>
                <a:cs typeface="Times New Roman" panose="02020603050405020304" pitchFamily="18" charset="0"/>
              </a:rPr>
              <a:t>likely</a:t>
            </a:r>
            <a:r>
              <a:rPr lang="cs-CZ" sz="2000" dirty="0">
                <a:solidFill>
                  <a:schemeClr val="bg1"/>
                </a:solidFill>
                <a:latin typeface="Times New Roman" panose="02020603050405020304" pitchFamily="18" charset="0"/>
                <a:cs typeface="Times New Roman" panose="02020603050405020304" pitchFamily="18" charset="0"/>
              </a:rPr>
              <a:t> he </a:t>
            </a:r>
            <a:r>
              <a:rPr lang="cs-CZ" sz="2000" dirty="0" err="1">
                <a:solidFill>
                  <a:schemeClr val="bg1"/>
                </a:solidFill>
                <a:latin typeface="Times New Roman" panose="02020603050405020304" pitchFamily="18" charset="0"/>
                <a:cs typeface="Times New Roman" panose="02020603050405020304" pitchFamily="18" charset="0"/>
              </a:rPr>
              <a:t>is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admired</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for</a:t>
            </a:r>
            <a:r>
              <a:rPr lang="cs-CZ" sz="2000" dirty="0">
                <a:solidFill>
                  <a:schemeClr val="bg1"/>
                </a:solidFill>
                <a:latin typeface="Times New Roman" panose="02020603050405020304" pitchFamily="18" charset="0"/>
                <a:cs typeface="Times New Roman" panose="02020603050405020304" pitchFamily="18" charset="0"/>
              </a:rPr>
              <a:t> very </a:t>
            </a:r>
            <a:r>
              <a:rPr lang="cs-CZ" sz="2000" dirty="0" err="1">
                <a:solidFill>
                  <a:schemeClr val="bg1"/>
                </a:solidFill>
                <a:latin typeface="Times New Roman" panose="02020603050405020304" pitchFamily="18" charset="0"/>
                <a:cs typeface="Times New Roman" panose="02020603050405020304" pitchFamily="18" charset="0"/>
              </a:rPr>
              <a:t>slender</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accomplishments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like</a:t>
            </a:r>
            <a:r>
              <a:rPr lang="cs-CZ" sz="2000" dirty="0">
                <a:solidFill>
                  <a:schemeClr val="bg1"/>
                </a:solidFill>
                <a:latin typeface="Times New Roman" panose="02020603050405020304" pitchFamily="18" charset="0"/>
                <a:cs typeface="Times New Roman" panose="02020603050405020304" pitchFamily="18" charset="0"/>
              </a:rPr>
              <a:t> a </a:t>
            </a:r>
            <a:r>
              <a:rPr lang="cs-CZ" sz="2000" dirty="0" err="1">
                <a:solidFill>
                  <a:schemeClr val="bg1"/>
                </a:solidFill>
                <a:latin typeface="Times New Roman" panose="02020603050405020304" pitchFamily="18" charset="0"/>
                <a:cs typeface="Times New Roman" panose="02020603050405020304" pitchFamily="18" charset="0"/>
              </a:rPr>
              <a:t>parrot</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who</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speaks</a:t>
            </a:r>
            <a:r>
              <a:rPr lang="cs-CZ" sz="2000" dirty="0">
                <a:solidFill>
                  <a:schemeClr val="bg1"/>
                </a:solidFill>
                <a:latin typeface="Times New Roman" panose="02020603050405020304" pitchFamily="18" charset="0"/>
                <a:cs typeface="Times New Roman" panose="02020603050405020304" pitchFamily="18" charset="0"/>
              </a:rPr>
              <a:t> a </a:t>
            </a:r>
            <a:r>
              <a:rPr lang="cs-CZ" sz="2000" dirty="0" err="1">
                <a:solidFill>
                  <a:schemeClr val="bg1"/>
                </a:solidFill>
                <a:latin typeface="Times New Roman" panose="02020603050405020304" pitchFamily="18" charset="0"/>
                <a:cs typeface="Times New Roman" panose="02020603050405020304" pitchFamily="18" charset="0"/>
              </a:rPr>
              <a:t>few</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words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plainly</a:t>
            </a:r>
            <a:r>
              <a:rPr lang="cs-CZ" sz="20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1587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75E8B-8DC7-4A45-BB1B-22218F9D770D}"/>
              </a:ext>
            </a:extLst>
          </p:cNvPr>
          <p:cNvSpPr>
            <a:spLocks noGrp="1"/>
          </p:cNvSpPr>
          <p:nvPr>
            <p:ph type="title"/>
          </p:nvPr>
        </p:nvSpPr>
        <p:spPr>
          <a:xfrm>
            <a:off x="838200" y="365125"/>
            <a:ext cx="10515600" cy="1998065"/>
          </a:xfrm>
        </p:spPr>
        <p:txBody>
          <a:bodyPr>
            <a:normAutofit/>
          </a:bodyPr>
          <a:lstStyle/>
          <a:p>
            <a:pPr algn="ctr"/>
            <a:r>
              <a:rPr lang="cs-CZ" dirty="0">
                <a:latin typeface="Times New Roman" panose="02020603050405020304" pitchFamily="18" charset="0"/>
                <a:cs typeface="Times New Roman" panose="02020603050405020304" pitchFamily="18" charset="0"/>
              </a:rPr>
              <a:t>Základ </a:t>
            </a:r>
            <a:r>
              <a:rPr lang="cs-CZ" dirty="0" err="1">
                <a:latin typeface="Times New Roman" panose="02020603050405020304" pitchFamily="18" charset="0"/>
                <a:cs typeface="Times New Roman" panose="02020603050405020304" pitchFamily="18" charset="0"/>
              </a:rPr>
              <a:t>Humovy</a:t>
            </a:r>
            <a:r>
              <a:rPr lang="cs-CZ" dirty="0">
                <a:latin typeface="Times New Roman" panose="02020603050405020304" pitchFamily="18" charset="0"/>
                <a:cs typeface="Times New Roman" panose="02020603050405020304" pitchFamily="18" charset="0"/>
              </a:rPr>
              <a:t> epistemologie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 teorie poznání)</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6C82E260-637C-EA49-BD0F-C6020DAA8D67}"/>
              </a:ext>
            </a:extLst>
          </p:cNvPr>
          <p:cNvSpPr>
            <a:spLocks noGrp="1"/>
          </p:cNvSpPr>
          <p:nvPr>
            <p:ph idx="1"/>
          </p:nvPr>
        </p:nvSpPr>
        <p:spPr/>
        <p:txBody>
          <a:bodyPr/>
          <a:lstStyle/>
          <a:p>
            <a:pPr marL="0" indent="0">
              <a:buNone/>
            </a:pPr>
            <a:r>
              <a:rPr lang="cs-CZ" dirty="0">
                <a:latin typeface="Times" pitchFamily="2" charset="0"/>
              </a:rPr>
              <a:t>Jediným základem lidského poznání je </a:t>
            </a:r>
            <a:r>
              <a:rPr lang="cs-CZ" b="1" dirty="0" err="1">
                <a:latin typeface="Times" pitchFamily="2" charset="0"/>
              </a:rPr>
              <a:t>experience</a:t>
            </a:r>
            <a:r>
              <a:rPr lang="cs-CZ" dirty="0">
                <a:latin typeface="Times" pitchFamily="2" charset="0"/>
              </a:rPr>
              <a:t> (zkušenost) a </a:t>
            </a:r>
            <a:r>
              <a:rPr lang="cs-CZ" b="1" dirty="0" err="1">
                <a:latin typeface="Times" pitchFamily="2" charset="0"/>
              </a:rPr>
              <a:t>observation</a:t>
            </a:r>
            <a:r>
              <a:rPr lang="cs-CZ" dirty="0">
                <a:latin typeface="Times" pitchFamily="2" charset="0"/>
              </a:rPr>
              <a:t> (pozorování).</a:t>
            </a:r>
          </a:p>
          <a:p>
            <a:pPr marL="0" indent="0">
              <a:buNone/>
            </a:pPr>
            <a:r>
              <a:rPr lang="cs-CZ" dirty="0">
                <a:latin typeface="Times" pitchFamily="2" charset="0"/>
              </a:rPr>
              <a:t>Základním pramenem poznání jsou </a:t>
            </a:r>
            <a:r>
              <a:rPr lang="cs-CZ" b="1" dirty="0" err="1">
                <a:latin typeface="Times" pitchFamily="2" charset="0"/>
              </a:rPr>
              <a:t>impressions</a:t>
            </a:r>
            <a:r>
              <a:rPr lang="cs-CZ" dirty="0">
                <a:latin typeface="Times" pitchFamily="2" charset="0"/>
              </a:rPr>
              <a:t>, vněmy, tedy aktuální počitky vnějších smyslů, otisky smyslově přístupných předmětů. </a:t>
            </a:r>
          </a:p>
          <a:p>
            <a:pPr marL="0" indent="0">
              <a:buNone/>
            </a:pPr>
            <a:r>
              <a:rPr lang="cs-CZ" b="1" dirty="0" err="1">
                <a:latin typeface="Times" pitchFamily="2" charset="0"/>
              </a:rPr>
              <a:t>Ideas</a:t>
            </a:r>
            <a:r>
              <a:rPr lang="cs-CZ" dirty="0">
                <a:latin typeface="Times" pitchFamily="2" charset="0"/>
              </a:rPr>
              <a:t> (ideje) jsou reprodukce těchto impresí a jako takové jsou méně živé a méně jasné.</a:t>
            </a:r>
          </a:p>
        </p:txBody>
      </p:sp>
    </p:spTree>
    <p:extLst>
      <p:ext uri="{BB962C8B-B14F-4D97-AF65-F5344CB8AC3E}">
        <p14:creationId xmlns:p14="http://schemas.microsoft.com/office/powerpoint/2010/main" val="166534090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3433</Words>
  <Application>Microsoft Office PowerPoint</Application>
  <PresentationFormat>Širokoúhlá obrazovka</PresentationFormat>
  <Paragraphs>113</Paragraphs>
  <Slides>38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38</vt:i4>
      </vt:variant>
    </vt:vector>
  </HeadingPairs>
  <TitlesOfParts>
    <vt:vector size="44" baseType="lpstr">
      <vt:lpstr>Arial</vt:lpstr>
      <vt:lpstr>Calibri</vt:lpstr>
      <vt:lpstr>Calibri Light</vt:lpstr>
      <vt:lpstr>Times</vt:lpstr>
      <vt:lpstr>Times New Roman</vt:lpstr>
      <vt:lpstr>Motiv Office</vt:lpstr>
      <vt:lpstr>Moderní podoby nevíry</vt:lpstr>
      <vt:lpstr>Proč filosofujeme?</vt:lpstr>
      <vt:lpstr>Filosofie a otázka</vt:lpstr>
      <vt:lpstr>Prezentace aplikace PowerPoint</vt:lpstr>
      <vt:lpstr>Trojí osvícenecký útok na Boha</vt:lpstr>
      <vt:lpstr>Prezentace aplikace PowerPoint</vt:lpstr>
      <vt:lpstr>Prezentace aplikace PowerPoint</vt:lpstr>
      <vt:lpstr>Poznámka pod čarou v eseji  Of National Characters</vt:lpstr>
      <vt:lpstr>Základ Humovy epistemologie  (= teorie poznání) </vt:lpstr>
      <vt:lpstr>Jak vznikají ideje?</vt:lpstr>
      <vt:lpstr>Vztahy idejí versus faktické okolnosti</vt:lpstr>
      <vt:lpstr>Pravda versus pravděpodobnost</vt:lpstr>
      <vt:lpstr>Pojetí kauzality</vt:lpstr>
      <vt:lpstr>Co z toho plyne pro náboženství?</vt:lpstr>
      <vt:lpstr>Dialogy o přirozeném náboženství</vt:lpstr>
      <vt:lpstr>Argument z designu</vt:lpstr>
      <vt:lpstr>Skeptik</vt:lpstr>
      <vt:lpstr>Prezentace aplikace PowerPoint</vt:lpstr>
      <vt:lpstr>Nový (?) atheismus</vt:lpstr>
      <vt:lpstr>Předchůdce nového atheismu:  Bertrand Russell</vt:lpstr>
      <vt:lpstr>Why I Am Not a Christian</vt:lpstr>
      <vt:lpstr>Russell: Ježíš? Pár skvělých zásad.</vt:lpstr>
      <vt:lpstr>Ještě jeden dobrý nápad</vt:lpstr>
      <vt:lpstr>…a několik problémů</vt:lpstr>
      <vt:lpstr>Nedůstojné strašení peklem</vt:lpstr>
      <vt:lpstr>Strach základem náboženství i krutosti</vt:lpstr>
      <vt:lpstr>„Nový atheismus“</vt:lpstr>
      <vt:lpstr>Pátá „jezdkyně“: Ayaan Hirsi Ali</vt:lpstr>
      <vt:lpstr>The Caged Virign</vt:lpstr>
      <vt:lpstr>Sam Harris</vt:lpstr>
      <vt:lpstr>Nový atheismus a spiritualismus</vt:lpstr>
      <vt:lpstr>Atheismus v současném světě</vt:lpstr>
      <vt:lpstr>Fyzik Lawrence Krauss</vt:lpstr>
      <vt:lpstr>Náboženství a výchova</vt:lpstr>
      <vt:lpstr>V jakém světě žijeme? Krauss versus Petříček</vt:lpstr>
      <vt:lpstr>Rozhovor Lawrence – Hříbek  (Lidové noviny) </vt:lpstr>
      <vt:lpstr>Daniel Dennett</vt:lpstr>
      <vt:lpstr>Dennett a evoluce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Moderní podoby nevíry</dc:title>
  <dc:creator>Matějčková, Tereza</dc:creator>
  <cp:lastModifiedBy>Matějčková, Tereza</cp:lastModifiedBy>
  <cp:revision>6</cp:revision>
  <cp:lastPrinted>2022-10-13T11:30:04Z</cp:lastPrinted>
  <dcterms:created xsi:type="dcterms:W3CDTF">2020-10-04T17:03:11Z</dcterms:created>
  <dcterms:modified xsi:type="dcterms:W3CDTF">2022-10-13T11:30:40Z</dcterms:modified>
</cp:coreProperties>
</file>