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  <p:sldMasterId id="2147483669" r:id="rId2"/>
  </p:sldMasterIdLst>
  <p:notesMasterIdLst>
    <p:notesMasterId r:id="rId63"/>
  </p:notesMasterIdLst>
  <p:handoutMasterIdLst>
    <p:handoutMasterId r:id="rId64"/>
  </p:handoutMasterIdLst>
  <p:sldIdLst>
    <p:sldId id="256" r:id="rId3"/>
    <p:sldId id="336" r:id="rId4"/>
    <p:sldId id="337" r:id="rId5"/>
    <p:sldId id="330" r:id="rId6"/>
    <p:sldId id="311" r:id="rId7"/>
    <p:sldId id="313" r:id="rId8"/>
    <p:sldId id="287" r:id="rId9"/>
    <p:sldId id="350" r:id="rId10"/>
    <p:sldId id="305" r:id="rId11"/>
    <p:sldId id="312" r:id="rId12"/>
    <p:sldId id="320" r:id="rId13"/>
    <p:sldId id="327" r:id="rId14"/>
    <p:sldId id="333" r:id="rId15"/>
    <p:sldId id="348" r:id="rId16"/>
    <p:sldId id="322" r:id="rId17"/>
    <p:sldId id="351" r:id="rId18"/>
    <p:sldId id="261" r:id="rId19"/>
    <p:sldId id="281" r:id="rId20"/>
    <p:sldId id="315" r:id="rId21"/>
    <p:sldId id="345" r:id="rId22"/>
    <p:sldId id="331" r:id="rId23"/>
    <p:sldId id="286" r:id="rId24"/>
    <p:sldId id="347" r:id="rId25"/>
    <p:sldId id="285" r:id="rId26"/>
    <p:sldId id="339" r:id="rId27"/>
    <p:sldId id="338" r:id="rId28"/>
    <p:sldId id="258" r:id="rId29"/>
    <p:sldId id="276" r:id="rId30"/>
    <p:sldId id="288" r:id="rId31"/>
    <p:sldId id="259" r:id="rId32"/>
    <p:sldId id="341" r:id="rId33"/>
    <p:sldId id="349" r:id="rId34"/>
    <p:sldId id="263" r:id="rId35"/>
    <p:sldId id="340" r:id="rId36"/>
    <p:sldId id="267" r:id="rId37"/>
    <p:sldId id="272" r:id="rId38"/>
    <p:sldId id="298" r:id="rId39"/>
    <p:sldId id="299" r:id="rId40"/>
    <p:sldId id="295" r:id="rId41"/>
    <p:sldId id="268" r:id="rId42"/>
    <p:sldId id="270" r:id="rId43"/>
    <p:sldId id="266" r:id="rId44"/>
    <p:sldId id="307" r:id="rId45"/>
    <p:sldId id="297" r:id="rId46"/>
    <p:sldId id="273" r:id="rId47"/>
    <p:sldId id="283" r:id="rId48"/>
    <p:sldId id="271" r:id="rId49"/>
    <p:sldId id="352" r:id="rId50"/>
    <p:sldId id="264" r:id="rId51"/>
    <p:sldId id="274" r:id="rId52"/>
    <p:sldId id="280" r:id="rId53"/>
    <p:sldId id="292" r:id="rId54"/>
    <p:sldId id="290" r:id="rId55"/>
    <p:sldId id="291" r:id="rId56"/>
    <p:sldId id="296" r:id="rId57"/>
    <p:sldId id="304" r:id="rId58"/>
    <p:sldId id="262" r:id="rId59"/>
    <p:sldId id="310" r:id="rId60"/>
    <p:sldId id="306" r:id="rId61"/>
    <p:sldId id="284" r:id="rId62"/>
  </p:sldIdLst>
  <p:sldSz cx="12192000" cy="6858000"/>
  <p:notesSz cx="6797675" cy="9926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496" autoAdjust="0"/>
    <p:restoredTop sz="91453" autoAdjust="0"/>
  </p:normalViewPr>
  <p:slideViewPr>
    <p:cSldViewPr snapToGrid="0">
      <p:cViewPr varScale="1">
        <p:scale>
          <a:sx n="75" d="100"/>
          <a:sy n="75" d="100"/>
        </p:scale>
        <p:origin x="1046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notesMaster" Target="notesMasters/notesMaster1.xml"/><Relationship Id="rId68" Type="http://schemas.openxmlformats.org/officeDocument/2006/relationships/tableStyles" Target="tableStyle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61" Type="http://schemas.openxmlformats.org/officeDocument/2006/relationships/slide" Target="slides/slide59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handoutMaster" Target="handoutMasters/handoutMaster1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theme" Target="theme/theme1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79B1BE2-8097-40B9-BE38-AC9125DDA58D}" type="datetimeFigureOut">
              <a:rPr lang="cs-CZ" smtClean="0"/>
              <a:t>05.10.2020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2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3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A5BD324-AE0B-440C-BE83-80BAA54E2A5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188147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29CFA4D-9D36-46D4-A571-C710AAD24E76}" type="datetimeFigureOut">
              <a:rPr lang="cs-CZ" smtClean="0"/>
              <a:t>05.10.2020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79450" y="4776788"/>
            <a:ext cx="5438775" cy="39084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8FC3C4A-8D26-4EA2-8ED8-145197804BD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231697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FC3C4A-8D26-4EA2-8ED8-145197804BD6}" type="slidenum">
              <a:rPr lang="cs-CZ" smtClean="0"/>
              <a:t>11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831170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FC3C4A-8D26-4EA2-8ED8-145197804BD6}" type="slidenum">
              <a:rPr lang="cs-CZ" smtClean="0"/>
              <a:t>13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411758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FC3C4A-8D26-4EA2-8ED8-145197804BD6}" type="slidenum">
              <a:rPr lang="cs-CZ" smtClean="0"/>
              <a:t>16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339895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FC3C4A-8D26-4EA2-8ED8-145197804BD6}" type="slidenum">
              <a:rPr lang="cs-CZ" smtClean="0"/>
              <a:t>18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3976309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FC3C4A-8D26-4EA2-8ED8-145197804BD6}" type="slidenum">
              <a:rPr lang="cs-CZ" smtClean="0"/>
              <a:t>20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5728657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FC3C4A-8D26-4EA2-8ED8-145197804BD6}" type="slidenum">
              <a:rPr lang="cs-CZ" smtClean="0"/>
              <a:t>28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171702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0" y="0"/>
            <a:ext cx="2305051" cy="6858001"/>
            <a:chOff x="0" y="0"/>
            <a:chExt cx="2305051" cy="6858001"/>
          </a:xfrm>
          <a:gradFill flip="none" rotWithShape="1">
            <a:gsLst>
              <a:gs pos="0">
                <a:schemeClr val="tx2"/>
              </a:gs>
              <a:gs pos="100000">
                <a:schemeClr val="bg2">
                  <a:lumMod val="60000"/>
                  <a:lumOff val="40000"/>
                </a:schemeClr>
              </a:gs>
            </a:gsLst>
            <a:lin ang="5400000" scaled="0"/>
            <a:tileRect/>
          </a:gradFill>
        </p:grpSpPr>
        <p:sp>
          <p:nvSpPr>
            <p:cNvPr id="12" name="Rectangle 5"/>
            <p:cNvSpPr>
              <a:spLocks noChangeArrowheads="1"/>
            </p:cNvSpPr>
            <p:nvPr/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3" name="Freeform 6"/>
            <p:cNvSpPr>
              <a:spLocks noEditPoints="1"/>
            </p:cNvSpPr>
            <p:nvPr/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4" name="Freeform 7"/>
            <p:cNvSpPr>
              <a:spLocks noEditPoints="1"/>
            </p:cNvSpPr>
            <p:nvPr/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5" name="Rectangle 8"/>
            <p:cNvSpPr>
              <a:spLocks noChangeArrowheads="1"/>
            </p:cNvSpPr>
            <p:nvPr/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6" name="Freeform 9"/>
            <p:cNvSpPr>
              <a:spLocks noEditPoints="1"/>
            </p:cNvSpPr>
            <p:nvPr/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" name="Freeform 10"/>
            <p:cNvSpPr/>
            <p:nvPr/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" name="Freeform 11"/>
            <p:cNvSpPr/>
            <p:nvPr/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" name="Freeform 12"/>
            <p:cNvSpPr>
              <a:spLocks noEditPoints="1"/>
            </p:cNvSpPr>
            <p:nvPr/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" name="Freeform 13"/>
            <p:cNvSpPr/>
            <p:nvPr/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" name="Freeform 14"/>
            <p:cNvSpPr/>
            <p:nvPr/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" name="Freeform 15"/>
            <p:cNvSpPr>
              <a:spLocks noEditPoints="1"/>
            </p:cNvSpPr>
            <p:nvPr/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" name="Freeform 16"/>
            <p:cNvSpPr>
              <a:spLocks noEditPoints="1"/>
            </p:cNvSpPr>
            <p:nvPr/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" name="Freeform 17"/>
            <p:cNvSpPr/>
            <p:nvPr/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" name="Freeform 18"/>
            <p:cNvSpPr>
              <a:spLocks noEditPoints="1"/>
            </p:cNvSpPr>
            <p:nvPr/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" name="Freeform 19"/>
            <p:cNvSpPr/>
            <p:nvPr/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" name="Freeform 20"/>
            <p:cNvSpPr>
              <a:spLocks noEditPoints="1"/>
            </p:cNvSpPr>
            <p:nvPr/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" name="Freeform 21"/>
            <p:cNvSpPr>
              <a:spLocks noEditPoints="1"/>
            </p:cNvSpPr>
            <p:nvPr/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9" name="Freeform 22"/>
            <p:cNvSpPr/>
            <p:nvPr/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0" name="Freeform 23"/>
            <p:cNvSpPr>
              <a:spLocks noEditPoints="1"/>
            </p:cNvSpPr>
            <p:nvPr/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1" name="Freeform 24"/>
            <p:cNvSpPr>
              <a:spLocks noEditPoints="1"/>
            </p:cNvSpPr>
            <p:nvPr/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2" name="Freeform 25"/>
            <p:cNvSpPr/>
            <p:nvPr/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3" name="Freeform 26"/>
            <p:cNvSpPr>
              <a:spLocks noEditPoints="1"/>
            </p:cNvSpPr>
            <p:nvPr/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4" name="Freeform 27"/>
            <p:cNvSpPr/>
            <p:nvPr/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5" name="Freeform 28"/>
            <p:cNvSpPr>
              <a:spLocks noEditPoints="1"/>
            </p:cNvSpPr>
            <p:nvPr/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6" name="Freeform 29"/>
            <p:cNvSpPr/>
            <p:nvPr/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7" name="Freeform 30"/>
            <p:cNvSpPr>
              <a:spLocks noEditPoints="1"/>
            </p:cNvSpPr>
            <p:nvPr/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8" name="Freeform 31"/>
            <p:cNvSpPr/>
            <p:nvPr/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9" name="Freeform 32"/>
            <p:cNvSpPr>
              <a:spLocks noEditPoints="1"/>
            </p:cNvSpPr>
            <p:nvPr/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0" name="Rectangle 33"/>
            <p:cNvSpPr>
              <a:spLocks noChangeArrowheads="1"/>
            </p:cNvSpPr>
            <p:nvPr/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41" name="Freeform 34"/>
            <p:cNvSpPr>
              <a:spLocks noEditPoints="1"/>
            </p:cNvSpPr>
            <p:nvPr/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2" name="Freeform 35"/>
            <p:cNvSpPr/>
            <p:nvPr/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3" name="Freeform 36"/>
            <p:cNvSpPr/>
            <p:nvPr/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4" name="Freeform 37"/>
            <p:cNvSpPr>
              <a:spLocks noEditPoints="1"/>
            </p:cNvSpPr>
            <p:nvPr/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5" name="Freeform 38"/>
            <p:cNvSpPr/>
            <p:nvPr/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6" name="Freeform 39"/>
            <p:cNvSpPr/>
            <p:nvPr/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7" name="Freeform 40"/>
            <p:cNvSpPr>
              <a:spLocks noEditPoints="1"/>
            </p:cNvSpPr>
            <p:nvPr/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8" name="Freeform 41"/>
            <p:cNvSpPr/>
            <p:nvPr/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9" name="Freeform 42"/>
            <p:cNvSpPr>
              <a:spLocks noEditPoints="1"/>
            </p:cNvSpPr>
            <p:nvPr/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0" name="Freeform 43"/>
            <p:cNvSpPr/>
            <p:nvPr/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1" name="Freeform 44"/>
            <p:cNvSpPr>
              <a:spLocks noEditPoints="1"/>
            </p:cNvSpPr>
            <p:nvPr/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2" name="Rectangle 45"/>
            <p:cNvSpPr>
              <a:spLocks noChangeArrowheads="1"/>
            </p:cNvSpPr>
            <p:nvPr/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53" name="Freeform 46"/>
            <p:cNvSpPr/>
            <p:nvPr/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4" name="Freeform 47"/>
            <p:cNvSpPr>
              <a:spLocks noEditPoints="1"/>
            </p:cNvSpPr>
            <p:nvPr/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5" name="Freeform 48"/>
            <p:cNvSpPr/>
            <p:nvPr/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6" name="Freeform 49"/>
            <p:cNvSpPr>
              <a:spLocks noEditPoints="1"/>
            </p:cNvSpPr>
            <p:nvPr/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7" name="Freeform 50"/>
            <p:cNvSpPr>
              <a:spLocks noEditPoints="1"/>
            </p:cNvSpPr>
            <p:nvPr/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8" name="Freeform 51"/>
            <p:cNvSpPr/>
            <p:nvPr/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9" name="Freeform 52"/>
            <p:cNvSpPr/>
            <p:nvPr/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0" name="Freeform 53"/>
            <p:cNvSpPr>
              <a:spLocks noEditPoints="1"/>
            </p:cNvSpPr>
            <p:nvPr/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1" name="Freeform 54"/>
            <p:cNvSpPr>
              <a:spLocks noEditPoints="1"/>
            </p:cNvSpPr>
            <p:nvPr/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2" name="Freeform 55"/>
            <p:cNvSpPr/>
            <p:nvPr/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3" name="Freeform 56"/>
            <p:cNvSpPr>
              <a:spLocks noEditPoints="1"/>
            </p:cNvSpPr>
            <p:nvPr/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4" name="Freeform 57"/>
            <p:cNvSpPr/>
            <p:nvPr/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5" name="Freeform 58"/>
            <p:cNvSpPr>
              <a:spLocks noEditPoints="1"/>
            </p:cNvSpPr>
            <p:nvPr/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76424" y="1122363"/>
            <a:ext cx="8791575" cy="2387600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76424" y="3602038"/>
            <a:ext cx="8791575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 cap="all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077511" y="5410201"/>
            <a:ext cx="2743200" cy="365125"/>
          </a:xfrm>
        </p:spPr>
        <p:txBody>
          <a:bodyPr/>
          <a:lstStyle/>
          <a:p>
            <a:fld id="{48A87A34-81AB-432B-8DAE-1953F412C126}" type="datetimeFigureOut">
              <a:rPr lang="en-US" dirty="0"/>
              <a:t>10/5/2020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876424" y="5410201"/>
            <a:ext cx="5124886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96911" y="5410199"/>
            <a:ext cx="771089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Panoramatický obrázek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4304664"/>
            <a:ext cx="9912355" cy="819355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41411" y="606426"/>
            <a:ext cx="9912354" cy="3299778"/>
          </a:xfrm>
          <a:prstGeom prst="round2DiagRect">
            <a:avLst>
              <a:gd name="adj1" fmla="val 4860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3200"/>
            </a:lvl1pPr>
          </a:lstStyle>
          <a:p>
            <a:pPr marL="0" lvl="0" indent="0">
              <a:buNone/>
            </a:pPr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5124020"/>
            <a:ext cx="9910859" cy="682472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10/5/2020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ázev a popis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56" y="609600"/>
            <a:ext cx="9905955" cy="342900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4419599"/>
            <a:ext cx="9904459" cy="1371599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10/5/2020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itace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599"/>
            <a:ext cx="9302752" cy="2748429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4309919"/>
            <a:ext cx="9906002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10/5/2020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60" name="TextBox 59"/>
          <p:cNvSpPr txBox="1"/>
          <p:nvPr/>
        </p:nvSpPr>
        <p:spPr>
          <a:xfrm>
            <a:off x="903512" y="73239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10537370" y="276497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Jmenov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2134041"/>
            <a:ext cx="9906001" cy="2511835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4657655"/>
            <a:ext cx="9904505" cy="1140644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10/5/2020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3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141410" y="2674463"/>
            <a:ext cx="3196899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27918" y="3360263"/>
            <a:ext cx="3208735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4766" y="2677635"/>
            <a:ext cx="3184385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04213" y="3363435"/>
            <a:ext cx="3195830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442" y="2674463"/>
            <a:ext cx="3194968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52442" y="3360263"/>
            <a:ext cx="3194968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10/5/2020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3 sloupce s obrázk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1141411" y="609600"/>
            <a:ext cx="9905999" cy="1905000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141413" y="4404596"/>
            <a:ext cx="319524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141413" y="2666998"/>
            <a:ext cx="31952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41413" y="4980858"/>
            <a:ext cx="3195240" cy="8178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89053" y="4404596"/>
            <a:ext cx="320040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89053" y="2666998"/>
            <a:ext cx="31989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87593" y="4980857"/>
            <a:ext cx="3200400" cy="81034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567" y="4404595"/>
            <a:ext cx="3190741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52442" y="2666998"/>
            <a:ext cx="3194969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52442" y="4980854"/>
            <a:ext cx="3194968" cy="810345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10/5/2020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042400" y="609599"/>
            <a:ext cx="2005011" cy="5181601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0" y="609599"/>
            <a:ext cx="7748590" cy="5181601"/>
          </a:xfrm>
        </p:spPr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Kliknutím lze upravit styl předlohy.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2850B23E-A2D6-463C-B87F-4AAA51ACDD78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 defTabSz="914400"/>
              <a:t>05.10.2020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BA338384-2DB8-4252-A5ED-E845A91E0B63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122461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2850B23E-A2D6-463C-B87F-4AAA51ACDD78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 defTabSz="914400"/>
              <a:t>05.10.2020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BA338384-2DB8-4252-A5ED-E845A91E0B63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79772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2850B23E-A2D6-463C-B87F-4AAA51ACDD78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 defTabSz="914400"/>
              <a:t>05.10.2020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BA338384-2DB8-4252-A5ED-E845A91E0B63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911645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2850B23E-A2D6-463C-B87F-4AAA51ACDD78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 defTabSz="914400"/>
              <a:t>05.10.2020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BA338384-2DB8-4252-A5ED-E845A91E0B63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282699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2850B23E-A2D6-463C-B87F-4AAA51ACDD78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 defTabSz="914400"/>
              <a:t>05.10.2020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BA338384-2DB8-4252-A5ED-E845A91E0B63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58520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2850B23E-A2D6-463C-B87F-4AAA51ACDD78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 defTabSz="914400"/>
              <a:t>05.10.2020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BA338384-2DB8-4252-A5ED-E845A91E0B63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653739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2850B23E-A2D6-463C-B87F-4AAA51ACDD78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 defTabSz="914400"/>
              <a:t>05.10.2020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BA338384-2DB8-4252-A5ED-E845A91E0B63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301409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2850B23E-A2D6-463C-B87F-4AAA51ACDD78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 defTabSz="914400"/>
              <a:t>05.10.2020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BA338384-2DB8-4252-A5ED-E845A91E0B63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275187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2850B23E-A2D6-463C-B87F-4AAA51ACDD78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 defTabSz="914400"/>
              <a:t>05.10.2020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BA338384-2DB8-4252-A5ED-E845A91E0B63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315104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2850B23E-A2D6-463C-B87F-4AAA51ACDD78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 defTabSz="914400"/>
              <a:t>05.10.2020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BA338384-2DB8-4252-A5ED-E845A91E0B63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545442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2850B23E-A2D6-463C-B87F-4AAA51ACDD78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 defTabSz="914400"/>
              <a:t>05.10.2020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BA338384-2DB8-4252-A5ED-E845A91E0B63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56091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419226"/>
            <a:ext cx="9906000" cy="2852737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424362"/>
            <a:ext cx="9906000" cy="1374776"/>
          </a:xfrm>
        </p:spPr>
        <p:txBody>
          <a:bodyPr>
            <a:normAutofit/>
          </a:bodyPr>
          <a:lstStyle>
            <a:lvl1pPr marL="0" indent="0">
              <a:buNone/>
              <a:defRPr sz="1800" cap="all" baseline="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0" y="2249486"/>
            <a:ext cx="4878389" cy="3541714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249486"/>
            <a:ext cx="4875211" cy="3541714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10/5/2020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19126"/>
            <a:ext cx="9906000" cy="1477961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0019" y="2249486"/>
            <a:ext cx="4649783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0" y="3073397"/>
            <a:ext cx="4878391" cy="2717801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8" y="2249485"/>
            <a:ext cx="4646602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073397"/>
            <a:ext cx="4875210" cy="2717801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10/5/2020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10/5/2020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10/5/2020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6705" y="609601"/>
            <a:ext cx="3856037" cy="163988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56200" y="592666"/>
            <a:ext cx="5891209" cy="5198534"/>
          </a:xfrm>
        </p:spPr>
        <p:txBody>
          <a:bodyPr anchor="ctr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6705" y="2249486"/>
            <a:ext cx="3856037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10/5/2020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5934508" cy="163988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380721" y="609601"/>
            <a:ext cx="3666690" cy="5181599"/>
          </a:xfrm>
          <a:prstGeom prst="round2DiagRect">
            <a:avLst>
              <a:gd name="adj1" fmla="val 5608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2249486"/>
            <a:ext cx="5934511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10/5/2020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pct20">
          <a:fgClr>
            <a:schemeClr val="tx2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-14288" y="0"/>
            <a:ext cx="12053888" cy="6858001"/>
            <a:chOff x="-14288" y="0"/>
            <a:chExt cx="12053888" cy="6858001"/>
          </a:xfrm>
        </p:grpSpPr>
        <p:grpSp>
          <p:nvGrpSpPr>
            <p:cNvPr id="9" name="Group 8"/>
            <p:cNvGrpSpPr/>
            <p:nvPr/>
          </p:nvGrpSpPr>
          <p:grpSpPr>
            <a:xfrm>
              <a:off x="-14288" y="0"/>
              <a:ext cx="1220788" cy="6858001"/>
              <a:chOff x="-14288" y="0"/>
              <a:chExt cx="1220788" cy="6858001"/>
            </a:xfrm>
            <a:gradFill flip="none" rotWithShape="1">
              <a:gsLst>
                <a:gs pos="0">
                  <a:schemeClr val="tx2"/>
                </a:gs>
                <a:gs pos="100000">
                  <a:schemeClr val="bg2">
                    <a:lumMod val="60000"/>
                    <a:lumOff val="4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21" name="Rectangle 5"/>
              <p:cNvSpPr>
                <a:spLocks noChangeArrowheads="1"/>
              </p:cNvSpPr>
              <p:nvPr/>
            </p:nvSpPr>
            <p:spPr bwMode="auto">
              <a:xfrm>
                <a:off x="114300" y="4763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22" name="Freeform 6"/>
              <p:cNvSpPr>
                <a:spLocks noEditPoints="1"/>
              </p:cNvSpPr>
              <p:nvPr/>
            </p:nvSpPr>
            <p:spPr bwMode="auto">
              <a:xfrm>
                <a:off x="33337" y="217646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3" name="Freeform 7"/>
              <p:cNvSpPr>
                <a:spLocks noEditPoints="1"/>
              </p:cNvSpPr>
              <p:nvPr/>
            </p:nvSpPr>
            <p:spPr bwMode="auto">
              <a:xfrm>
                <a:off x="28575" y="402113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4" name="Freeform 8"/>
              <p:cNvSpPr/>
              <p:nvPr/>
            </p:nvSpPr>
            <p:spPr bwMode="auto">
              <a:xfrm>
                <a:off x="200025" y="4763"/>
                <a:ext cx="369888" cy="1811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5" name="Freeform 9"/>
              <p:cNvSpPr>
                <a:spLocks noEditPoints="1"/>
              </p:cNvSpPr>
              <p:nvPr/>
            </p:nvSpPr>
            <p:spPr bwMode="auto">
              <a:xfrm>
                <a:off x="503237" y="1801813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6" name="Freeform 10"/>
              <p:cNvSpPr/>
              <p:nvPr/>
            </p:nvSpPr>
            <p:spPr bwMode="auto">
              <a:xfrm>
                <a:off x="285750" y="4763"/>
                <a:ext cx="369888" cy="1430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7" name="Freeform 11"/>
              <p:cNvSpPr/>
              <p:nvPr/>
            </p:nvSpPr>
            <p:spPr bwMode="auto">
              <a:xfrm>
                <a:off x="546100" y="0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8" name="Freeform 12"/>
              <p:cNvSpPr>
                <a:spLocks noEditPoints="1"/>
              </p:cNvSpPr>
              <p:nvPr/>
            </p:nvSpPr>
            <p:spPr bwMode="auto">
              <a:xfrm>
                <a:off x="588962" y="14208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9" name="Freeform 13"/>
              <p:cNvSpPr>
                <a:spLocks noEditPoints="1"/>
              </p:cNvSpPr>
              <p:nvPr/>
            </p:nvSpPr>
            <p:spPr bwMode="auto">
              <a:xfrm>
                <a:off x="588962" y="9032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0" name="Freeform 14"/>
              <p:cNvSpPr/>
              <p:nvPr/>
            </p:nvSpPr>
            <p:spPr bwMode="auto">
              <a:xfrm>
                <a:off x="641350" y="0"/>
                <a:ext cx="422275" cy="527050"/>
              </a:xfrm>
              <a:custGeom>
                <a:avLst/>
                <a:gdLst/>
                <a:ahLst/>
                <a:cxnLst/>
                <a:rect l="0" t="0" r="r" b="b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1" name="Freeform 15"/>
              <p:cNvSpPr>
                <a:spLocks noEditPoints="1"/>
              </p:cNvSpPr>
              <p:nvPr/>
            </p:nvSpPr>
            <p:spPr bwMode="auto">
              <a:xfrm>
                <a:off x="1020762" y="488950"/>
                <a:ext cx="161925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2" name="Line 16"/>
              <p:cNvSpPr>
                <a:spLocks noChangeShapeType="1"/>
              </p:cNvSpPr>
              <p:nvPr/>
            </p:nvSpPr>
            <p:spPr bwMode="auto">
              <a:xfrm>
                <a:off x="-4763" y="9525"/>
                <a:ext cx="0" cy="0"/>
              </a:xfrm>
              <a:prstGeom prst="line">
                <a:avLst/>
              </a:prstGeom>
              <a:grpFill/>
              <a:ln w="1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</p:sp>
          <p:sp>
            <p:nvSpPr>
              <p:cNvPr id="33" name="Freeform 17"/>
              <p:cNvSpPr/>
              <p:nvPr/>
            </p:nvSpPr>
            <p:spPr bwMode="auto">
              <a:xfrm>
                <a:off x="9525" y="1801813"/>
                <a:ext cx="123825" cy="127000"/>
              </a:xfrm>
              <a:custGeom>
                <a:avLst/>
                <a:gdLst/>
                <a:ahLst/>
                <a:cxnLst/>
                <a:rect l="0" t="0" r="r" b="b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4" name="Freeform 18"/>
              <p:cNvSpPr/>
              <p:nvPr/>
            </p:nvSpPr>
            <p:spPr bwMode="auto">
              <a:xfrm>
                <a:off x="-9525" y="3549650"/>
                <a:ext cx="147638" cy="481013"/>
              </a:xfrm>
              <a:custGeom>
                <a:avLst/>
                <a:gdLst/>
                <a:ahLst/>
                <a:cxnLst/>
                <a:rect l="0" t="0" r="r" b="b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5" name="Freeform 19"/>
              <p:cNvSpPr/>
              <p:nvPr/>
            </p:nvSpPr>
            <p:spPr bwMode="auto">
              <a:xfrm>
                <a:off x="128587" y="1382713"/>
                <a:ext cx="142875" cy="476250"/>
              </a:xfrm>
              <a:custGeom>
                <a:avLst/>
                <a:gdLst/>
                <a:ahLst/>
                <a:cxnLst/>
                <a:rect l="0" t="0" r="r" b="b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6" name="Freeform 20"/>
              <p:cNvSpPr>
                <a:spLocks noEditPoints="1"/>
              </p:cNvSpPr>
              <p:nvPr/>
            </p:nvSpPr>
            <p:spPr bwMode="auto">
              <a:xfrm>
                <a:off x="204787" y="1849438"/>
                <a:ext cx="114300" cy="107950"/>
              </a:xfrm>
              <a:custGeom>
                <a:avLst/>
                <a:gdLst/>
                <a:ahLst/>
                <a:cxnLst/>
                <a:rect l="0" t="0" r="r" b="b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7" name="Rectangle 21"/>
              <p:cNvSpPr>
                <a:spLocks noChangeArrowheads="1"/>
              </p:cNvSpPr>
              <p:nvPr/>
            </p:nvSpPr>
            <p:spPr bwMode="auto">
              <a:xfrm>
                <a:off x="133350" y="4662488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38" name="Freeform 22"/>
              <p:cNvSpPr/>
              <p:nvPr/>
            </p:nvSpPr>
            <p:spPr bwMode="auto">
              <a:xfrm>
                <a:off x="223837" y="5041900"/>
                <a:ext cx="369888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9" name="Freeform 23"/>
              <p:cNvSpPr>
                <a:spLocks noEditPoints="1"/>
              </p:cNvSpPr>
              <p:nvPr/>
            </p:nvSpPr>
            <p:spPr bwMode="auto">
              <a:xfrm>
                <a:off x="52387" y="44815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0" name="Freeform 24"/>
              <p:cNvSpPr/>
              <p:nvPr/>
            </p:nvSpPr>
            <p:spPr bwMode="auto">
              <a:xfrm>
                <a:off x="-14288" y="5627688"/>
                <a:ext cx="85725" cy="1216025"/>
              </a:xfrm>
              <a:custGeom>
                <a:avLst/>
                <a:gdLst/>
                <a:ahLst/>
                <a:cxnLst/>
                <a:rect l="0" t="0" r="r" b="b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1" name="Freeform 25"/>
              <p:cNvSpPr>
                <a:spLocks noEditPoints="1"/>
              </p:cNvSpPr>
              <p:nvPr/>
            </p:nvSpPr>
            <p:spPr bwMode="auto">
              <a:xfrm>
                <a:off x="527050" y="48672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2" name="Freeform 26"/>
              <p:cNvSpPr/>
              <p:nvPr/>
            </p:nvSpPr>
            <p:spPr bwMode="auto">
              <a:xfrm>
                <a:off x="309562" y="5422900"/>
                <a:ext cx="374650" cy="1425575"/>
              </a:xfrm>
              <a:custGeom>
                <a:avLst/>
                <a:gdLst/>
                <a:ahLst/>
                <a:cxnLst/>
                <a:rect l="0" t="0" r="r" b="b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3" name="Freeform 27"/>
              <p:cNvSpPr/>
              <p:nvPr/>
            </p:nvSpPr>
            <p:spPr bwMode="auto">
              <a:xfrm>
                <a:off x="569912" y="5945188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4" name="Freeform 28"/>
              <p:cNvSpPr>
                <a:spLocks noEditPoints="1"/>
              </p:cNvSpPr>
              <p:nvPr/>
            </p:nvSpPr>
            <p:spPr bwMode="auto">
              <a:xfrm>
                <a:off x="612775" y="52466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5" name="Freeform 29"/>
              <p:cNvSpPr>
                <a:spLocks noEditPoints="1"/>
              </p:cNvSpPr>
              <p:nvPr/>
            </p:nvSpPr>
            <p:spPr bwMode="auto">
              <a:xfrm>
                <a:off x="612775" y="57642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6" name="Freeform 30"/>
              <p:cNvSpPr/>
              <p:nvPr/>
            </p:nvSpPr>
            <p:spPr bwMode="auto">
              <a:xfrm>
                <a:off x="669925" y="6330950"/>
                <a:ext cx="417513" cy="517525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7" name="Freeform 31"/>
              <p:cNvSpPr>
                <a:spLocks noEditPoints="1"/>
              </p:cNvSpPr>
              <p:nvPr/>
            </p:nvSpPr>
            <p:spPr bwMode="auto">
              <a:xfrm>
                <a:off x="1049337" y="6221413"/>
                <a:ext cx="157163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</p:grpSp>
        <p:grpSp>
          <p:nvGrpSpPr>
            <p:cNvPr id="10" name="Group 9"/>
            <p:cNvGrpSpPr/>
            <p:nvPr/>
          </p:nvGrpSpPr>
          <p:grpSpPr>
            <a:xfrm>
              <a:off x="11364912" y="0"/>
              <a:ext cx="674688" cy="6848476"/>
              <a:chOff x="11364912" y="0"/>
              <a:chExt cx="674688" cy="6848476"/>
            </a:xfrm>
            <a:gradFill flip="none" rotWithShape="1">
              <a:gsLst>
                <a:gs pos="0">
                  <a:schemeClr val="tx2">
                    <a:alpha val="80000"/>
                  </a:schemeClr>
                </a:gs>
                <a:gs pos="100000">
                  <a:schemeClr val="bg2">
                    <a:lumMod val="60000"/>
                    <a:lumOff val="40000"/>
                    <a:alpha val="6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11" name="Freeform 32"/>
              <p:cNvSpPr/>
              <p:nvPr/>
            </p:nvSpPr>
            <p:spPr bwMode="auto">
              <a:xfrm>
                <a:off x="11483975" y="0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2" name="Freeform 33"/>
              <p:cNvSpPr>
                <a:spLocks noEditPoints="1"/>
              </p:cNvSpPr>
              <p:nvPr/>
            </p:nvSpPr>
            <p:spPr bwMode="auto">
              <a:xfrm>
                <a:off x="11364912" y="474663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3" name="Freeform 34"/>
              <p:cNvSpPr>
                <a:spLocks noEditPoints="1"/>
              </p:cNvSpPr>
              <p:nvPr/>
            </p:nvSpPr>
            <p:spPr bwMode="auto">
              <a:xfrm>
                <a:off x="11631612" y="1539875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4" name="Freeform 35"/>
              <p:cNvSpPr/>
              <p:nvPr/>
            </p:nvSpPr>
            <p:spPr bwMode="auto">
              <a:xfrm>
                <a:off x="11531600" y="569436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5" name="Freeform 36"/>
              <p:cNvSpPr>
                <a:spLocks noEditPoints="1"/>
              </p:cNvSpPr>
              <p:nvPr/>
            </p:nvSpPr>
            <p:spPr bwMode="auto">
              <a:xfrm>
                <a:off x="11772900" y="5551488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6" name="Freeform 37"/>
              <p:cNvSpPr/>
              <p:nvPr/>
            </p:nvSpPr>
            <p:spPr bwMode="auto">
              <a:xfrm>
                <a:off x="11710987" y="4763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7" name="Freeform 38"/>
              <p:cNvSpPr>
                <a:spLocks noEditPoints="1"/>
              </p:cNvSpPr>
              <p:nvPr/>
            </p:nvSpPr>
            <p:spPr bwMode="auto">
              <a:xfrm>
                <a:off x="11636375" y="4867275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8" name="Freeform 39"/>
              <p:cNvSpPr/>
              <p:nvPr/>
            </p:nvSpPr>
            <p:spPr bwMode="auto">
              <a:xfrm>
                <a:off x="11441112" y="5046663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9" name="Freeform 40"/>
              <p:cNvSpPr>
                <a:spLocks noEditPoints="1"/>
              </p:cNvSpPr>
              <p:nvPr/>
            </p:nvSpPr>
            <p:spPr bwMode="auto">
              <a:xfrm>
                <a:off x="11849100" y="64166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0" name="Rectangle 41"/>
              <p:cNvSpPr>
                <a:spLocks noChangeArrowheads="1"/>
              </p:cNvSpPr>
              <p:nvPr/>
            </p:nvSpPr>
            <p:spPr bwMode="auto">
              <a:xfrm>
                <a:off x="11939587" y="6596063"/>
                <a:ext cx="23813" cy="2524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1478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2" y="2249487"/>
            <a:ext cx="9905999" cy="3541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56921" y="588327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10/5/2020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1" y="5883275"/>
            <a:ext cx="62393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 cap="all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76321" y="5883274"/>
            <a:ext cx="77108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125000"/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pct20">
          <a:fgClr>
            <a:schemeClr val="tx2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2850B23E-A2D6-463C-B87F-4AAA51ACDD78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 defTabSz="914400"/>
              <a:t>05.10.2020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BA338384-2DB8-4252-A5ED-E845A91E0B63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22409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11" Type="http://schemas.openxmlformats.org/officeDocument/2006/relationships/image" Target="../media/image23.png"/><Relationship Id="rId5" Type="http://schemas.openxmlformats.org/officeDocument/2006/relationships/image" Target="../media/image17.png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11" Type="http://schemas.openxmlformats.org/officeDocument/2006/relationships/image" Target="../media/image48.png"/><Relationship Id="rId5" Type="http://schemas.openxmlformats.org/officeDocument/2006/relationships/image" Target="../media/image42.png"/><Relationship Id="rId10" Type="http://schemas.openxmlformats.org/officeDocument/2006/relationships/image" Target="../media/image47.png"/><Relationship Id="rId4" Type="http://schemas.openxmlformats.org/officeDocument/2006/relationships/image" Target="../media/image41.png"/><Relationship Id="rId9" Type="http://schemas.openxmlformats.org/officeDocument/2006/relationships/image" Target="../media/image46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7" Type="http://schemas.openxmlformats.org/officeDocument/2006/relationships/image" Target="../media/image56.pn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55.jpg"/><Relationship Id="rId5" Type="http://schemas.openxmlformats.org/officeDocument/2006/relationships/image" Target="../media/image54.jpg"/><Relationship Id="rId4" Type="http://schemas.openxmlformats.org/officeDocument/2006/relationships/image" Target="../media/image53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7" Type="http://schemas.openxmlformats.org/officeDocument/2006/relationships/image" Target="../media/image65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3" Type="http://schemas.openxmlformats.org/officeDocument/2006/relationships/image" Target="../media/image77.png"/><Relationship Id="rId7" Type="http://schemas.openxmlformats.org/officeDocument/2006/relationships/image" Target="../media/image81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0.png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8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3.png"/><Relationship Id="rId5" Type="http://schemas.openxmlformats.org/officeDocument/2006/relationships/image" Target="../media/image92.png"/><Relationship Id="rId4" Type="http://schemas.openxmlformats.org/officeDocument/2006/relationships/image" Target="../media/image91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7.png"/><Relationship Id="rId4" Type="http://schemas.openxmlformats.org/officeDocument/2006/relationships/image" Target="../media/image96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2.png"/><Relationship Id="rId5" Type="http://schemas.openxmlformats.org/officeDocument/2006/relationships/image" Target="../media/image101.png"/><Relationship Id="rId4" Type="http://schemas.openxmlformats.org/officeDocument/2006/relationships/image" Target="../media/image100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7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6.png"/><Relationship Id="rId3" Type="http://schemas.openxmlformats.org/officeDocument/2006/relationships/image" Target="../media/image111.png"/><Relationship Id="rId7" Type="http://schemas.openxmlformats.org/officeDocument/2006/relationships/image" Target="../media/image115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4.png"/><Relationship Id="rId5" Type="http://schemas.openxmlformats.org/officeDocument/2006/relationships/image" Target="../media/image113.jpg"/><Relationship Id="rId4" Type="http://schemas.openxmlformats.org/officeDocument/2006/relationships/image" Target="../media/image112.png"/></Relationships>
</file>

<file path=ppt/slides/_rels/slide4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1.png"/><Relationship Id="rId4" Type="http://schemas.openxmlformats.org/officeDocument/2006/relationships/image" Target="../media/image12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4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image" Target="../media/image12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9.png"/><Relationship Id="rId5" Type="http://schemas.openxmlformats.org/officeDocument/2006/relationships/image" Target="../media/image128.png"/><Relationship Id="rId4" Type="http://schemas.openxmlformats.org/officeDocument/2006/relationships/image" Target="../media/image127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4.png"/><Relationship Id="rId5" Type="http://schemas.openxmlformats.org/officeDocument/2006/relationships/image" Target="../media/image133.png"/><Relationship Id="rId4" Type="http://schemas.openxmlformats.org/officeDocument/2006/relationships/image" Target="../media/image132.pn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1.png"/><Relationship Id="rId3" Type="http://schemas.openxmlformats.org/officeDocument/2006/relationships/image" Target="../media/image136.png"/><Relationship Id="rId7" Type="http://schemas.openxmlformats.org/officeDocument/2006/relationships/image" Target="../media/image140.png"/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9.png"/><Relationship Id="rId5" Type="http://schemas.openxmlformats.org/officeDocument/2006/relationships/image" Target="../media/image138.png"/><Relationship Id="rId10" Type="http://schemas.openxmlformats.org/officeDocument/2006/relationships/image" Target="../media/image143.png"/><Relationship Id="rId4" Type="http://schemas.openxmlformats.org/officeDocument/2006/relationships/image" Target="../media/image137.png"/><Relationship Id="rId9" Type="http://schemas.openxmlformats.org/officeDocument/2006/relationships/image" Target="../media/image142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png"/><Relationship Id="rId7" Type="http://schemas.openxmlformats.org/officeDocument/2006/relationships/image" Target="../media/image149.png"/><Relationship Id="rId2" Type="http://schemas.openxmlformats.org/officeDocument/2006/relationships/image" Target="../media/image14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8.png"/><Relationship Id="rId5" Type="http://schemas.openxmlformats.org/officeDocument/2006/relationships/image" Target="../media/image147.png"/><Relationship Id="rId4" Type="http://schemas.openxmlformats.org/officeDocument/2006/relationships/image" Target="../media/image146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png"/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4.png"/><Relationship Id="rId5" Type="http://schemas.openxmlformats.org/officeDocument/2006/relationships/image" Target="../media/image153.png"/><Relationship Id="rId4" Type="http://schemas.openxmlformats.org/officeDocument/2006/relationships/image" Target="../media/image152.png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5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png"/><Relationship Id="rId2" Type="http://schemas.openxmlformats.org/officeDocument/2006/relationships/image" Target="../media/image15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8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png"/><Relationship Id="rId2" Type="http://schemas.openxmlformats.org/officeDocument/2006/relationships/image" Target="../media/image15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1.png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2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3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00364" y="489527"/>
            <a:ext cx="8579077" cy="3451102"/>
          </a:xfrm>
        </p:spPr>
        <p:txBody>
          <a:bodyPr>
            <a:normAutofit/>
          </a:bodyPr>
          <a:lstStyle/>
          <a:p>
            <a:r>
              <a:rPr lang="cs-CZ" dirty="0" smtClean="0"/>
              <a:t>Barvy v</a:t>
            </a:r>
            <a:r>
              <a:rPr lang="cs-CZ" dirty="0"/>
              <a:t> </a:t>
            </a:r>
            <a:r>
              <a:rPr lang="cs-CZ" dirty="0" smtClean="0"/>
              <a:t>perspektivě kognitivní lingvistiky</a:t>
            </a:r>
            <a:r>
              <a:rPr lang="cs-CZ" dirty="0"/>
              <a:t>.</a:t>
            </a:r>
            <a:r>
              <a:rPr lang="cs-CZ" dirty="0" smtClean="0"/>
              <a:t> </a:t>
            </a:r>
            <a:r>
              <a:rPr lang="cs-CZ" dirty="0"/>
              <a:t/>
            </a:r>
            <a:br>
              <a:rPr lang="cs-CZ" dirty="0"/>
            </a:br>
            <a:r>
              <a:rPr lang="cs-CZ" dirty="0"/>
              <a:t>prototypy, </a:t>
            </a:r>
            <a:r>
              <a:rPr lang="cs-CZ" dirty="0" smtClean="0"/>
              <a:t>konotace.</a:t>
            </a:r>
            <a:br>
              <a:rPr lang="cs-CZ" dirty="0" smtClean="0"/>
            </a:br>
            <a:r>
              <a:rPr lang="cs-CZ" dirty="0" smtClean="0"/>
              <a:t/>
            </a:r>
            <a:br>
              <a:rPr lang="cs-CZ" dirty="0" smtClean="0"/>
            </a:br>
            <a:r>
              <a:rPr lang="cs-CZ" dirty="0" smtClean="0"/>
              <a:t>Příklad: bílá barva</a:t>
            </a:r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876424" y="3602037"/>
            <a:ext cx="8791575" cy="2558617"/>
          </a:xfrm>
        </p:spPr>
        <p:txBody>
          <a:bodyPr>
            <a:normAutofit/>
          </a:bodyPr>
          <a:lstStyle/>
          <a:p>
            <a:endParaRPr lang="cs-CZ" sz="3200" dirty="0"/>
          </a:p>
          <a:p>
            <a:r>
              <a:rPr lang="cs-CZ" sz="3200" dirty="0">
                <a:solidFill>
                  <a:schemeClr val="tx1"/>
                </a:solidFill>
              </a:rPr>
              <a:t>Irena Vaňková</a:t>
            </a:r>
          </a:p>
          <a:p>
            <a:r>
              <a:rPr lang="cs-CZ" sz="3200" dirty="0">
                <a:solidFill>
                  <a:schemeClr val="tx1"/>
                </a:solidFill>
              </a:rPr>
              <a:t>FF UK (Praha)</a:t>
            </a: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48119" y="361506"/>
            <a:ext cx="4263948" cy="3197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7010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78465" y="0"/>
            <a:ext cx="11408734" cy="701749"/>
          </a:xfrm>
        </p:spPr>
        <p:txBody>
          <a:bodyPr>
            <a:normAutofit fontScale="90000"/>
          </a:bodyPr>
          <a:lstStyle/>
          <a:p>
            <a:r>
              <a:rPr lang="cs-CZ" dirty="0"/>
              <a:t>       </a:t>
            </a:r>
            <a:r>
              <a:rPr lang="cs-CZ" dirty="0" smtClean="0"/>
              <a:t/>
            </a:r>
            <a:br>
              <a:rPr lang="cs-CZ" dirty="0" smtClean="0"/>
            </a:br>
            <a:r>
              <a:rPr lang="cs-CZ" dirty="0" smtClean="0"/>
              <a:t> </a:t>
            </a:r>
            <a:r>
              <a:rPr lang="cs-CZ" dirty="0"/>
              <a:t>Barevný Prototyp – typický nositel dané barvy </a:t>
            </a:r>
            <a:br>
              <a:rPr lang="cs-CZ" dirty="0"/>
            </a:b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0" y="595422"/>
            <a:ext cx="11762444" cy="6262577"/>
          </a:xfrm>
        </p:spPr>
        <p:txBody>
          <a:bodyPr>
            <a:normAutofit fontScale="25000" lnSpcReduction="20000"/>
          </a:bodyPr>
          <a:lstStyle/>
          <a:p>
            <a:pPr>
              <a:buFontTx/>
              <a:buChar char="-"/>
            </a:pPr>
            <a:r>
              <a:rPr lang="cs-CZ" sz="10000" dirty="0" smtClean="0"/>
              <a:t>zjišťování </a:t>
            </a:r>
            <a:r>
              <a:rPr lang="cs-CZ" sz="10000" dirty="0"/>
              <a:t>konceptualizace barev na základě jazyka </a:t>
            </a:r>
            <a:r>
              <a:rPr lang="cs-CZ" sz="10000" dirty="0">
                <a:latin typeface="Calibri" panose="020F0502020204030204" pitchFamily="34" charset="0"/>
              </a:rPr>
              <a:t>→</a:t>
            </a:r>
            <a:r>
              <a:rPr lang="cs-CZ" sz="10000" dirty="0"/>
              <a:t> hledání prototypu (a dalších, i méně typických nositelů dané barvy) – může </a:t>
            </a:r>
            <a:r>
              <a:rPr lang="cs-CZ" sz="10000" dirty="0" smtClean="0"/>
              <a:t>být ( </a:t>
            </a:r>
            <a:r>
              <a:rPr lang="cs-CZ" sz="10000" dirty="0"/>
              <a:t>a </a:t>
            </a:r>
            <a:r>
              <a:rPr lang="cs-CZ" sz="10000" dirty="0" smtClean="0"/>
              <a:t>bývá) kulturně rozrůzněno</a:t>
            </a:r>
          </a:p>
          <a:p>
            <a:pPr>
              <a:buFontTx/>
              <a:buChar char="-"/>
            </a:pPr>
            <a:r>
              <a:rPr lang="cs-CZ" sz="10000" dirty="0" smtClean="0"/>
              <a:t>„přirozený svět“</a:t>
            </a:r>
            <a:endParaRPr lang="cs-CZ" sz="10000" dirty="0"/>
          </a:p>
          <a:p>
            <a:pPr>
              <a:buFontTx/>
              <a:buChar char="-"/>
            </a:pPr>
            <a:r>
              <a:rPr lang="cs-CZ" sz="10000" dirty="0" smtClean="0"/>
              <a:t>prototyp </a:t>
            </a:r>
            <a:r>
              <a:rPr lang="cs-CZ" sz="10000" dirty="0"/>
              <a:t>je (silněji nebo méně silně) </a:t>
            </a:r>
            <a:r>
              <a:rPr lang="cs-CZ" sz="10000" b="1" dirty="0"/>
              <a:t>ukotven v jazyce </a:t>
            </a:r>
            <a:r>
              <a:rPr lang="cs-CZ" sz="10000" dirty="0" smtClean="0"/>
              <a:t>(a </a:t>
            </a:r>
            <a:r>
              <a:rPr lang="cs-CZ" sz="10000" dirty="0"/>
              <a:t>dalších sémiotických systémech spojených s danou kulturou): </a:t>
            </a:r>
            <a:r>
              <a:rPr lang="cs-CZ" sz="10000" dirty="0" smtClean="0"/>
              <a:t>potvrzují ho jazyková a textová data, zejm.  </a:t>
            </a:r>
          </a:p>
          <a:p>
            <a:pPr marL="0" indent="0">
              <a:buNone/>
            </a:pPr>
            <a:r>
              <a:rPr lang="cs-CZ" sz="10000" dirty="0" smtClean="0"/>
              <a:t>etymologie</a:t>
            </a:r>
            <a:r>
              <a:rPr lang="cs-CZ" sz="10000" dirty="0"/>
              <a:t>, sekundární významy, deriváty, synonyma, frazeologie; folklor a popkultura; texty </a:t>
            </a:r>
          </a:p>
          <a:p>
            <a:pPr marL="0" indent="0" algn="ctr">
              <a:buNone/>
            </a:pPr>
            <a:r>
              <a:rPr lang="cs-CZ" sz="11200" b="1" dirty="0" smtClean="0"/>
              <a:t>Bílá</a:t>
            </a:r>
            <a:r>
              <a:rPr lang="cs-CZ" sz="11200" b="1" dirty="0"/>
              <a:t>: sníh</a:t>
            </a:r>
          </a:p>
          <a:p>
            <a:pPr marL="0" indent="0" algn="ctr">
              <a:buNone/>
            </a:pPr>
            <a:r>
              <a:rPr lang="cs-CZ" sz="11200" b="1" dirty="0">
                <a:solidFill>
                  <a:schemeClr val="bg1"/>
                </a:solidFill>
              </a:rPr>
              <a:t>Černá: noc</a:t>
            </a:r>
          </a:p>
          <a:p>
            <a:pPr marL="0" indent="0" algn="ctr">
              <a:buNone/>
            </a:pPr>
            <a:r>
              <a:rPr lang="cs-CZ" sz="11200" b="1" dirty="0">
                <a:solidFill>
                  <a:srgbClr val="FF0000"/>
                </a:solidFill>
              </a:rPr>
              <a:t>Červená: krev; oheň </a:t>
            </a:r>
          </a:p>
          <a:p>
            <a:pPr marL="0" indent="0" algn="ctr">
              <a:buNone/>
            </a:pPr>
            <a:r>
              <a:rPr lang="cs-CZ" sz="11200" b="1" dirty="0">
                <a:solidFill>
                  <a:schemeClr val="accent1"/>
                </a:solidFill>
              </a:rPr>
              <a:t>Zelená:   rostliny</a:t>
            </a:r>
          </a:p>
          <a:p>
            <a:pPr marL="0" indent="0" algn="ctr">
              <a:buNone/>
            </a:pPr>
            <a:r>
              <a:rPr lang="cs-CZ" sz="11200" b="1" dirty="0">
                <a:solidFill>
                  <a:srgbClr val="00B0F0"/>
                </a:solidFill>
              </a:rPr>
              <a:t>Modrá:   nebe </a:t>
            </a:r>
          </a:p>
          <a:p>
            <a:pPr marL="0" indent="0" algn="ctr">
              <a:buNone/>
            </a:pPr>
            <a:r>
              <a:rPr lang="cs-CZ" sz="11200" b="1" dirty="0">
                <a:solidFill>
                  <a:srgbClr val="FFFF00"/>
                </a:solidFill>
              </a:rPr>
              <a:t>Žlutá: slunce; podzimní příroda</a:t>
            </a:r>
          </a:p>
          <a:p>
            <a:pPr marL="0" indent="0">
              <a:buNone/>
            </a:pPr>
            <a:endParaRPr lang="cs-CZ" sz="3200" dirty="0"/>
          </a:p>
        </p:txBody>
      </p:sp>
    </p:spTree>
    <p:extLst>
      <p:ext uri="{BB962C8B-B14F-4D97-AF65-F5344CB8AC3E}">
        <p14:creationId xmlns:p14="http://schemas.microsoft.com/office/powerpoint/2010/main" val="23990185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 noGrp="1" noChangeArrowheads="1"/>
          </p:cNvSpPr>
          <p:nvPr>
            <p:ph idx="1"/>
          </p:nvPr>
        </p:nvSpPr>
        <p:spPr bwMode="auto">
          <a:xfrm>
            <a:off x="517793" y="-294621"/>
            <a:ext cx="11358389" cy="73468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15870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altLang="cs-CZ" sz="2000" b="1" i="0" u="none" strike="noStrike" cap="none" normalizeH="0" baseline="0" dirty="0">
              <a:ln>
                <a:noFill/>
              </a:ln>
              <a:solidFill>
                <a:schemeClr val="accent1"/>
              </a:solidFill>
              <a:effectLst/>
            </a:endParaRPr>
          </a:p>
          <a:p>
            <a:pPr marL="0" indent="0" algn="ctr">
              <a:lnSpc>
                <a:spcPct val="100000"/>
              </a:lnSpc>
              <a:buSzTx/>
              <a:buNone/>
            </a:pPr>
            <a:endParaRPr lang="cs-CZ" sz="2000" b="1" dirty="0">
              <a:solidFill>
                <a:schemeClr val="accent1"/>
              </a:solidFill>
            </a:endParaRPr>
          </a:p>
          <a:p>
            <a:pPr marL="0" indent="0" algn="ctr">
              <a:lnSpc>
                <a:spcPct val="100000"/>
              </a:lnSpc>
              <a:buSzTx/>
              <a:buNone/>
            </a:pPr>
            <a:r>
              <a:rPr lang="cs-CZ" sz="3200" b="1" dirty="0" smtClean="0">
                <a:solidFill>
                  <a:schemeClr val="accent1"/>
                </a:solidFill>
              </a:rPr>
              <a:t>Zelená – verifikace prototypu</a:t>
            </a:r>
            <a:endParaRPr lang="cs-CZ" sz="3200" b="1" dirty="0">
              <a:solidFill>
                <a:schemeClr val="accent1"/>
              </a:solidFill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altLang="cs-CZ" sz="2000" b="1" i="0" u="none" strike="noStrike" cap="none" normalizeH="0" baseline="0" dirty="0">
              <a:ln>
                <a:noFill/>
              </a:ln>
              <a:solidFill>
                <a:schemeClr val="accent1"/>
              </a:solidFill>
              <a:effectLst/>
            </a:endParaRPr>
          </a:p>
          <a:p>
            <a:pPr marL="0" indent="0">
              <a:buNone/>
            </a:pPr>
            <a:r>
              <a:rPr lang="cs-CZ" sz="2000" dirty="0">
                <a:solidFill>
                  <a:srgbClr val="92D050"/>
                </a:solidFill>
              </a:rPr>
              <a:t>etymologie –  </a:t>
            </a:r>
            <a:r>
              <a:rPr lang="cs-CZ" sz="2000" i="1" dirty="0" smtClean="0">
                <a:solidFill>
                  <a:srgbClr val="92D050"/>
                </a:solidFill>
              </a:rPr>
              <a:t>zel</a:t>
            </a:r>
            <a:r>
              <a:rPr lang="az-Cyrl-AZ" sz="2000" dirty="0" smtClean="0">
                <a:solidFill>
                  <a:srgbClr val="92D050"/>
                </a:solidFill>
                <a:latin typeface="Calibri" panose="020F0502020204030204" pitchFamily="34" charset="0"/>
              </a:rPr>
              <a:t>ь</a:t>
            </a:r>
            <a:r>
              <a:rPr lang="cs-CZ" sz="2000" dirty="0" smtClean="0">
                <a:solidFill>
                  <a:srgbClr val="92D050"/>
                </a:solidFill>
                <a:latin typeface="Calibri" panose="020F0502020204030204" pitchFamily="34" charset="0"/>
              </a:rPr>
              <a:t>je (srov. </a:t>
            </a:r>
            <a:r>
              <a:rPr lang="cs-CZ" sz="2000" i="1" dirty="0" smtClean="0">
                <a:solidFill>
                  <a:srgbClr val="92D050"/>
                </a:solidFill>
                <a:latin typeface="Calibri" panose="020F0502020204030204" pitchFamily="34" charset="0"/>
              </a:rPr>
              <a:t>zelí</a:t>
            </a:r>
            <a:r>
              <a:rPr lang="cs-CZ" sz="2000" dirty="0" smtClean="0">
                <a:solidFill>
                  <a:srgbClr val="92D050"/>
                </a:solidFill>
                <a:latin typeface="Calibri" panose="020F0502020204030204" pitchFamily="34" charset="0"/>
              </a:rPr>
              <a:t>, </a:t>
            </a:r>
            <a:r>
              <a:rPr lang="cs-CZ" sz="2000" i="1" dirty="0" smtClean="0">
                <a:solidFill>
                  <a:srgbClr val="92D050"/>
                </a:solidFill>
                <a:latin typeface="Calibri" panose="020F0502020204030204" pitchFamily="34" charset="0"/>
              </a:rPr>
              <a:t>zelina</a:t>
            </a:r>
            <a:r>
              <a:rPr lang="cs-CZ" sz="2000" dirty="0" smtClean="0">
                <a:solidFill>
                  <a:srgbClr val="92D050"/>
                </a:solidFill>
                <a:latin typeface="Calibri" panose="020F0502020204030204" pitchFamily="34" charset="0"/>
              </a:rPr>
              <a:t>)</a:t>
            </a:r>
            <a:r>
              <a:rPr lang="cs-CZ" sz="2000" dirty="0" smtClean="0">
                <a:solidFill>
                  <a:srgbClr val="92D050"/>
                </a:solidFill>
              </a:rPr>
              <a:t>,  </a:t>
            </a:r>
            <a:r>
              <a:rPr lang="cs-CZ" sz="2000" dirty="0">
                <a:solidFill>
                  <a:srgbClr val="92D050"/>
                </a:solidFill>
              </a:rPr>
              <a:t>poukazuje k </a:t>
            </a:r>
            <a:r>
              <a:rPr lang="cs-CZ" sz="2000" dirty="0" err="1">
                <a:solidFill>
                  <a:srgbClr val="92D050"/>
                </a:solidFill>
              </a:rPr>
              <a:t>rostlinnosti</a:t>
            </a:r>
            <a:r>
              <a:rPr lang="cs-CZ" sz="2000" dirty="0">
                <a:solidFill>
                  <a:srgbClr val="92D050"/>
                </a:solidFill>
              </a:rPr>
              <a:t> </a:t>
            </a:r>
          </a:p>
          <a:p>
            <a:pPr marL="0" indent="0">
              <a:buNone/>
            </a:pPr>
            <a:r>
              <a:rPr lang="cs-CZ" sz="2000" i="1" dirty="0">
                <a:solidFill>
                  <a:srgbClr val="92D050"/>
                </a:solidFill>
              </a:rPr>
              <a:t>zeleň</a:t>
            </a:r>
            <a:r>
              <a:rPr lang="cs-CZ" sz="2000" dirty="0">
                <a:solidFill>
                  <a:srgbClr val="92D050"/>
                </a:solidFill>
              </a:rPr>
              <a:t> – význam „porost, rostliny“ (</a:t>
            </a:r>
            <a:r>
              <a:rPr lang="cs-CZ" sz="2000" i="1" dirty="0">
                <a:solidFill>
                  <a:srgbClr val="92D050"/>
                </a:solidFill>
              </a:rPr>
              <a:t>městská zeleň</a:t>
            </a:r>
            <a:r>
              <a:rPr lang="cs-CZ" sz="2000" dirty="0">
                <a:solidFill>
                  <a:srgbClr val="92D050"/>
                </a:solidFill>
              </a:rPr>
              <a:t>), srov. též </a:t>
            </a:r>
            <a:r>
              <a:rPr lang="cs-CZ" sz="2000" i="1" dirty="0">
                <a:solidFill>
                  <a:srgbClr val="92D050"/>
                </a:solidFill>
              </a:rPr>
              <a:t>zelenat se</a:t>
            </a:r>
          </a:p>
          <a:p>
            <a:pPr marL="0" indent="0">
              <a:buNone/>
            </a:pPr>
            <a:r>
              <a:rPr lang="cs-CZ" sz="2000" i="1" dirty="0">
                <a:solidFill>
                  <a:srgbClr val="92D050"/>
                </a:solidFill>
              </a:rPr>
              <a:t>Travička zelená…</a:t>
            </a:r>
          </a:p>
          <a:p>
            <a:pPr marL="0" indent="0">
              <a:buNone/>
            </a:pPr>
            <a:r>
              <a:rPr lang="cs-CZ" sz="2000" i="1" dirty="0">
                <a:solidFill>
                  <a:srgbClr val="92D050"/>
                </a:solidFill>
              </a:rPr>
              <a:t>Komu se nelení, tomu se zelení </a:t>
            </a:r>
            <a:endParaRPr lang="cs-CZ" sz="2000" dirty="0">
              <a:solidFill>
                <a:srgbClr val="92D050"/>
              </a:solidFill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cs-CZ" altLang="cs-CZ" sz="2000" b="1" dirty="0">
              <a:solidFill>
                <a:srgbClr val="92D050"/>
              </a:solidFill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2000" b="1" i="0" u="none" strike="noStrike" cap="none" normalizeH="0" baseline="0" dirty="0">
                <a:ln>
                  <a:noFill/>
                </a:ln>
                <a:solidFill>
                  <a:schemeClr val="accent1"/>
                </a:solidFill>
                <a:effectLst/>
              </a:rPr>
              <a:t>SSČ</a:t>
            </a:r>
            <a:endParaRPr kumimoji="0" lang="cs-CZ" altLang="cs-CZ" sz="2000" b="0" i="0" u="none" strike="noStrike" cap="none" normalizeH="0" baseline="0" dirty="0">
              <a:ln>
                <a:noFill/>
              </a:ln>
              <a:solidFill>
                <a:schemeClr val="accent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2000" b="1" i="0" u="none" strike="noStrike" cap="none" normalizeH="0" baseline="0" dirty="0">
                <a:ln>
                  <a:noFill/>
                </a:ln>
                <a:solidFill>
                  <a:schemeClr val="accent1"/>
                </a:solidFill>
                <a:effectLst/>
              </a:rPr>
              <a:t>zelený </a:t>
            </a:r>
            <a:r>
              <a:rPr kumimoji="0" lang="cs-CZ" altLang="cs-CZ" sz="2000" b="0" i="0" u="none" strike="noStrike" cap="none" normalizeH="0" baseline="0" dirty="0">
                <a:ln>
                  <a:noFill/>
                </a:ln>
                <a:solidFill>
                  <a:schemeClr val="accent1"/>
                </a:solidFill>
                <a:effectLst/>
              </a:rPr>
              <a:t>příd. </a:t>
            </a:r>
            <a:r>
              <a:rPr kumimoji="0" lang="cs-CZ" altLang="cs-CZ" sz="2000" b="0" i="1" u="none" strike="noStrike" cap="none" normalizeH="0" baseline="0" dirty="0">
                <a:ln>
                  <a:noFill/>
                </a:ln>
                <a:solidFill>
                  <a:schemeClr val="accent1"/>
                </a:solidFill>
                <a:effectLst/>
              </a:rPr>
              <a:t>mající barvu jako čerstvá tráva, jehličí ap.: </a:t>
            </a:r>
            <a:r>
              <a:rPr kumimoji="0" lang="cs-CZ" altLang="cs-CZ" sz="2000" b="0" i="0" u="none" strike="noStrike" cap="none" normalizeH="0" baseline="0" dirty="0">
                <a:ln>
                  <a:noFill/>
                </a:ln>
                <a:solidFill>
                  <a:schemeClr val="accent1"/>
                </a:solidFill>
                <a:effectLst/>
              </a:rPr>
              <a:t>zelené listí, louky; zelené oči; být zelený závistí, zlostí </a:t>
            </a:r>
            <a:r>
              <a:rPr kumimoji="0" lang="cs-CZ" altLang="cs-CZ" sz="2000" b="0" i="1" u="none" strike="noStrike" cap="none" normalizeH="0" baseline="0" dirty="0">
                <a:ln>
                  <a:noFill/>
                </a:ln>
                <a:solidFill>
                  <a:schemeClr val="accent1"/>
                </a:solidFill>
                <a:effectLst/>
              </a:rPr>
              <a:t>bledý, zsinalý; </a:t>
            </a:r>
            <a:r>
              <a:rPr kumimoji="0" lang="cs-CZ" altLang="cs-CZ" sz="2000" b="0" i="0" u="none" strike="noStrike" cap="none" normalizeH="0" baseline="0" dirty="0">
                <a:ln>
                  <a:noFill/>
                </a:ln>
                <a:solidFill>
                  <a:schemeClr val="accent1"/>
                </a:solidFill>
                <a:effectLst/>
              </a:rPr>
              <a:t>zelená píce </a:t>
            </a:r>
            <a:r>
              <a:rPr kumimoji="0" lang="cs-CZ" altLang="cs-CZ" sz="2000" b="0" i="1" u="none" strike="noStrike" cap="none" normalizeH="0" baseline="0" dirty="0">
                <a:ln>
                  <a:noFill/>
                </a:ln>
                <a:solidFill>
                  <a:schemeClr val="accent1"/>
                </a:solidFill>
                <a:effectLst/>
              </a:rPr>
              <a:t>čerstvě posečená (× suchá, seno)</a:t>
            </a:r>
            <a:r>
              <a:rPr kumimoji="0" lang="cs-CZ" altLang="cs-CZ" sz="2000" b="0" i="0" u="none" strike="noStrike" cap="none" normalizeH="0" baseline="0" dirty="0">
                <a:ln>
                  <a:noFill/>
                </a:ln>
                <a:solidFill>
                  <a:schemeClr val="accent1"/>
                </a:solidFill>
                <a:effectLst/>
              </a:rPr>
              <a:t>; zelený hrášek </a:t>
            </a:r>
            <a:r>
              <a:rPr kumimoji="0" lang="cs-CZ" altLang="cs-CZ" sz="2000" b="0" i="1" u="none" strike="noStrike" cap="none" normalizeH="0" baseline="0" dirty="0">
                <a:ln>
                  <a:noFill/>
                </a:ln>
                <a:solidFill>
                  <a:schemeClr val="accent1"/>
                </a:solidFill>
                <a:effectLst/>
              </a:rPr>
              <a:t>sklizený a používaný v nedozrálém stavu; </a:t>
            </a:r>
            <a:r>
              <a:rPr kumimoji="0" lang="cs-CZ" altLang="cs-CZ" sz="2000" b="0" i="0" u="none" strike="noStrike" cap="none" normalizeH="0" baseline="0" dirty="0">
                <a:ln>
                  <a:noFill/>
                </a:ln>
                <a:solidFill>
                  <a:schemeClr val="accent1"/>
                </a:solidFill>
                <a:effectLst/>
              </a:rPr>
              <a:t>zelené papriky; zelená petržel </a:t>
            </a:r>
            <a:r>
              <a:rPr kumimoji="0" lang="cs-CZ" altLang="cs-CZ" sz="2000" b="0" i="1" u="none" strike="noStrike" cap="none" normalizeH="0" baseline="0" dirty="0">
                <a:ln>
                  <a:noFill/>
                </a:ln>
                <a:solidFill>
                  <a:schemeClr val="accent1"/>
                </a:solidFill>
                <a:effectLst/>
              </a:rPr>
              <a:t>petrželová nať; </a:t>
            </a:r>
            <a:r>
              <a:rPr kumimoji="0" lang="cs-CZ" altLang="cs-CZ" sz="2000" b="0" i="0" u="none" strike="noStrike" cap="none" normalizeH="0" baseline="0" dirty="0">
                <a:ln>
                  <a:noFill/>
                </a:ln>
                <a:solidFill>
                  <a:schemeClr val="accent1"/>
                </a:solidFill>
                <a:effectLst/>
              </a:rPr>
              <a:t>zelené hnojení </a:t>
            </a:r>
            <a:r>
              <a:rPr kumimoji="0" lang="cs-CZ" altLang="cs-CZ" sz="2000" b="0" i="1" u="none" strike="noStrike" cap="none" normalizeH="0" baseline="0" dirty="0">
                <a:ln>
                  <a:noFill/>
                </a:ln>
                <a:solidFill>
                  <a:schemeClr val="accent1"/>
                </a:solidFill>
                <a:effectLst/>
              </a:rPr>
              <a:t>prováděné zaoráváním nadzemních částí rostlin; </a:t>
            </a:r>
            <a:r>
              <a:rPr kumimoji="0" lang="cs-CZ" altLang="cs-CZ" sz="2000" b="0" i="0" u="none" strike="noStrike" cap="none" normalizeH="0" baseline="0" dirty="0">
                <a:ln>
                  <a:noFill/>
                </a:ln>
                <a:solidFill>
                  <a:schemeClr val="accent1"/>
                </a:solidFill>
                <a:effectLst/>
              </a:rPr>
              <a:t>zelené zlato </a:t>
            </a:r>
            <a:r>
              <a:rPr kumimoji="0" lang="cs-CZ" altLang="cs-CZ" sz="2000" b="0" i="1" u="none" strike="noStrike" cap="none" normalizeH="0" baseline="0" dirty="0">
                <a:ln>
                  <a:noFill/>
                </a:ln>
                <a:solidFill>
                  <a:schemeClr val="accent1"/>
                </a:solidFill>
                <a:effectLst/>
              </a:rPr>
              <a:t>chmel; </a:t>
            </a:r>
            <a:r>
              <a:rPr kumimoji="0" lang="cs-CZ" altLang="cs-CZ" sz="2000" b="0" i="0" u="none" strike="noStrike" cap="none" normalizeH="0" baseline="0" dirty="0">
                <a:ln>
                  <a:noFill/>
                </a:ln>
                <a:solidFill>
                  <a:schemeClr val="accent1"/>
                </a:solidFill>
                <a:effectLst/>
              </a:rPr>
              <a:t>zelená sedma (v kartách); </a:t>
            </a:r>
            <a:r>
              <a:rPr kumimoji="0" lang="cs-CZ" altLang="cs-CZ" sz="2000" b="0" i="0" u="none" strike="noStrike" cap="none" normalizeH="0" baseline="0" dirty="0" err="1">
                <a:ln>
                  <a:noFill/>
                </a:ln>
                <a:solidFill>
                  <a:schemeClr val="accent1"/>
                </a:solidFill>
                <a:effectLst/>
              </a:rPr>
              <a:t>círk</a:t>
            </a:r>
            <a:r>
              <a:rPr kumimoji="0" lang="cs-CZ" altLang="cs-CZ" sz="2000" b="0" i="0" u="none" strike="noStrike" cap="none" normalizeH="0" baseline="0" dirty="0">
                <a:ln>
                  <a:noFill/>
                </a:ln>
                <a:solidFill>
                  <a:schemeClr val="accent1"/>
                </a:solidFill>
                <a:effectLst/>
              </a:rPr>
              <a:t>. Zelený čtvrtek </a:t>
            </a:r>
            <a:r>
              <a:rPr kumimoji="0" lang="cs-CZ" altLang="cs-CZ" sz="2000" b="0" i="1" u="none" strike="noStrike" cap="none" normalizeH="0" baseline="0" dirty="0">
                <a:ln>
                  <a:noFill/>
                </a:ln>
                <a:solidFill>
                  <a:schemeClr val="accent1"/>
                </a:solidFill>
                <a:effectLst/>
              </a:rPr>
              <a:t>(před Velikonocemi) </a:t>
            </a:r>
            <a:r>
              <a:rPr kumimoji="0" lang="cs-CZ" altLang="cs-CZ" sz="2000" b="0" i="1" u="none" strike="noStrike" cap="none" normalizeH="0" baseline="0" dirty="0" smtClean="0">
                <a:ln>
                  <a:noFill/>
                </a:ln>
                <a:solidFill>
                  <a:schemeClr val="accent1"/>
                </a:solidFill>
                <a:effectLst/>
              </a:rPr>
              <a:t>…</a:t>
            </a:r>
            <a:r>
              <a:rPr kumimoji="0" lang="cs-CZ" altLang="cs-CZ" sz="2000" b="0" i="0" u="none" strike="noStrike" cap="none" normalizeH="0" baseline="0" dirty="0">
                <a:ln>
                  <a:noFill/>
                </a:ln>
                <a:solidFill>
                  <a:schemeClr val="accent1"/>
                </a:solidFill>
                <a:effectLst/>
              </a:rPr>
              <a:t/>
            </a:r>
            <a:br>
              <a:rPr kumimoji="0" lang="cs-CZ" altLang="cs-CZ" sz="2000" b="0" i="0" u="none" strike="noStrike" cap="none" normalizeH="0" baseline="0" dirty="0">
                <a:ln>
                  <a:noFill/>
                </a:ln>
                <a:solidFill>
                  <a:schemeClr val="accent1"/>
                </a:solidFill>
                <a:effectLst/>
              </a:rPr>
            </a:br>
            <a:endParaRPr lang="cs-CZ" altLang="cs-CZ" sz="2000" dirty="0">
              <a:solidFill>
                <a:schemeClr val="accent1"/>
              </a:solidFill>
            </a:endParaRPr>
          </a:p>
          <a:p>
            <a:pPr marL="0" lvl="0" indent="0">
              <a:lnSpc>
                <a:spcPct val="100000"/>
              </a:lnSpc>
              <a:buSzTx/>
              <a:buNone/>
            </a:pPr>
            <a:r>
              <a:rPr lang="cs-CZ" altLang="cs-CZ" sz="2000" b="1" dirty="0">
                <a:solidFill>
                  <a:schemeClr val="accent1"/>
                </a:solidFill>
              </a:rPr>
              <a:t>zeleň, </a:t>
            </a:r>
            <a:r>
              <a:rPr lang="cs-CZ" altLang="cs-CZ" sz="2000" dirty="0">
                <a:solidFill>
                  <a:schemeClr val="accent1"/>
                </a:solidFill>
              </a:rPr>
              <a:t>-ně ž </a:t>
            </a:r>
            <a:br>
              <a:rPr lang="cs-CZ" altLang="cs-CZ" sz="2000" dirty="0">
                <a:solidFill>
                  <a:schemeClr val="accent1"/>
                </a:solidFill>
              </a:rPr>
            </a:br>
            <a:r>
              <a:rPr lang="cs-CZ" altLang="cs-CZ" sz="2000" b="1" dirty="0">
                <a:solidFill>
                  <a:schemeClr val="accent1"/>
                </a:solidFill>
              </a:rPr>
              <a:t>1. </a:t>
            </a:r>
            <a:r>
              <a:rPr lang="cs-CZ" altLang="cs-CZ" sz="2000" i="1" dirty="0">
                <a:solidFill>
                  <a:schemeClr val="accent1"/>
                </a:solidFill>
              </a:rPr>
              <a:t>zelená barva, zelené zbarvení: </a:t>
            </a:r>
            <a:r>
              <a:rPr lang="cs-CZ" altLang="cs-CZ" sz="2000" dirty="0">
                <a:solidFill>
                  <a:schemeClr val="accent1"/>
                </a:solidFill>
              </a:rPr>
              <a:t>hrášková, brčálová zeleň; sytá zeleň; zeleň trávy </a:t>
            </a:r>
            <a:br>
              <a:rPr lang="cs-CZ" altLang="cs-CZ" sz="2000" dirty="0">
                <a:solidFill>
                  <a:schemeClr val="accent1"/>
                </a:solidFill>
              </a:rPr>
            </a:br>
            <a:r>
              <a:rPr lang="cs-CZ" altLang="cs-CZ" sz="2000" b="1" dirty="0">
                <a:solidFill>
                  <a:schemeClr val="accent1"/>
                </a:solidFill>
              </a:rPr>
              <a:t>2. </a:t>
            </a:r>
            <a:r>
              <a:rPr lang="cs-CZ" altLang="cs-CZ" sz="2000" i="1" dirty="0">
                <a:solidFill>
                  <a:schemeClr val="accent1"/>
                </a:solidFill>
              </a:rPr>
              <a:t>zelený porost: </a:t>
            </a:r>
            <a:r>
              <a:rPr lang="cs-CZ" altLang="cs-CZ" sz="2000" dirty="0">
                <a:solidFill>
                  <a:schemeClr val="accent1"/>
                </a:solidFill>
              </a:rPr>
              <a:t>břeh zarostlý zelení </a:t>
            </a:r>
            <a:br>
              <a:rPr lang="cs-CZ" altLang="cs-CZ" sz="2000" dirty="0">
                <a:solidFill>
                  <a:schemeClr val="accent1"/>
                </a:solidFill>
              </a:rPr>
            </a:br>
            <a:r>
              <a:rPr lang="cs-CZ" altLang="cs-CZ" sz="2000" b="1" dirty="0">
                <a:solidFill>
                  <a:schemeClr val="accent1"/>
                </a:solidFill>
              </a:rPr>
              <a:t>3. </a:t>
            </a:r>
            <a:r>
              <a:rPr lang="cs-CZ" altLang="cs-CZ" sz="2000" i="1" dirty="0">
                <a:solidFill>
                  <a:schemeClr val="accent1"/>
                </a:solidFill>
              </a:rPr>
              <a:t>zelené barvivo: </a:t>
            </a:r>
            <a:r>
              <a:rPr lang="cs-CZ" altLang="cs-CZ" sz="2000" dirty="0">
                <a:solidFill>
                  <a:schemeClr val="accent1"/>
                </a:solidFill>
              </a:rPr>
              <a:t>smaragdová zeleň; bot. zeleň listová </a:t>
            </a:r>
            <a:r>
              <a:rPr lang="cs-CZ" altLang="cs-CZ" sz="2000" i="1" dirty="0">
                <a:solidFill>
                  <a:schemeClr val="accent1"/>
                </a:solidFill>
              </a:rPr>
              <a:t>chlorofyl</a:t>
            </a:r>
            <a:r>
              <a:rPr lang="cs-CZ" altLang="cs-CZ" sz="2000" dirty="0">
                <a:solidFill>
                  <a:schemeClr val="accent1"/>
                </a:solidFill>
              </a:rPr>
              <a:t>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altLang="cs-CZ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altLang="cs-CZ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8" name="Rectangle 5"/>
          <p:cNvSpPr>
            <a:spLocks noChangeArrowheads="1"/>
          </p:cNvSpPr>
          <p:nvPr/>
        </p:nvSpPr>
        <p:spPr bwMode="auto">
          <a:xfrm>
            <a:off x="0" y="-13107"/>
            <a:ext cx="184731" cy="4834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15870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altLang="cs-CZ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51665" y="1021369"/>
            <a:ext cx="2866470" cy="21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531138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141413" y="172720"/>
            <a:ext cx="9905998" cy="1300480"/>
          </a:xfrm>
        </p:spPr>
        <p:txBody>
          <a:bodyPr>
            <a:normAutofit/>
          </a:bodyPr>
          <a:lstStyle/>
          <a:p>
            <a:pPr algn="ctr"/>
            <a:r>
              <a:rPr lang="cs-CZ" dirty="0"/>
              <a:t>Obrazy světa jsou kulturně rozrůzněné: </a:t>
            </a:r>
            <a:br>
              <a:rPr lang="cs-CZ" dirty="0"/>
            </a:br>
            <a:r>
              <a:rPr lang="cs-CZ" dirty="0"/>
              <a:t>Jaká je to barva?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703512" y="1280160"/>
            <a:ext cx="8686800" cy="475566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cs-CZ" dirty="0">
                <a:latin typeface="Georgia" panose="02040502050405020303" pitchFamily="18" charset="0"/>
              </a:rPr>
              <a:t>č. </a:t>
            </a:r>
            <a:r>
              <a:rPr lang="cs-CZ" i="1" dirty="0">
                <a:latin typeface="Georgia" panose="02040502050405020303" pitchFamily="18" charset="0"/>
              </a:rPr>
              <a:t>zelená  </a:t>
            </a:r>
            <a:r>
              <a:rPr lang="cs-CZ" dirty="0">
                <a:latin typeface="Georgia" panose="02040502050405020303" pitchFamily="18" charset="0"/>
              </a:rPr>
              <a:t>(„barva rostlin“)</a:t>
            </a:r>
            <a:r>
              <a:rPr lang="cs-CZ" i="1" dirty="0">
                <a:latin typeface="Georgia" panose="02040502050405020303" pitchFamily="18" charset="0"/>
              </a:rPr>
              <a:t>						                                                                         </a:t>
            </a:r>
          </a:p>
          <a:p>
            <a:pPr marL="0" indent="0">
              <a:buNone/>
            </a:pPr>
            <a:r>
              <a:rPr lang="cs-CZ" dirty="0">
                <a:latin typeface="Georgia" panose="02040502050405020303" pitchFamily="18" charset="0"/>
              </a:rPr>
              <a:t>  angl. </a:t>
            </a:r>
            <a:r>
              <a:rPr lang="cs-CZ" i="1" dirty="0">
                <a:latin typeface="Georgia" panose="02040502050405020303" pitchFamily="18" charset="0"/>
              </a:rPr>
              <a:t>green</a:t>
            </a:r>
          </a:p>
          <a:p>
            <a:pPr marL="0" indent="0">
              <a:buNone/>
            </a:pPr>
            <a:r>
              <a:rPr lang="cs-CZ" i="1" dirty="0">
                <a:latin typeface="Georgia" panose="02040502050405020303" pitchFamily="18" charset="0"/>
              </a:rPr>
              <a:t>  </a:t>
            </a:r>
            <a:r>
              <a:rPr lang="cs-CZ" dirty="0" err="1">
                <a:latin typeface="Georgia" panose="02040502050405020303" pitchFamily="18" charset="0"/>
              </a:rPr>
              <a:t>rus</a:t>
            </a:r>
            <a:r>
              <a:rPr lang="cs-CZ" dirty="0">
                <a:latin typeface="Georgia" panose="02040502050405020303" pitchFamily="18" charset="0"/>
              </a:rPr>
              <a:t>.   </a:t>
            </a:r>
            <a:r>
              <a:rPr lang="cs-CZ" i="1" dirty="0" err="1">
                <a:latin typeface="Georgia" panose="02040502050405020303" pitchFamily="18" charset="0"/>
              </a:rPr>
              <a:t>zeljonyj</a:t>
            </a:r>
            <a:endParaRPr lang="cs-CZ" dirty="0">
              <a:latin typeface="Georgia" panose="02040502050405020303" pitchFamily="18" charset="0"/>
            </a:endParaRP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half" idx="4294967295"/>
          </p:nvPr>
        </p:nvSpPr>
        <p:spPr>
          <a:xfrm>
            <a:off x="1520457" y="3221664"/>
            <a:ext cx="9633096" cy="783399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cs-CZ" dirty="0" err="1">
                <a:latin typeface="Georgia" panose="02040502050405020303" pitchFamily="18" charset="0"/>
              </a:rPr>
              <a:t>vietn</a:t>
            </a:r>
            <a:r>
              <a:rPr lang="cs-CZ" dirty="0">
                <a:latin typeface="Georgia" panose="02040502050405020303" pitchFamily="18" charset="0"/>
              </a:rPr>
              <a:t>. </a:t>
            </a:r>
            <a:r>
              <a:rPr lang="cs-CZ" b="1" i="1" dirty="0" err="1">
                <a:latin typeface="Georgia" panose="02040502050405020303" pitchFamily="18" charset="0"/>
              </a:rPr>
              <a:t>xanh</a:t>
            </a:r>
            <a:r>
              <a:rPr lang="cs-CZ" b="1" i="1" dirty="0">
                <a:latin typeface="Georgia" panose="02040502050405020303" pitchFamily="18" charset="0"/>
              </a:rPr>
              <a:t> </a:t>
            </a:r>
            <a:r>
              <a:rPr lang="cs-CZ" dirty="0">
                <a:latin typeface="Georgia" panose="02040502050405020303" pitchFamily="18" charset="0"/>
              </a:rPr>
              <a:t>(„barva klidného moře, nebe, rostlin a kamení“)</a:t>
            </a:r>
          </a:p>
          <a:p>
            <a:pPr marL="0" indent="0">
              <a:buNone/>
            </a:pPr>
            <a:endParaRPr lang="cs-CZ" dirty="0">
              <a:latin typeface="Georgia" panose="02040502050405020303" pitchFamily="18" charset="0"/>
            </a:endParaRP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294967295"/>
          </p:nvPr>
        </p:nvSpPr>
        <p:spPr>
          <a:xfrm>
            <a:off x="6341018" y="1340884"/>
            <a:ext cx="4289425" cy="3941762"/>
          </a:xfrm>
        </p:spPr>
        <p:txBody>
          <a:bodyPr>
            <a:normAutofit/>
          </a:bodyPr>
          <a:lstStyle/>
          <a:p>
            <a:r>
              <a:rPr lang="cs-CZ" i="1" dirty="0">
                <a:latin typeface="Georgia" panose="02040502050405020303" pitchFamily="18" charset="0"/>
              </a:rPr>
              <a:t>    modrá  </a:t>
            </a:r>
            <a:r>
              <a:rPr lang="cs-CZ" dirty="0">
                <a:latin typeface="Georgia" panose="02040502050405020303" pitchFamily="18" charset="0"/>
              </a:rPr>
              <a:t>("barva nebe“)</a:t>
            </a:r>
          </a:p>
          <a:p>
            <a:r>
              <a:rPr lang="cs-CZ" i="1" dirty="0">
                <a:latin typeface="Georgia" panose="02040502050405020303" pitchFamily="18" charset="0"/>
              </a:rPr>
              <a:t>    blue</a:t>
            </a:r>
          </a:p>
          <a:p>
            <a:r>
              <a:rPr lang="cs-CZ" i="1" dirty="0">
                <a:latin typeface="Georgia" panose="02040502050405020303" pitchFamily="18" charset="0"/>
              </a:rPr>
              <a:t>    </a:t>
            </a:r>
            <a:r>
              <a:rPr lang="cs-CZ" i="1" dirty="0" err="1">
                <a:latin typeface="Georgia" panose="02040502050405020303" pitchFamily="18" charset="0"/>
              </a:rPr>
              <a:t>goluboj</a:t>
            </a:r>
            <a:r>
              <a:rPr lang="cs-CZ" i="1" dirty="0">
                <a:latin typeface="Georgia" panose="02040502050405020303" pitchFamily="18" charset="0"/>
              </a:rPr>
              <a:t> - </a:t>
            </a:r>
            <a:r>
              <a:rPr lang="cs-CZ" i="1" dirty="0" err="1">
                <a:latin typeface="Georgia" panose="02040502050405020303" pitchFamily="18" charset="0"/>
              </a:rPr>
              <a:t>sinij</a:t>
            </a:r>
            <a:endParaRPr lang="cs-CZ" i="1" dirty="0"/>
          </a:p>
        </p:txBody>
      </p:sp>
      <p:pic>
        <p:nvPicPr>
          <p:cNvPr id="7170" name="Picture 2" descr="C:\Users\Irena\Pictures\BARVY - obrázky\I.2 barvy modrá zelená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554" y="4058646"/>
            <a:ext cx="4743951" cy="24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59059" y="3930810"/>
            <a:ext cx="2531253" cy="25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387654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6146" y="74453"/>
            <a:ext cx="4311286" cy="8100000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74497" y="387201"/>
            <a:ext cx="3162300" cy="1447800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36797" y="2448810"/>
            <a:ext cx="2466975" cy="1847850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23212" y="2173108"/>
            <a:ext cx="2524125" cy="1809750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44923" y="5007544"/>
            <a:ext cx="2847975" cy="1600200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299179" y="4642219"/>
            <a:ext cx="2466975" cy="1847850"/>
          </a:xfrm>
          <a:prstGeom prst="rect">
            <a:avLst/>
          </a:prstGeom>
        </p:spPr>
      </p:pic>
      <p:pic>
        <p:nvPicPr>
          <p:cNvPr id="11" name="Obrázek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588796" y="266274"/>
            <a:ext cx="2286000" cy="1952625"/>
          </a:xfrm>
          <a:prstGeom prst="rect">
            <a:avLst/>
          </a:prstGeom>
        </p:spPr>
      </p:pic>
      <p:pic>
        <p:nvPicPr>
          <p:cNvPr id="2" name="Obrázek 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509154" y="623416"/>
            <a:ext cx="2209800" cy="1971675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838650" y="4023810"/>
            <a:ext cx="3181350" cy="1438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865696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5928" y="276772"/>
            <a:ext cx="11138053" cy="1478570"/>
          </a:xfrm>
        </p:spPr>
        <p:txBody>
          <a:bodyPr/>
          <a:lstStyle/>
          <a:p>
            <a:r>
              <a:rPr lang="cs-CZ" dirty="0" smtClean="0"/>
              <a:t>Konotace spojené s  barvami a jejich nositeli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53388" y="1755342"/>
            <a:ext cx="11777031" cy="481071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dirty="0" smtClean="0"/>
              <a:t>Typických nositelů barvy může být (a obvykle je) víc.</a:t>
            </a:r>
          </a:p>
          <a:p>
            <a:pPr marL="0" indent="0">
              <a:buNone/>
            </a:pPr>
            <a:r>
              <a:rPr lang="cs-CZ" dirty="0" smtClean="0"/>
              <a:t>Konotace – spolu-významy:</a:t>
            </a:r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r>
              <a:rPr lang="cs-CZ" dirty="0" smtClean="0"/>
              <a:t>R</a:t>
            </a:r>
            <a:r>
              <a:rPr lang="cs-CZ" dirty="0"/>
              <a:t>. </a:t>
            </a:r>
            <a:r>
              <a:rPr lang="cs-CZ" dirty="0" err="1"/>
              <a:t>Tokarski</a:t>
            </a:r>
            <a:r>
              <a:rPr lang="cs-CZ" dirty="0"/>
              <a:t> – barva přebírá konotace spojené se svým prototypem, resp. typickým nositelem</a:t>
            </a:r>
          </a:p>
          <a:p>
            <a:r>
              <a:rPr lang="cs-CZ" dirty="0"/>
              <a:t>U bílé to jsou zejm. konotace spojené se sněhem – čistota, dokonalost, chlad, </a:t>
            </a:r>
            <a:r>
              <a:rPr lang="cs-CZ" dirty="0" smtClean="0"/>
              <a:t>pomíjivost</a:t>
            </a:r>
            <a:r>
              <a:rPr lang="cs-CZ" dirty="0"/>
              <a:t>, amorfnost</a:t>
            </a:r>
            <a:r>
              <a:rPr lang="cs-CZ" dirty="0" smtClean="0"/>
              <a:t>…; srov. dále např. lékařský plášť, nemocnice – sterilnost, slavnostní bílé roucho novokřtěnců, šat nevěsty… </a:t>
            </a:r>
          </a:p>
          <a:p>
            <a:pPr marL="0" indent="0">
              <a:buNone/>
            </a:pPr>
            <a:r>
              <a:rPr lang="cs-CZ" dirty="0"/>
              <a:t>S</a:t>
            </a:r>
            <a:r>
              <a:rPr lang="cs-CZ" dirty="0" smtClean="0"/>
              <a:t>rov.  Dále např.  – červená: krev, oheň, růže, kohout…</a:t>
            </a:r>
          </a:p>
          <a:p>
            <a:pPr marL="0" indent="0">
              <a:buNone/>
            </a:pPr>
            <a:r>
              <a:rPr lang="cs-CZ" dirty="0"/>
              <a:t> </a:t>
            </a:r>
            <a:r>
              <a:rPr lang="cs-CZ" dirty="0" smtClean="0"/>
              <a:t>                         - zelená: (svěží) rostliny, jaro,  mládí, naděje…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 smtClean="0"/>
          </a:p>
        </p:txBody>
      </p:sp>
    </p:spTree>
    <p:extLst>
      <p:ext uri="{BB962C8B-B14F-4D97-AF65-F5344CB8AC3E}">
        <p14:creationId xmlns:p14="http://schemas.microsoft.com/office/powerpoint/2010/main" val="205891526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141413" y="295564"/>
            <a:ext cx="9905998" cy="948445"/>
          </a:xfrm>
        </p:spPr>
        <p:txBody>
          <a:bodyPr>
            <a:normAutofit/>
          </a:bodyPr>
          <a:lstStyle/>
          <a:p>
            <a:r>
              <a:rPr lang="cs-CZ" dirty="0"/>
              <a:t>            Lidová </a:t>
            </a:r>
            <a:r>
              <a:rPr lang="cs-CZ" dirty="0" err="1"/>
              <a:t>pÍSEŇ</a:t>
            </a:r>
            <a:r>
              <a:rPr lang="cs-CZ" dirty="0"/>
              <a:t> (česká, moravská)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14855" y="1244009"/>
            <a:ext cx="5805192" cy="5276864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r>
              <a:rPr lang="cs-CZ" sz="12800" b="1" dirty="0"/>
              <a:t>Bílá</a:t>
            </a:r>
            <a:r>
              <a:rPr lang="cs-CZ" sz="12800" dirty="0"/>
              <a:t>: bílý šátek, košile; ptáci (husy, holub, holubička), části těla (ruce, nohy, líčka), květiny; kůň; bílý den / bílé ráno</a:t>
            </a:r>
          </a:p>
          <a:p>
            <a:pPr marL="0" indent="0">
              <a:buNone/>
            </a:pPr>
            <a:r>
              <a:rPr lang="cs-CZ" sz="12800" b="1" dirty="0"/>
              <a:t>Černá</a:t>
            </a:r>
            <a:r>
              <a:rPr lang="cs-CZ" sz="12800" dirty="0"/>
              <a:t>: oči; kůň (vraný); les </a:t>
            </a:r>
          </a:p>
          <a:p>
            <a:pPr marL="0" indent="0">
              <a:buNone/>
            </a:pPr>
            <a:r>
              <a:rPr lang="cs-CZ" sz="12800" b="1" dirty="0"/>
              <a:t>Červená</a:t>
            </a:r>
            <a:r>
              <a:rPr lang="cs-CZ" sz="12800" dirty="0"/>
              <a:t>: jablíčko, růžička; líčka; krev </a:t>
            </a:r>
          </a:p>
          <a:p>
            <a:pPr marL="0" indent="0">
              <a:buNone/>
            </a:pPr>
            <a:r>
              <a:rPr lang="cs-CZ" sz="12800" b="1" dirty="0"/>
              <a:t>Zelená</a:t>
            </a:r>
            <a:r>
              <a:rPr lang="cs-CZ" sz="12800" dirty="0"/>
              <a:t>: strom, ratolest, rozmarýn, travička; háj; vínek, věneček; též opozice zelený x suchý (javor aj.) </a:t>
            </a:r>
          </a:p>
          <a:p>
            <a:pPr marL="0" indent="0">
              <a:buNone/>
            </a:pPr>
            <a:endParaRPr lang="cs-CZ" sz="12800" dirty="0"/>
          </a:p>
          <a:p>
            <a:pPr marL="0" indent="0">
              <a:buNone/>
            </a:pPr>
            <a:endParaRPr lang="cs-CZ" sz="5100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475228" y="1244009"/>
            <a:ext cx="5146157" cy="541197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cs-CZ" sz="3200" b="1" dirty="0"/>
              <a:t>Modrá</a:t>
            </a:r>
            <a:r>
              <a:rPr lang="cs-CZ" sz="3200" dirty="0"/>
              <a:t>: oči; kvítek, … růže</a:t>
            </a:r>
          </a:p>
          <a:p>
            <a:pPr marL="0" indent="0">
              <a:buNone/>
            </a:pPr>
            <a:r>
              <a:rPr lang="cs-CZ" sz="3200" b="1" dirty="0"/>
              <a:t>Žlutá</a:t>
            </a:r>
          </a:p>
          <a:p>
            <a:pPr marL="0" indent="0">
              <a:buNone/>
            </a:pPr>
            <a:r>
              <a:rPr lang="cs-CZ" sz="3200" b="1" dirty="0"/>
              <a:t>Šedá</a:t>
            </a:r>
            <a:r>
              <a:rPr lang="cs-CZ" sz="3200" dirty="0"/>
              <a:t>  (sivá) </a:t>
            </a:r>
          </a:p>
          <a:p>
            <a:pPr marL="0" indent="0">
              <a:buNone/>
            </a:pPr>
            <a:r>
              <a:rPr lang="cs-CZ" sz="3200" b="1" dirty="0"/>
              <a:t>Hnědá</a:t>
            </a:r>
          </a:p>
          <a:p>
            <a:pPr marL="0" indent="0">
              <a:buNone/>
            </a:pPr>
            <a:r>
              <a:rPr lang="cs-CZ" sz="3200" b="1" dirty="0"/>
              <a:t>Růžová</a:t>
            </a:r>
          </a:p>
          <a:p>
            <a:pPr marL="0" indent="0">
              <a:buNone/>
            </a:pPr>
            <a:r>
              <a:rPr lang="cs-CZ" sz="3200" b="1" dirty="0"/>
              <a:t>Oranžová</a:t>
            </a:r>
          </a:p>
          <a:p>
            <a:pPr marL="0" indent="0">
              <a:buNone/>
            </a:pPr>
            <a:r>
              <a:rPr lang="cs-CZ" sz="3200" b="1" dirty="0"/>
              <a:t>Fialová</a:t>
            </a:r>
          </a:p>
          <a:p>
            <a:endParaRPr lang="cs-CZ" sz="3200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40085" y="1998256"/>
            <a:ext cx="2781300" cy="4657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038379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4"/>
          <p:cNvSpPr/>
          <p:nvPr/>
        </p:nvSpPr>
        <p:spPr>
          <a:xfrm>
            <a:off x="340243" y="197346"/>
            <a:ext cx="11695814" cy="64633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 smtClean="0"/>
              <a:t>Podle disertace Tatiany </a:t>
            </a:r>
            <a:r>
              <a:rPr lang="cs-CZ" dirty="0" err="1" smtClean="0"/>
              <a:t>Tymoschenko</a:t>
            </a:r>
            <a:r>
              <a:rPr lang="cs-CZ" dirty="0" smtClean="0"/>
              <a:t>, 2020: Schéma </a:t>
            </a:r>
            <a:r>
              <a:rPr lang="cs-CZ" dirty="0"/>
              <a:t>5: Významové extenze pojmenování bílý vycházející z prototypů kvalitativní bílé barvy (sníh, popř. mléko)</a:t>
            </a:r>
          </a:p>
          <a:p>
            <a:endParaRPr lang="cs-CZ" dirty="0"/>
          </a:p>
          <a:p>
            <a:endParaRPr lang="cs-CZ" dirty="0"/>
          </a:p>
          <a:p>
            <a:r>
              <a:rPr lang="cs-CZ" dirty="0"/>
              <a:t> </a:t>
            </a:r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r>
              <a:rPr lang="cs-CZ" dirty="0"/>
              <a:t>				</a:t>
            </a:r>
          </a:p>
          <a:p>
            <a:r>
              <a:rPr lang="cs-CZ" dirty="0"/>
              <a:t>	</a:t>
            </a:r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</p:txBody>
      </p:sp>
      <p:pic>
        <p:nvPicPr>
          <p:cNvPr id="56" name="Obrázek 5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0874" y="478465"/>
            <a:ext cx="11153553" cy="6060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769328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1651" y="1021112"/>
            <a:ext cx="9920000" cy="5580000"/>
          </a:xfrm>
          <a:prstGeom prst="rect">
            <a:avLst/>
          </a:prstGeom>
        </p:spPr>
      </p:pic>
      <p:pic>
        <p:nvPicPr>
          <p:cNvPr id="2" name="Obrázek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95368" y="267969"/>
            <a:ext cx="4737003" cy="963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913169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72655" y="618518"/>
            <a:ext cx="11194472" cy="710552"/>
          </a:xfrm>
        </p:spPr>
        <p:txBody>
          <a:bodyPr/>
          <a:lstStyle/>
          <a:p>
            <a:pPr algn="ctr"/>
            <a:r>
              <a:rPr lang="cs-CZ" dirty="0"/>
              <a:t>Barvy achromatické („Ne-</a:t>
            </a:r>
            <a:r>
              <a:rPr lang="cs-CZ" dirty="0" err="1"/>
              <a:t>BaRvy</a:t>
            </a:r>
            <a:r>
              <a:rPr lang="cs-CZ" dirty="0"/>
              <a:t>“)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60375" y="1403498"/>
            <a:ext cx="11522518" cy="532691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3600" dirty="0"/>
              <a:t>bílá</a:t>
            </a:r>
          </a:p>
          <a:p>
            <a:pPr marL="0" indent="0">
              <a:buNone/>
            </a:pPr>
            <a:r>
              <a:rPr lang="cs-CZ" sz="3600" dirty="0"/>
              <a:t>černá</a:t>
            </a:r>
          </a:p>
          <a:p>
            <a:pPr marL="0" indent="0">
              <a:buNone/>
            </a:pPr>
            <a:r>
              <a:rPr lang="cs-CZ" sz="3600" dirty="0"/>
              <a:t>šedá</a:t>
            </a:r>
          </a:p>
          <a:p>
            <a:pPr marL="0" indent="0">
              <a:buNone/>
            </a:pPr>
            <a:endParaRPr lang="cs-CZ" sz="3600" dirty="0"/>
          </a:p>
          <a:p>
            <a:pPr marL="0" indent="0">
              <a:buNone/>
            </a:pPr>
            <a:r>
              <a:rPr lang="cs-CZ" sz="3600" dirty="0"/>
              <a:t>a/ kvantitativní poloha prototypu (světlo – tma – šero)</a:t>
            </a:r>
          </a:p>
          <a:p>
            <a:pPr marL="0" indent="0">
              <a:buNone/>
            </a:pPr>
            <a:r>
              <a:rPr lang="cs-CZ" sz="3600" dirty="0"/>
              <a:t>b/ kvalitativní  poloha prototypu (sníh – havran - popel)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</p:txBody>
      </p:sp>
      <p:sp>
        <p:nvSpPr>
          <p:cNvPr id="4" name="AutoShape 2" descr="Výsledek obrázku pro achromatic color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77310" y="1645804"/>
            <a:ext cx="5210175" cy="876300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48909" y="2620404"/>
            <a:ext cx="2466975" cy="1847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012184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72655" y="295565"/>
            <a:ext cx="11229485" cy="1173018"/>
          </a:xfrm>
        </p:spPr>
        <p:txBody>
          <a:bodyPr>
            <a:normAutofit/>
          </a:bodyPr>
          <a:lstStyle/>
          <a:p>
            <a:pPr algn="ctr"/>
            <a:r>
              <a:rPr lang="cs-CZ" sz="3200" b="1" dirty="0"/>
              <a:t>Etymologie: </a:t>
            </a:r>
            <a:r>
              <a:rPr lang="cs-CZ" sz="3200" b="1" i="1" dirty="0"/>
              <a:t>Bílý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97454" y="1062099"/>
            <a:ext cx="11592123" cy="5524526"/>
          </a:xfrm>
        </p:spPr>
        <p:txBody>
          <a:bodyPr>
            <a:normAutofit fontScale="25000" lnSpcReduction="20000"/>
          </a:bodyPr>
          <a:lstStyle/>
          <a:p>
            <a:pPr marL="3657600" lvl="8" indent="0">
              <a:buNone/>
            </a:pPr>
            <a:r>
              <a:rPr lang="cs-CZ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</a:t>
            </a:r>
          </a:p>
          <a:p>
            <a:pPr marL="3657600" lvl="8" indent="0">
              <a:buNone/>
            </a:pPr>
            <a:r>
              <a:rPr lang="cs-CZ" sz="7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← zářit, světlo, jas</a:t>
            </a:r>
            <a:endParaRPr lang="cs-CZ" sz="7400" dirty="0"/>
          </a:p>
          <a:p>
            <a:r>
              <a:rPr lang="cs-CZ" sz="7400" dirty="0"/>
              <a:t>J. Rejzek (2001, 2015) odkazuje – se zmínkou o keltském </a:t>
            </a:r>
            <a:r>
              <a:rPr lang="cs-CZ" sz="7400" i="1" dirty="0"/>
              <a:t>*</a:t>
            </a:r>
            <a:r>
              <a:rPr lang="cs-CZ" sz="7400" i="1" dirty="0" err="1"/>
              <a:t>belos</a:t>
            </a:r>
            <a:r>
              <a:rPr lang="cs-CZ" sz="7400" dirty="0"/>
              <a:t> „světlý, zářivý“ – k praindoevropskému východisku </a:t>
            </a:r>
            <a:r>
              <a:rPr lang="cs-CZ" sz="7400" i="1" dirty="0"/>
              <a:t>*</a:t>
            </a:r>
            <a:r>
              <a:rPr lang="cs-CZ" sz="7400" i="1" dirty="0" err="1"/>
              <a:t>b</a:t>
            </a:r>
            <a:r>
              <a:rPr lang="cs-CZ" sz="7400" i="1" baseline="30000" dirty="0" err="1"/>
              <a:t>h</a:t>
            </a:r>
            <a:r>
              <a:rPr lang="cs-CZ" sz="7400" i="1" baseline="30000" dirty="0"/>
              <a:t> </a:t>
            </a:r>
            <a:r>
              <a:rPr lang="cs-CZ" sz="7400" i="1" dirty="0"/>
              <a:t>el-/  *</a:t>
            </a:r>
            <a:r>
              <a:rPr lang="cs-CZ" sz="7400" i="1" dirty="0" err="1"/>
              <a:t>b</a:t>
            </a:r>
            <a:r>
              <a:rPr lang="cs-CZ" sz="7400" i="1" baseline="30000" dirty="0" err="1"/>
              <a:t>h</a:t>
            </a:r>
            <a:r>
              <a:rPr lang="cs-CZ" sz="7400" i="1" dirty="0" err="1"/>
              <a:t>ol</a:t>
            </a:r>
            <a:r>
              <a:rPr lang="cs-CZ" sz="7400" i="1" dirty="0"/>
              <a:t>-</a:t>
            </a:r>
            <a:r>
              <a:rPr lang="cs-CZ" sz="7400" dirty="0"/>
              <a:t> s významem „zářit“</a:t>
            </a:r>
          </a:p>
          <a:p>
            <a:r>
              <a:rPr lang="cs-CZ" sz="7400" dirty="0"/>
              <a:t>J. Holub a F. Kopečný (1952) udávají možný staroindický původ – s odkazem na sanskrtské </a:t>
            </a:r>
            <a:r>
              <a:rPr lang="cs-CZ" sz="7400" i="1" dirty="0" err="1"/>
              <a:t>bhāti</a:t>
            </a:r>
            <a:r>
              <a:rPr lang="cs-CZ" sz="7400" dirty="0"/>
              <a:t> „září“, </a:t>
            </a:r>
            <a:r>
              <a:rPr lang="cs-CZ" sz="7400" i="1" dirty="0" err="1"/>
              <a:t>bhālam</a:t>
            </a:r>
            <a:r>
              <a:rPr lang="cs-CZ" sz="7400" dirty="0"/>
              <a:t> „lesk“. Také řecký výraz </a:t>
            </a:r>
            <a:r>
              <a:rPr lang="cs-CZ" sz="7400" i="1" dirty="0" err="1"/>
              <a:t>leukos</a:t>
            </a:r>
            <a:r>
              <a:rPr lang="cs-CZ" sz="7400" dirty="0"/>
              <a:t> („bílý“) je jazykově příbuzný s latinským </a:t>
            </a:r>
            <a:r>
              <a:rPr lang="cs-CZ" sz="7400" i="1" dirty="0"/>
              <a:t>lux</a:t>
            </a:r>
            <a:r>
              <a:rPr lang="cs-CZ" sz="7400" dirty="0"/>
              <a:t> („světlo“) </a:t>
            </a:r>
            <a:endParaRPr lang="cs-CZ" sz="7400" dirty="0" smtClean="0"/>
          </a:p>
          <a:p>
            <a:pPr marL="0" indent="0">
              <a:buNone/>
            </a:pPr>
            <a:r>
              <a:rPr lang="cs-CZ" sz="7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 </a:t>
            </a:r>
          </a:p>
          <a:p>
            <a:pPr marL="0" indent="0">
              <a:buNone/>
            </a:pPr>
            <a:r>
              <a:rPr lang="cs-CZ" sz="7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cs-CZ" sz="7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		           ← bílý, </a:t>
            </a:r>
            <a:r>
              <a:rPr lang="cs-CZ" sz="7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běloskvrnatý</a:t>
            </a:r>
            <a:endParaRPr lang="cs-CZ" sz="7400" dirty="0"/>
          </a:p>
          <a:p>
            <a:pPr marL="0" indent="0">
              <a:buNone/>
            </a:pPr>
            <a:r>
              <a:rPr lang="cs-CZ" sz="7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● </a:t>
            </a:r>
            <a:r>
              <a:rPr lang="cs-CZ" sz="7400" dirty="0"/>
              <a:t>V. Machek (1971/1997) – </a:t>
            </a:r>
            <a:r>
              <a:rPr lang="cs-CZ" sz="7400" dirty="0" err="1"/>
              <a:t>prasl</a:t>
            </a:r>
            <a:r>
              <a:rPr lang="cs-CZ" sz="7400" dirty="0"/>
              <a:t>. a </a:t>
            </a:r>
            <a:r>
              <a:rPr lang="cs-CZ" sz="7400" dirty="0" err="1"/>
              <a:t>starosl</a:t>
            </a:r>
            <a:r>
              <a:rPr lang="cs-CZ" sz="7400" dirty="0"/>
              <a:t>. ekvivalent </a:t>
            </a:r>
            <a:r>
              <a:rPr lang="cs-CZ" sz="7400" i="1" dirty="0" err="1"/>
              <a:t>bělъ</a:t>
            </a:r>
            <a:r>
              <a:rPr lang="cs-CZ" sz="7400" dirty="0"/>
              <a:t> protějšek v </a:t>
            </a:r>
            <a:r>
              <a:rPr lang="cs-CZ" sz="7400" dirty="0" err="1"/>
              <a:t>řec</a:t>
            </a:r>
            <a:r>
              <a:rPr lang="cs-CZ" sz="7400" dirty="0"/>
              <a:t>.  </a:t>
            </a:r>
            <a:r>
              <a:rPr lang="cs-CZ" sz="7400" i="1" dirty="0"/>
              <a:t>βα</a:t>
            </a:r>
            <a:r>
              <a:rPr lang="cs-CZ" sz="7400" i="1" dirty="0" err="1"/>
              <a:t>λιόϛ</a:t>
            </a:r>
            <a:r>
              <a:rPr lang="cs-CZ" sz="7400" dirty="0"/>
              <a:t> („bílý, </a:t>
            </a:r>
            <a:r>
              <a:rPr lang="cs-CZ" sz="7400" dirty="0" err="1"/>
              <a:t>běloskvrnatý</a:t>
            </a:r>
            <a:r>
              <a:rPr lang="cs-CZ" sz="7400" dirty="0"/>
              <a:t>“), což je příbuzné s litevským </a:t>
            </a:r>
            <a:r>
              <a:rPr lang="cs-CZ" sz="7400" i="1" dirty="0" err="1"/>
              <a:t>báltas</a:t>
            </a:r>
            <a:r>
              <a:rPr lang="cs-CZ" sz="7400" dirty="0"/>
              <a:t>. Srov. též Balt. (Tento výklad zdůrazňuje kvalitativní aspekt bílé, tj. bílé zabarvení.) </a:t>
            </a:r>
          </a:p>
          <a:p>
            <a:pPr marL="0" indent="0">
              <a:buNone/>
            </a:pPr>
            <a:r>
              <a:rPr lang="cs-CZ" sz="7400" dirty="0"/>
              <a:t>Balt</a:t>
            </a:r>
          </a:p>
          <a:p>
            <a:pPr marL="0" indent="0">
              <a:buNone/>
            </a:pPr>
            <a:r>
              <a:rPr lang="cs-CZ" sz="7400" dirty="0"/>
              <a:t>labuť, Labe (Elbe)</a:t>
            </a:r>
          </a:p>
          <a:p>
            <a:pPr marL="0" indent="0">
              <a:buNone/>
            </a:pPr>
            <a:r>
              <a:rPr lang="cs-CZ" sz="7400" dirty="0"/>
              <a:t>alba</a:t>
            </a:r>
          </a:p>
          <a:p>
            <a:pPr marL="0" indent="0">
              <a:buNone/>
            </a:pPr>
            <a:endParaRPr lang="cs-CZ" sz="7400" dirty="0"/>
          </a:p>
          <a:p>
            <a:pPr marL="0" indent="0">
              <a:buNone/>
            </a:pPr>
            <a:r>
              <a:rPr lang="cs-CZ" sz="7400" dirty="0"/>
              <a:t>Ve slovnících symbolů bývá bílá charakterizována jako barva světla a čistoty (</a:t>
            </a:r>
            <a:r>
              <a:rPr lang="cs-CZ" sz="7400" dirty="0" err="1"/>
              <a:t>Lurker</a:t>
            </a:r>
            <a:r>
              <a:rPr lang="cs-CZ" sz="7400" dirty="0"/>
              <a:t>, 2005).</a:t>
            </a:r>
          </a:p>
          <a:p>
            <a:endParaRPr lang="cs-CZ" sz="5100" dirty="0"/>
          </a:p>
        </p:txBody>
      </p:sp>
    </p:spTree>
    <p:extLst>
      <p:ext uri="{BB962C8B-B14F-4D97-AF65-F5344CB8AC3E}">
        <p14:creationId xmlns:p14="http://schemas.microsoft.com/office/powerpoint/2010/main" val="35854376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20995" y="618518"/>
            <a:ext cx="10526416" cy="766662"/>
          </a:xfrm>
        </p:spPr>
        <p:txBody>
          <a:bodyPr/>
          <a:lstStyle/>
          <a:p>
            <a:r>
              <a:rPr lang="cs-CZ" dirty="0"/>
              <a:t>     Barvoslepý malíř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20995" y="1635760"/>
            <a:ext cx="10526416" cy="5041487"/>
          </a:xfrm>
        </p:spPr>
        <p:txBody>
          <a:bodyPr>
            <a:normAutofit fontScale="70000" lnSpcReduction="20000"/>
          </a:bodyPr>
          <a:lstStyle/>
          <a:p>
            <a:pPr>
              <a:buFontTx/>
              <a:buChar char="-"/>
            </a:pPr>
            <a:r>
              <a:rPr lang="cs-CZ" sz="3100" dirty="0" smtClean="0"/>
              <a:t>zkušenost mozkové achromatopsie (neschopnosti vnímat barvy) </a:t>
            </a:r>
          </a:p>
          <a:p>
            <a:pPr lvl="5">
              <a:buFontTx/>
              <a:buChar char="-"/>
            </a:pPr>
            <a:r>
              <a:rPr lang="cs-CZ" sz="3100" dirty="0"/>
              <a:t>a zkušenost barevného vidění:</a:t>
            </a:r>
          </a:p>
          <a:p>
            <a:pPr marL="0" indent="0">
              <a:buNone/>
            </a:pPr>
            <a:r>
              <a:rPr lang="cs-CZ" sz="3100" dirty="0" smtClean="0"/>
              <a:t>„pomoci zodpovědět otázku, jak mozek vidí (nebo </a:t>
            </a:r>
            <a:r>
              <a:rPr lang="cs-CZ" sz="3100" i="1" dirty="0" smtClean="0"/>
              <a:t>dělá</a:t>
            </a:r>
            <a:r>
              <a:rPr lang="cs-CZ" sz="3100" dirty="0" smtClean="0"/>
              <a:t>) barvy“</a:t>
            </a:r>
          </a:p>
          <a:p>
            <a:pPr marL="0" indent="0">
              <a:buNone/>
            </a:pPr>
            <a:r>
              <a:rPr lang="cs-CZ" sz="3100" dirty="0" smtClean="0"/>
              <a:t> (s. 20)</a:t>
            </a:r>
            <a:endParaRPr lang="cs-CZ" sz="3100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sz="3500" dirty="0" smtClean="0"/>
              <a:t>Otázka v intencích kognitivně-kulturní lingvistiky: </a:t>
            </a:r>
          </a:p>
          <a:p>
            <a:pPr marL="0" indent="0">
              <a:buNone/>
            </a:pPr>
            <a:r>
              <a:rPr lang="cs-CZ" sz="3500" dirty="0" smtClean="0"/>
              <a:t>Jak „vidí“, resp. „dělá“ barvy (resp. koncepty barev) naše mysl a naše kultura ?</a:t>
            </a:r>
            <a:endParaRPr lang="cs-CZ" sz="3500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sz="3100" dirty="0"/>
          </a:p>
          <a:p>
            <a:pPr marL="0" indent="0">
              <a:buNone/>
            </a:pPr>
            <a:r>
              <a:rPr lang="cs-CZ" sz="3100" dirty="0"/>
              <a:t>Oliver </a:t>
            </a:r>
            <a:r>
              <a:rPr lang="cs-CZ" sz="3100" dirty="0" err="1"/>
              <a:t>Sacks</a:t>
            </a:r>
            <a:r>
              <a:rPr lang="cs-CZ" sz="3100" dirty="0"/>
              <a:t>:  Antropoložka na Marsu. Sedm paradoxních příběhů. Praha: Mladá  </a:t>
            </a:r>
            <a:r>
              <a:rPr lang="cs-CZ" sz="3100" dirty="0" smtClean="0"/>
              <a:t>fronta</a:t>
            </a:r>
            <a:r>
              <a:rPr lang="cs-CZ" sz="3100" dirty="0"/>
              <a:t>, </a:t>
            </a:r>
            <a:r>
              <a:rPr lang="cs-CZ" sz="3100" dirty="0" smtClean="0"/>
              <a:t>1997, s. 19 – 46.</a:t>
            </a:r>
            <a:endParaRPr lang="cs-CZ" sz="3100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23679" y="441071"/>
            <a:ext cx="2462168" cy="3440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7471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73890" y="166255"/>
            <a:ext cx="11887199" cy="65248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SSJČ</a:t>
            </a:r>
            <a:endParaRPr lang="cs-CZ" sz="2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cs-CZ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bílý</a:t>
            </a: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 1. zbarvený jako čistý sníh n. vůbec jasně zbarvený (op. černý): b. papír; b-á sněženka, lilie; b-á křída; b-é peří; b-á holubice; b. vlas, vous šedivý; b-á tvář bledá; b-é světlo jasné; pracovat do b-</a:t>
            </a:r>
            <a:r>
              <a:rPr lang="cs-CZ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ého</a:t>
            </a: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 rána přes celou noc; byl už b. den </a:t>
            </a:r>
            <a:r>
              <a:rPr lang="cs-CZ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rozednilo</a:t>
            </a: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 se; přen. b-á stránka, b. list čistá, nepopsaná; b-á duše (</a:t>
            </a:r>
            <a:r>
              <a:rPr lang="cs-CZ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bás</a:t>
            </a: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.) čistá, nevinná; b-é opojení zasněženou krajinou; b-á smrt ve sněhu; b-á vrána řídký zjev; b-á paní duch rodu; b-é povolání mlynářství; obléci b. kabát (</a:t>
            </a:r>
            <a:r>
              <a:rPr lang="cs-CZ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zast</a:t>
            </a: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.) nastoupit vojenskou službu; b. sport tenis n. lyžování; b-á káva s mlékem (op. černá); b-é víno (op. červené); b-á polévka masitá n. zeleninová, zahuštěná světlou jíškou; b-é maso nedospělých zvířat (např. telecí, kůzlečí), </a:t>
            </a:r>
            <a:r>
              <a:rPr lang="cs-CZ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někt</a:t>
            </a: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drůbeže a ryb; b-é pečivo housky, rohlíky, žemle; b. chléb pšeničný ze středně vymleté mouky (op. černý); b-á voda (ob.) roztok octanu hlinitého; b-é zlato, přen. cukr; </a:t>
            </a:r>
            <a:r>
              <a:rPr lang="cs-CZ" dirty="0">
                <a:latin typeface="Segoe UI Symbol" panose="020B0502040204020203" pitchFamily="34" charset="0"/>
                <a:ea typeface="Times New Roman" panose="02020603050405020304" pitchFamily="18" charset="0"/>
                <a:cs typeface="Segoe UI Symbol" panose="020B0502040204020203" pitchFamily="34" charset="0"/>
              </a:rPr>
              <a:t>♦</a:t>
            </a: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 dělat z b-</a:t>
            </a:r>
            <a:r>
              <a:rPr lang="cs-CZ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ého</a:t>
            </a: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 černé překrucovat pravdu; neříci ani b-é, ani černé neříci ani tak, ani onak, nic; nezaujmout stanovisko; dát něco černé na b-</a:t>
            </a:r>
            <a:r>
              <a:rPr lang="cs-CZ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ém</a:t>
            </a: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mít něco černé na b-</a:t>
            </a:r>
            <a:r>
              <a:rPr lang="cs-CZ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ém</a:t>
            </a: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 písemně potvrzeno; sv. Martin přijel na b-</a:t>
            </a:r>
            <a:r>
              <a:rPr lang="cs-CZ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ém</a:t>
            </a: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 koni napadlo sněhu; </a:t>
            </a:r>
            <a:r>
              <a:rPr lang="cs-CZ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hut</a:t>
            </a: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b. žár nejvyšší stupeň žáru; b-á litina bílé barvy na lomu; </a:t>
            </a:r>
            <a:r>
              <a:rPr lang="cs-CZ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biol</a:t>
            </a: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b-é krvinky leukocyty; obch. b. týden doba speciálního (</a:t>
            </a:r>
            <a:r>
              <a:rPr lang="cs-CZ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dř</a:t>
            </a: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též zlevněného) prodeje plátna a jiného textilního zboží; polit. B-á kniha sborník diplomatických dokumentů odůvodňující stanovisko </a:t>
            </a:r>
            <a:r>
              <a:rPr lang="cs-CZ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urč</a:t>
            </a: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státu při jednání o </a:t>
            </a:r>
            <a:r>
              <a:rPr lang="cs-CZ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někt</a:t>
            </a: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mezinárodní otázce; B. dům sídlo presidenta USA ve Washingtonu; </a:t>
            </a:r>
            <a:r>
              <a:rPr lang="cs-CZ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círk</a:t>
            </a: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B-á sobota (ve velikonočním týdnu); – v </a:t>
            </a:r>
            <a:r>
              <a:rPr lang="cs-CZ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zeměp</a:t>
            </a: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názvech: B-á hora (kopec), B-á Hora (obec); B-é Karpaty; B-á Rus Bělorusko; </a:t>
            </a:r>
            <a:r>
              <a:rPr lang="cs-CZ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zool</a:t>
            </a: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čáp b., konipas b., pelikán b., volavka b-á; bot. narcis b., leknín b., růže b-á, vrba b-á 2. bělošský (op. černošský, černý, barevný): b-é plemeno; b. osadník, kolonizátor 3. bělogvardějský, kontrarevoluční (op. rudý): b-á armáda; b. generál; b-á hrůzovláda (</a:t>
            </a:r>
            <a:r>
              <a:rPr lang="cs-CZ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Olb</a:t>
            </a: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.) —</a:t>
            </a:r>
            <a:endParaRPr lang="cs-CZ" sz="2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zpodst</a:t>
            </a: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cs-CZ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bílý</a:t>
            </a: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-</a:t>
            </a:r>
            <a:r>
              <a:rPr lang="cs-CZ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ého</a:t>
            </a: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 m. 1. zprav. mn. </a:t>
            </a:r>
            <a:r>
              <a:rPr lang="cs-CZ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bílí</a:t>
            </a: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 běloši; 2. bělogvardějec 3. (v šachu) hráč mající bílé figurky (op. černý): b. táhne; b. vzdal; </a:t>
            </a:r>
            <a:r>
              <a:rPr lang="cs-CZ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bílá</a:t>
            </a: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-é ž. </a:t>
            </a:r>
            <a:r>
              <a:rPr lang="cs-CZ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zast</a:t>
            </a: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ob. kořalka, zprav. režná; </a:t>
            </a:r>
            <a:r>
              <a:rPr lang="cs-CZ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bílé</a:t>
            </a: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-ho s. 1. hovor. bílé víno 2. </a:t>
            </a:r>
            <a:r>
              <a:rPr lang="cs-CZ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zast</a:t>
            </a: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ob. bělmo; — </a:t>
            </a:r>
            <a:r>
              <a:rPr lang="cs-CZ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zpodst</a:t>
            </a: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*</a:t>
            </a:r>
            <a:r>
              <a:rPr lang="cs-CZ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bílo</a:t>
            </a: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*</a:t>
            </a:r>
            <a:r>
              <a:rPr lang="cs-CZ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bělo</a:t>
            </a: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-a s. bělost: pocit, představa bíla; </a:t>
            </a:r>
            <a:r>
              <a:rPr lang="cs-CZ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bělo</a:t>
            </a: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 mlhy, oblak; → přísl. </a:t>
            </a:r>
            <a:r>
              <a:rPr lang="cs-CZ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bíle</a:t>
            </a: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 (2. st. běleji): b. kvetoucí růže; b. oblečená dívka, přen. čistě; b. prokvetlé vlasy s šedinami; b. šedý světle; → přísl. bílo: na zasněžené silnici bylo b.; na střechách je b. napadl na ně sníh; → </a:t>
            </a:r>
            <a:r>
              <a:rPr lang="cs-CZ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podst</a:t>
            </a: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bělost v. t.; — v. též </a:t>
            </a:r>
            <a:r>
              <a:rPr lang="cs-CZ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nabíledni</a:t>
            </a:r>
          </a:p>
          <a:p>
            <a:pPr algn="just"/>
            <a:r>
              <a:rPr lang="cs-CZ" sz="2000" b="1" dirty="0"/>
              <a:t>s</a:t>
            </a:r>
            <a:r>
              <a:rPr lang="cs-CZ" sz="2000" b="1" dirty="0" smtClean="0"/>
              <a:t>vítiti 5</a:t>
            </a:r>
            <a:r>
              <a:rPr lang="cs-CZ" sz="2000" b="1" dirty="0"/>
              <a:t>. </a:t>
            </a:r>
            <a:r>
              <a:rPr lang="cs-CZ" sz="2000" dirty="0"/>
              <a:t>též </a:t>
            </a:r>
            <a:r>
              <a:rPr lang="cs-CZ" sz="2000" dirty="0" err="1"/>
              <a:t>řidč</a:t>
            </a:r>
            <a:r>
              <a:rPr lang="cs-CZ" sz="2000" dirty="0"/>
              <a:t>. s. se </a:t>
            </a:r>
            <a:r>
              <a:rPr lang="cs-CZ" sz="2000" i="1" dirty="0"/>
              <a:t>odrážet se od svého okolí světlou n. živou barvou: </a:t>
            </a:r>
            <a:r>
              <a:rPr lang="cs-CZ" sz="2000" dirty="0"/>
              <a:t>pod lesem bíle svítilo stavení; v rudých rtech svítily zuby </a:t>
            </a:r>
            <a:r>
              <a:rPr lang="cs-CZ" sz="2000" i="1" dirty="0"/>
              <a:t>skvěly se; </a:t>
            </a:r>
            <a:r>
              <a:rPr lang="cs-CZ" sz="2000" dirty="0"/>
              <a:t>prkna se </a:t>
            </a:r>
            <a:r>
              <a:rPr lang="cs-CZ" sz="2000" dirty="0" smtClean="0"/>
              <a:t>jen </a:t>
            </a:r>
            <a:r>
              <a:rPr lang="cs-CZ" sz="2000" dirty="0"/>
              <a:t>svítila </a:t>
            </a:r>
            <a:r>
              <a:rPr lang="cs-CZ" sz="2000" i="1" dirty="0"/>
              <a:t>zářila bělostí; </a:t>
            </a:r>
            <a:r>
              <a:rPr lang="cs-CZ" sz="2000" dirty="0"/>
              <a:t>z roztrhaných rukávů svítily lokty </a:t>
            </a:r>
            <a:r>
              <a:rPr lang="cs-CZ" sz="2000" i="1" dirty="0"/>
              <a:t>probleskovaly </a:t>
            </a:r>
            <a:endParaRPr lang="cs-CZ" sz="2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192329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700216" y="574158"/>
            <a:ext cx="10964562" cy="599139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dirty="0"/>
              <a:t>… V </a:t>
            </a:r>
            <a:r>
              <a:rPr lang="cs-CZ" i="1" dirty="0"/>
              <a:t>bílé</a:t>
            </a:r>
            <a:r>
              <a:rPr lang="cs-CZ" dirty="0"/>
              <a:t>, považované obvykle za kvalitu </a:t>
            </a:r>
            <a:r>
              <a:rPr lang="cs-CZ" i="1" dirty="0"/>
              <a:t>nebarevnou </a:t>
            </a:r>
            <a:r>
              <a:rPr lang="cs-CZ" dirty="0"/>
              <a:t>(zvláště impresionisty, podle nichž „v přírodě bílá vůbec neexistuje“), můžeme spatřovat symbol světa, z něhož barvy jako nositelé materiálních vlastností a substancí zcela vymizely. Tento svět se rozkládá v nebeských výšinách, z nichž nedolehne žádný zvuk. Slyšíme jen veliké ticho, připomínající nedobytnou a nepřekonatelnou chladnou zeď.  </a:t>
            </a:r>
            <a:r>
              <a:rPr lang="cs-CZ" i="1" dirty="0"/>
              <a:t>Bílá proto působí na duši jako veliké ticho</a:t>
            </a:r>
            <a:r>
              <a:rPr lang="cs-CZ" dirty="0"/>
              <a:t>, jež vnímáme jako hodnotu absolutní. Bílá nezní, což v hudbě odpovídá pauzám, okamžikům, kdy se věta nebo motiv na chvíli zastaví, aniž by to znamenalo definitivní konec. </a:t>
            </a:r>
            <a:r>
              <a:rPr lang="cs-CZ" i="1" dirty="0"/>
              <a:t>Je to ticho, jež není mrtvé, ale obsahuje naopak řadu nových možností</a:t>
            </a:r>
            <a:r>
              <a:rPr lang="cs-CZ" dirty="0"/>
              <a:t>. Bílá zní jako ticho, které jsme náhle pochopili. Je to nicota, která je dosud mladá, anebo přesněji cosi ve stavu prenatálním, před momentem svého zrození. Země tak zřejmě zněla v bílých dobách ledových. </a:t>
            </a:r>
          </a:p>
          <a:p>
            <a:pPr marL="0" indent="0">
              <a:buNone/>
            </a:pPr>
            <a:r>
              <a:rPr lang="cs-CZ" dirty="0" err="1"/>
              <a:t>Wassily</a:t>
            </a:r>
            <a:r>
              <a:rPr lang="cs-CZ" dirty="0"/>
              <a:t> </a:t>
            </a:r>
            <a:r>
              <a:rPr lang="cs-CZ" dirty="0" err="1"/>
              <a:t>Kandinsky</a:t>
            </a:r>
            <a:r>
              <a:rPr lang="cs-CZ" dirty="0"/>
              <a:t>, O duchovnosti v umění. Praha: Triáda, 1998, s. 76.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69850836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730675" y="675145"/>
            <a:ext cx="9992299" cy="6015210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r>
              <a:rPr lang="cs-CZ" sz="11000" b="1" dirty="0"/>
              <a:t>Zimní</a:t>
            </a:r>
          </a:p>
          <a:p>
            <a:pPr marL="0" indent="0">
              <a:buNone/>
            </a:pPr>
            <a:r>
              <a:rPr lang="cs-CZ" sz="11000" dirty="0"/>
              <a:t>Jako by pokoušel se zrušit svět</a:t>
            </a:r>
          </a:p>
          <a:p>
            <a:pPr marL="0" indent="0">
              <a:buNone/>
            </a:pPr>
            <a:r>
              <a:rPr lang="cs-CZ" sz="11000" dirty="0"/>
              <a:t>snáší se sníh a cesty k nám jsou bílé</a:t>
            </a:r>
          </a:p>
          <a:p>
            <a:pPr marL="0" indent="0">
              <a:buNone/>
            </a:pPr>
            <a:r>
              <a:rPr lang="cs-CZ" sz="11000" dirty="0"/>
              <a:t>jsme zasaženi čistotou té chvíle</a:t>
            </a:r>
          </a:p>
          <a:p>
            <a:pPr marL="0" indent="0">
              <a:buNone/>
            </a:pPr>
            <a:r>
              <a:rPr lang="cs-CZ" sz="11000" dirty="0"/>
              <a:t>a kde je odpověď</a:t>
            </a:r>
          </a:p>
          <a:p>
            <a:pPr marL="0" indent="0">
              <a:buNone/>
            </a:pPr>
            <a:r>
              <a:rPr lang="cs-CZ" sz="11000" dirty="0"/>
              <a:t> </a:t>
            </a:r>
          </a:p>
          <a:p>
            <a:pPr marL="0" indent="0">
              <a:buNone/>
            </a:pPr>
            <a:r>
              <a:rPr lang="cs-CZ" sz="11000" dirty="0"/>
              <a:t>Neslyšně za nás vyzvánějí zvony</a:t>
            </a:r>
          </a:p>
          <a:p>
            <a:pPr marL="0" indent="0">
              <a:buNone/>
            </a:pPr>
            <a:r>
              <a:rPr lang="cs-CZ" sz="11000" dirty="0"/>
              <a:t>ohluchlý zvoník usnul v závějích</a:t>
            </a:r>
          </a:p>
          <a:p>
            <a:pPr marL="0" indent="0">
              <a:buNone/>
            </a:pPr>
            <a:r>
              <a:rPr lang="cs-CZ" sz="11000" dirty="0"/>
              <a:t>a zabolela dálka bez ozvěny</a:t>
            </a:r>
          </a:p>
          <a:p>
            <a:pPr marL="0" indent="0">
              <a:buNone/>
            </a:pPr>
            <a:r>
              <a:rPr lang="cs-CZ" sz="11000" dirty="0"/>
              <a:t>když přestal padat sníh</a:t>
            </a:r>
          </a:p>
          <a:p>
            <a:pPr marL="0" indent="0">
              <a:buNone/>
            </a:pPr>
            <a:r>
              <a:rPr lang="cs-CZ" dirty="0"/>
              <a:t>							</a:t>
            </a:r>
            <a:r>
              <a:rPr lang="cs-CZ" sz="9600" dirty="0" smtClean="0"/>
              <a:t>(Jan Skácel </a:t>
            </a:r>
            <a:r>
              <a:rPr lang="cs-CZ" sz="9600" dirty="0"/>
              <a:t>1996: 390)</a:t>
            </a:r>
          </a:p>
          <a:p>
            <a:r>
              <a:rPr lang="cs-CZ" dirty="0"/>
              <a:t>             </a:t>
            </a:r>
          </a:p>
          <a:p>
            <a:endParaRPr lang="cs-CZ" dirty="0"/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46354" y="2705966"/>
            <a:ext cx="5715000" cy="3219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357406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86691" y="642790"/>
            <a:ext cx="10400866" cy="4631605"/>
          </a:xfrm>
        </p:spPr>
        <p:txBody>
          <a:bodyPr/>
          <a:lstStyle/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r>
              <a:rPr lang="cs-CZ" dirty="0" smtClean="0"/>
              <a:t>padá </a:t>
            </a:r>
            <a:r>
              <a:rPr lang="cs-CZ" dirty="0"/>
              <a:t>sníh a padá znovu</a:t>
            </a:r>
          </a:p>
          <a:p>
            <a:pPr marL="0" indent="0">
              <a:buNone/>
            </a:pPr>
            <a:r>
              <a:rPr lang="cs-CZ" dirty="0"/>
              <a:t>letí roje bílých včel</a:t>
            </a:r>
          </a:p>
          <a:p>
            <a:pPr marL="0" indent="0">
              <a:buNone/>
            </a:pPr>
            <a:r>
              <a:rPr lang="cs-CZ" dirty="0"/>
              <a:t>kůň ohluchl o podkovu </a:t>
            </a:r>
          </a:p>
          <a:p>
            <a:pPr marL="0" indent="0">
              <a:buNone/>
            </a:pPr>
            <a:r>
              <a:rPr lang="cs-CZ" dirty="0"/>
              <a:t>slavík lunu zapomněl</a:t>
            </a:r>
          </a:p>
          <a:p>
            <a:pPr marL="0" indent="0">
              <a:buNone/>
            </a:pPr>
            <a:r>
              <a:rPr lang="cs-CZ" dirty="0"/>
              <a:t>	</a:t>
            </a:r>
            <a:r>
              <a:rPr lang="cs-CZ" dirty="0" smtClean="0"/>
              <a:t>						</a:t>
            </a:r>
          </a:p>
          <a:p>
            <a:pPr marL="0" indent="0">
              <a:buNone/>
            </a:pPr>
            <a:r>
              <a:rPr lang="cs-CZ" dirty="0" smtClean="0"/>
              <a:t>Jan Skácel </a:t>
            </a:r>
            <a:r>
              <a:rPr lang="cs-CZ" dirty="0"/>
              <a:t>1996: 43)        </a:t>
            </a:r>
          </a:p>
          <a:p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93920" y="1889268"/>
            <a:ext cx="3840813" cy="2877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933710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1533236" y="1351110"/>
            <a:ext cx="9556339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3600" dirty="0">
                <a:latin typeface="Baskerville Old Face" panose="02020602080505020303" pitchFamily="18" charset="0"/>
              </a:rPr>
              <a:t>navěky v ničem aby bylo snáze</a:t>
            </a:r>
          </a:p>
          <a:p>
            <a:r>
              <a:rPr lang="cs-CZ" sz="3600" dirty="0">
                <a:latin typeface="Baskerville Old Face" panose="02020602080505020303" pitchFamily="18" charset="0"/>
              </a:rPr>
              <a:t>a sněhobílí v nebývalé lsti </a:t>
            </a:r>
          </a:p>
          <a:p>
            <a:r>
              <a:rPr lang="cs-CZ" sz="3600" dirty="0">
                <a:latin typeface="Baskerville Old Face" panose="02020602080505020303" pitchFamily="18" charset="0"/>
              </a:rPr>
              <a:t>tak vynechaní jako na obraze </a:t>
            </a:r>
          </a:p>
          <a:p>
            <a:r>
              <a:rPr lang="cs-CZ" sz="3600" dirty="0">
                <a:latin typeface="Baskerville Old Face" panose="02020602080505020303" pitchFamily="18" charset="0"/>
              </a:rPr>
              <a:t>a majitelé vlastní bělosti</a:t>
            </a:r>
          </a:p>
          <a:p>
            <a:endParaRPr lang="cs-CZ" sz="3600" dirty="0">
              <a:latin typeface="Baskerville Old Face" panose="02020602080505020303" pitchFamily="18" charset="0"/>
            </a:endParaRPr>
          </a:p>
          <a:p>
            <a:r>
              <a:rPr lang="cs-CZ" sz="3600" dirty="0">
                <a:latin typeface="Baskerville Old Face" panose="02020602080505020303" pitchFamily="18" charset="0"/>
              </a:rPr>
              <a:t>										(Skácel 1996: 180</a:t>
            </a:r>
            <a:r>
              <a:rPr lang="cs-CZ" sz="3600" dirty="0" smtClean="0">
                <a:latin typeface="Baskerville Old Face" panose="02020602080505020303" pitchFamily="18" charset="0"/>
              </a:rPr>
              <a:t>)</a:t>
            </a:r>
          </a:p>
          <a:p>
            <a:endParaRPr lang="cs-CZ" sz="3600" dirty="0">
              <a:latin typeface="Baskerville Old Face" panose="02020602080505020303" pitchFamily="18" charset="0"/>
            </a:endParaRPr>
          </a:p>
          <a:p>
            <a:r>
              <a:rPr lang="cs-CZ" sz="3600" dirty="0" smtClean="0">
                <a:latin typeface="Baskerville Old Face" panose="02020602080505020303" pitchFamily="18" charset="0"/>
              </a:rPr>
              <a:t>Souvisí s problematikou barevnosti - nebarevnosti</a:t>
            </a:r>
            <a:endParaRPr lang="cs-CZ" sz="3600" dirty="0">
              <a:latin typeface="Baskerville Old Face" panose="02020602080505020303" pitchFamily="18" charset="0"/>
            </a:endParaRPr>
          </a:p>
          <a:p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263135336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1228755"/>
          </a:xfrm>
        </p:spPr>
        <p:txBody>
          <a:bodyPr/>
          <a:lstStyle/>
          <a:p>
            <a:pPr algn="ctr"/>
            <a:r>
              <a:rPr lang="cs-CZ" b="1" dirty="0"/>
              <a:t>Bílá </a:t>
            </a:r>
            <a:r>
              <a:rPr lang="cs-CZ" b="1" dirty="0" smtClean="0"/>
              <a:t>– profily a konotace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18655" y="2018574"/>
            <a:ext cx="11238614" cy="4295554"/>
          </a:xfrm>
        </p:spPr>
        <p:txBody>
          <a:bodyPr>
            <a:normAutofit lnSpcReduction="10000"/>
          </a:bodyPr>
          <a:lstStyle/>
          <a:p>
            <a:pPr marL="514350" indent="-514350">
              <a:buAutoNum type="arabicPeriod"/>
            </a:pPr>
            <a:r>
              <a:rPr lang="cs-CZ" sz="3200" dirty="0">
                <a:latin typeface="Calibri" panose="020F0502020204030204" pitchFamily="34" charset="0"/>
                <a:cs typeface="Calibri" panose="020F0502020204030204" pitchFamily="34" charset="0"/>
              </a:rPr>
              <a:t>→ od </a:t>
            </a:r>
            <a:r>
              <a:rPr lang="cs-CZ" sz="32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kvantitativní </a:t>
            </a:r>
            <a:r>
              <a:rPr lang="cs-CZ" sz="3200" b="1" dirty="0">
                <a:latin typeface="Calibri" panose="020F0502020204030204" pitchFamily="34" charset="0"/>
                <a:cs typeface="Calibri" panose="020F0502020204030204" pitchFamily="34" charset="0"/>
              </a:rPr>
              <a:t>polohy</a:t>
            </a:r>
            <a:r>
              <a:rPr lang="cs-CZ" sz="3200" dirty="0">
                <a:latin typeface="Calibri" panose="020F0502020204030204" pitchFamily="34" charset="0"/>
                <a:cs typeface="Calibri" panose="020F0502020204030204" pitchFamily="34" charset="0"/>
              </a:rPr>
              <a:t>: světlo, světlost (bílý den, až do rána </a:t>
            </a:r>
            <a:r>
              <a:rPr lang="cs-CZ" sz="3200" dirty="0" smtClean="0">
                <a:latin typeface="Calibri" panose="020F0502020204030204" pitchFamily="34" charset="0"/>
                <a:cs typeface="Calibri" panose="020F0502020204030204" pitchFamily="34" charset="0"/>
              </a:rPr>
              <a:t>bílého, bílé světlo, pod lesem bíle svítilo stavení; </a:t>
            </a:r>
            <a:r>
              <a:rPr lang="cs-CZ" sz="3200" dirty="0" smtClean="0"/>
              <a:t> </a:t>
            </a:r>
            <a:r>
              <a:rPr lang="cs-CZ" sz="3200" dirty="0"/>
              <a:t>bílá káva, bílé víno, bílé maso; běloch)</a:t>
            </a:r>
          </a:p>
          <a:p>
            <a:pPr marL="0" indent="0">
              <a:buNone/>
            </a:pPr>
            <a:endParaRPr lang="cs-CZ" sz="3200" dirty="0"/>
          </a:p>
          <a:p>
            <a:pPr marL="0" indent="0">
              <a:lnSpc>
                <a:spcPct val="110000"/>
              </a:lnSpc>
              <a:buNone/>
            </a:pPr>
            <a:r>
              <a:rPr lang="cs-CZ" sz="3200" dirty="0"/>
              <a:t>2. </a:t>
            </a:r>
            <a:r>
              <a:rPr lang="cs-CZ" sz="3200" dirty="0">
                <a:latin typeface="Calibri" panose="020F0502020204030204" pitchFamily="34" charset="0"/>
                <a:cs typeface="Calibri" panose="020F0502020204030204" pitchFamily="34" charset="0"/>
              </a:rPr>
              <a:t>→ od </a:t>
            </a:r>
            <a:r>
              <a:rPr lang="cs-CZ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kvalitatitivní</a:t>
            </a:r>
            <a:r>
              <a:rPr lang="cs-CZ" sz="3200" b="1" dirty="0">
                <a:latin typeface="Calibri" panose="020F0502020204030204" pitchFamily="34" charset="0"/>
                <a:cs typeface="Calibri" panose="020F0502020204030204" pitchFamily="34" charset="0"/>
              </a:rPr>
              <a:t> polohy</a:t>
            </a:r>
            <a:r>
              <a:rPr lang="cs-CZ" sz="3200" dirty="0"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cs-CZ" sz="32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sníh</a:t>
            </a:r>
            <a:r>
              <a:rPr lang="cs-CZ" sz="3200" dirty="0">
                <a:latin typeface="Calibri" panose="020F0502020204030204" pitchFamily="34" charset="0"/>
                <a:cs typeface="Calibri" panose="020F0502020204030204" pitchFamily="34" charset="0"/>
              </a:rPr>
              <a:t>;</a:t>
            </a:r>
            <a:r>
              <a:rPr lang="cs-CZ" sz="32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3200" dirty="0">
                <a:latin typeface="Calibri" panose="020F0502020204030204" pitchFamily="34" charset="0"/>
                <a:cs typeface="Calibri" panose="020F0502020204030204" pitchFamily="34" charset="0"/>
              </a:rPr>
              <a:t>mléko … apod.</a:t>
            </a:r>
            <a:r>
              <a:rPr lang="cs-CZ" sz="3200" dirty="0"/>
              <a:t> (bílý jako sníh, </a:t>
            </a:r>
            <a:r>
              <a:rPr lang="cs-CZ" sz="3200" dirty="0" smtClean="0"/>
              <a:t>sněhobílý, sněhově bílý; mléčně bílé sklo, </a:t>
            </a:r>
            <a:r>
              <a:rPr lang="cs-CZ" sz="3200" dirty="0"/>
              <a:t>bělásek, bělouš, bílé zuby, </a:t>
            </a:r>
            <a:r>
              <a:rPr lang="cs-CZ" sz="3200" dirty="0" smtClean="0"/>
              <a:t>bílá pleť, bílá </a:t>
            </a:r>
            <a:r>
              <a:rPr lang="cs-CZ" sz="3200" dirty="0"/>
              <a:t>vrána, </a:t>
            </a:r>
            <a:r>
              <a:rPr lang="cs-CZ" sz="3200" dirty="0" smtClean="0"/>
              <a:t>bílý šátek, bílý plášť, bílý sport, bílá smrt …)</a:t>
            </a:r>
          </a:p>
          <a:p>
            <a:pPr marL="0" indent="0">
              <a:lnSpc>
                <a:spcPct val="110000"/>
              </a:lnSpc>
              <a:buNone/>
            </a:pPr>
            <a:endParaRPr lang="cs-CZ" sz="3200" dirty="0"/>
          </a:p>
        </p:txBody>
      </p:sp>
    </p:spTree>
    <p:extLst>
      <p:ext uri="{BB962C8B-B14F-4D97-AF65-F5344CB8AC3E}">
        <p14:creationId xmlns:p14="http://schemas.microsoft.com/office/powerpoint/2010/main" val="300563475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97442" y="255181"/>
            <a:ext cx="10972983" cy="956931"/>
          </a:xfrm>
        </p:spPr>
        <p:txBody>
          <a:bodyPr>
            <a:normAutofit/>
          </a:bodyPr>
          <a:lstStyle/>
          <a:p>
            <a:pPr algn="ctr"/>
            <a:r>
              <a:rPr lang="cs-CZ" b="1" dirty="0">
                <a:solidFill>
                  <a:srgbClr val="FF0000"/>
                </a:solidFill>
              </a:rPr>
              <a:t>Barevnost</a:t>
            </a:r>
            <a:r>
              <a:rPr lang="cs-CZ" b="1" dirty="0"/>
              <a:t> </a:t>
            </a:r>
            <a:r>
              <a:rPr lang="cs-CZ" b="1" dirty="0" smtClean="0"/>
              <a:t>VS. </a:t>
            </a:r>
            <a:r>
              <a:rPr lang="cs-CZ" b="1" dirty="0"/>
              <a:t>Nebarevnost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563526" y="1105786"/>
            <a:ext cx="5456273" cy="555019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dirty="0"/>
              <a:t>SSJČ –</a:t>
            </a:r>
          </a:p>
          <a:p>
            <a:pPr marL="0" indent="0">
              <a:buNone/>
            </a:pPr>
            <a:r>
              <a:rPr lang="cs-CZ" sz="2800" b="1" dirty="0"/>
              <a:t>Barevný  </a:t>
            </a:r>
          </a:p>
          <a:p>
            <a:pPr marL="0" indent="0">
              <a:buNone/>
            </a:pPr>
            <a:r>
              <a:rPr lang="cs-CZ" sz="2800" b="1" dirty="0"/>
              <a:t>= mající jinou barvu n. jiné barvy než bílou (n. též černou)</a:t>
            </a:r>
          </a:p>
          <a:p>
            <a:pPr marL="0" indent="0">
              <a:buNone/>
            </a:pPr>
            <a:r>
              <a:rPr lang="cs-CZ" dirty="0"/>
              <a:t>b-é sklo; b-á tužka; b. film; b. tisk; b-á dřeva (např. ebenové, mahagonové); b-é kovy neželezné (např. měď, cín); b-é obyvatelstvo (</a:t>
            </a:r>
            <a:r>
              <a:rPr lang="cs-CZ" dirty="0" err="1"/>
              <a:t>zpodst</a:t>
            </a:r>
            <a:r>
              <a:rPr lang="cs-CZ" dirty="0"/>
              <a:t>. barevní) jiného plemene než bílého (často černoši)</a:t>
            </a:r>
          </a:p>
          <a:p>
            <a:pPr marL="0" indent="0">
              <a:buNone/>
            </a:pPr>
            <a:r>
              <a:rPr lang="cs-CZ" sz="3600" b="1" dirty="0">
                <a:latin typeface="Calibri" panose="020F0502020204030204" pitchFamily="34" charset="0"/>
                <a:cs typeface="Calibri" panose="020F0502020204030204" pitchFamily="34" charset="0"/>
              </a:rPr>
              <a:t>→ </a:t>
            </a:r>
            <a:r>
              <a:rPr lang="cs-CZ" sz="3600" b="1" dirty="0"/>
              <a:t>barevně příznakový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677247" y="1446028"/>
            <a:ext cx="5091682" cy="520995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3200" b="1" dirty="0"/>
              <a:t>Černý</a:t>
            </a:r>
          </a:p>
          <a:p>
            <a:pPr marL="0" indent="0">
              <a:buNone/>
            </a:pPr>
            <a:r>
              <a:rPr lang="cs-CZ" sz="3200" b="1" dirty="0"/>
              <a:t>Bílý</a:t>
            </a:r>
          </a:p>
          <a:p>
            <a:pPr marL="0" indent="0">
              <a:buNone/>
            </a:pPr>
            <a:r>
              <a:rPr lang="cs-CZ" sz="3200" b="1" dirty="0"/>
              <a:t>Černobílý</a:t>
            </a:r>
          </a:p>
          <a:p>
            <a:pPr marL="0" indent="0">
              <a:buNone/>
            </a:pPr>
            <a:r>
              <a:rPr lang="cs-CZ" sz="3200" b="1" dirty="0"/>
              <a:t>Šedý / šedivý</a:t>
            </a:r>
          </a:p>
          <a:p>
            <a:pPr marL="0" indent="0">
              <a:buNone/>
            </a:pPr>
            <a:endParaRPr lang="cs-CZ" sz="3200" b="1" dirty="0"/>
          </a:p>
          <a:p>
            <a:pPr marL="0" indent="0">
              <a:buNone/>
            </a:pPr>
            <a:r>
              <a:rPr lang="cs-CZ" sz="3200" dirty="0"/>
              <a:t>Žlutý</a:t>
            </a:r>
          </a:p>
          <a:p>
            <a:pPr marL="0" indent="0">
              <a:buNone/>
            </a:pPr>
            <a:endParaRPr lang="cs-CZ" sz="3200" b="1" dirty="0"/>
          </a:p>
          <a:p>
            <a:pPr marL="0" indent="0">
              <a:buNone/>
            </a:pPr>
            <a:endParaRPr lang="cs-CZ" sz="3200" b="1" dirty="0"/>
          </a:p>
        </p:txBody>
      </p:sp>
    </p:spTree>
    <p:extLst>
      <p:ext uri="{BB962C8B-B14F-4D97-AF65-F5344CB8AC3E}">
        <p14:creationId xmlns:p14="http://schemas.microsoft.com/office/powerpoint/2010/main" val="119266833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18976" y="618518"/>
            <a:ext cx="11608118" cy="1220916"/>
          </a:xfrm>
        </p:spPr>
        <p:txBody>
          <a:bodyPr>
            <a:normAutofit fontScale="90000"/>
          </a:bodyPr>
          <a:lstStyle/>
          <a:p>
            <a:pPr algn="ctr"/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BÍLÁ – </a:t>
            </a:r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podle A. </a:t>
            </a:r>
            <a:r>
              <a:rPr lang="cs-CZ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Wierzbické</a:t>
            </a:r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dvĚ</a:t>
            </a:r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prototypové reference: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cs-CZ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← kvantitativní: SVĚTLO, DEN (</a:t>
            </a:r>
            <a:r>
              <a:rPr lang="cs-CZ" sz="27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bílý den</a:t>
            </a:r>
            <a:r>
              <a:rPr lang="cs-CZ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br>
              <a:rPr lang="cs-CZ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cs-CZ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← KVALITATIVNÍ: sníh (</a:t>
            </a:r>
            <a:r>
              <a:rPr lang="cs-CZ" sz="27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sněhobílý</a:t>
            </a:r>
            <a:r>
              <a:rPr lang="cs-CZ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cs-CZ" sz="27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bílý jak sníh</a:t>
            </a:r>
            <a:r>
              <a:rPr lang="cs-CZ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87094" y="2293706"/>
            <a:ext cx="3840000" cy="2880000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62329" y="3627267"/>
            <a:ext cx="3796890" cy="2844000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4261" y="2293706"/>
            <a:ext cx="3790193" cy="32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634624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ázek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9774" y="4038970"/>
            <a:ext cx="6300001" cy="2520000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07280" y="1089682"/>
            <a:ext cx="4484989" cy="2520000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99774" y="944326"/>
            <a:ext cx="3364623" cy="2880000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4678" y="3978449"/>
            <a:ext cx="3364332" cy="2520000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52540" y="110169"/>
            <a:ext cx="10694871" cy="1345069"/>
          </a:xfrm>
        </p:spPr>
        <p:txBody>
          <a:bodyPr/>
          <a:lstStyle/>
          <a:p>
            <a:r>
              <a:rPr lang="cs-CZ" dirty="0" smtClean="0"/>
              <a:t>Bílá kvantitativní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66143338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77673" y="519225"/>
            <a:ext cx="3143250" cy="1457325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80461" y="1854765"/>
            <a:ext cx="2714625" cy="1685925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57004" y="519225"/>
            <a:ext cx="2600325" cy="1762125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1883" y="319893"/>
            <a:ext cx="3840000" cy="2880000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27047" y="4289162"/>
            <a:ext cx="3243353" cy="2158171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053664" y="2697728"/>
            <a:ext cx="2419350" cy="1885950"/>
          </a:xfrm>
          <a:prstGeom prst="rect">
            <a:avLst/>
          </a:prstGeom>
        </p:spPr>
      </p:pic>
      <p:pic>
        <p:nvPicPr>
          <p:cNvPr id="12" name="Zástupný symbol pro obsah 11"/>
          <p:cNvPicPr>
            <a:picLocks noGrp="1" noChangeAspect="1"/>
          </p:cNvPicPr>
          <p:nvPr>
            <p:ph idx="1"/>
          </p:nvPr>
        </p:nvPicPr>
        <p:blipFill>
          <a:blip r:embed="rId8"/>
          <a:stretch>
            <a:fillRect/>
          </a:stretch>
        </p:blipFill>
        <p:spPr>
          <a:xfrm>
            <a:off x="9687136" y="4246487"/>
            <a:ext cx="2048434" cy="2243522"/>
          </a:xfrm>
          <a:prstGeom prst="rect">
            <a:avLst/>
          </a:prstGeom>
        </p:spPr>
      </p:pic>
      <p:pic>
        <p:nvPicPr>
          <p:cNvPr id="13" name="Obrázek 1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38046" y="3540690"/>
            <a:ext cx="1922520" cy="3060000"/>
          </a:xfrm>
          <a:prstGeom prst="rect">
            <a:avLst/>
          </a:prstGeom>
        </p:spPr>
      </p:pic>
      <p:pic>
        <p:nvPicPr>
          <p:cNvPr id="14" name="Obrázek 1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307271" y="3115416"/>
            <a:ext cx="2340000" cy="2340000"/>
          </a:xfrm>
          <a:prstGeom prst="rect">
            <a:avLst/>
          </a:prstGeom>
        </p:spPr>
      </p:pic>
      <p:pic>
        <p:nvPicPr>
          <p:cNvPr id="15" name="Obrázek 1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794007" y="4352611"/>
            <a:ext cx="2143125" cy="2143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61023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832" y="406400"/>
            <a:ext cx="11376837" cy="1690688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>1</a:t>
            </a:r>
            <a:r>
              <a:rPr lang="cs-CZ" sz="2700" dirty="0" smtClean="0"/>
              <a:t>. východisko – fenomenologické: Přirozený svět</a:t>
            </a:r>
            <a:r>
              <a:rPr lang="cs-CZ" sz="2700" dirty="0"/>
              <a:t/>
            </a:r>
            <a:br>
              <a:rPr lang="cs-CZ" sz="2700" dirty="0"/>
            </a:br>
            <a:r>
              <a:rPr lang="cs-CZ" sz="2700" dirty="0" smtClean="0"/>
              <a:t/>
            </a:r>
            <a:br>
              <a:rPr lang="cs-CZ" sz="2700" dirty="0" smtClean="0"/>
            </a:br>
            <a:r>
              <a:rPr lang="cs-CZ" sz="2700" dirty="0" smtClean="0"/>
              <a:t>2. východisko – kognitivně- a </a:t>
            </a:r>
            <a:r>
              <a:rPr lang="cs-CZ" sz="2700" dirty="0" err="1" smtClean="0"/>
              <a:t>kulturnělingvistické</a:t>
            </a:r>
            <a:r>
              <a:rPr lang="cs-CZ" sz="2700" dirty="0" smtClean="0"/>
              <a:t> –</a:t>
            </a:r>
            <a:br>
              <a:rPr lang="cs-CZ" sz="2700" dirty="0" smtClean="0"/>
            </a:br>
            <a:r>
              <a:rPr lang="cs-CZ" sz="2700" dirty="0" smtClean="0"/>
              <a:t>- tělesná </a:t>
            </a:r>
            <a:r>
              <a:rPr lang="cs-CZ" sz="2700" dirty="0"/>
              <a:t>představová schémata (schéma </a:t>
            </a:r>
            <a:r>
              <a:rPr lang="cs-CZ" sz="2700" dirty="0" smtClean="0"/>
              <a:t>cyklus), smyslová </a:t>
            </a:r>
            <a:r>
              <a:rPr lang="cs-CZ" sz="2700" dirty="0"/>
              <a:t>zkušenost </a:t>
            </a:r>
            <a:br>
              <a:rPr lang="cs-CZ" sz="2700" dirty="0"/>
            </a:br>
            <a:r>
              <a:rPr lang="cs-CZ" sz="2700" dirty="0" smtClean="0"/>
              <a:t>- kulturní </a:t>
            </a:r>
            <a:r>
              <a:rPr lang="cs-CZ" sz="2700" dirty="0"/>
              <a:t>zkušenost Středoevropana, resp. </a:t>
            </a:r>
            <a:r>
              <a:rPr lang="cs-CZ" sz="2700" dirty="0" smtClean="0"/>
              <a:t>Čecha (čtvero ročních dob; určitý typ podnebí, rostlinstva apod.; určitá symbolika – folklor, umění , </a:t>
            </a:r>
            <a:r>
              <a:rPr lang="cs-CZ" sz="2700" dirty="0" err="1" smtClean="0"/>
              <a:t>rituályatd</a:t>
            </a:r>
            <a:r>
              <a:rPr lang="cs-CZ" sz="2700" dirty="0" smtClean="0"/>
              <a:t>.)</a:t>
            </a:r>
            <a:endParaRPr lang="cs-CZ" sz="2700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721128" y="2550679"/>
            <a:ext cx="5452875" cy="39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973598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Bílá kvalitativní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322125" y="2127537"/>
            <a:ext cx="6286500" cy="3533775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445" y="2652425"/>
            <a:ext cx="3732780" cy="248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235735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51438" y="618518"/>
            <a:ext cx="10770188" cy="594646"/>
          </a:xfrm>
        </p:spPr>
        <p:txBody>
          <a:bodyPr/>
          <a:lstStyle/>
          <a:p>
            <a:r>
              <a:rPr lang="cs-CZ" dirty="0" smtClean="0"/>
              <a:t>Jan Skácel: Stud jako padlý sníh (Úryvek)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67197" y="1339912"/>
            <a:ext cx="10854429" cy="4961299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cs-CZ" sz="3300" dirty="0" smtClean="0"/>
              <a:t>… Nemohou </a:t>
            </a:r>
            <a:r>
              <a:rPr lang="cs-CZ" sz="3300" dirty="0"/>
              <a:t>jinak jsou takové chvíle</a:t>
            </a:r>
          </a:p>
          <a:p>
            <a:pPr marL="0" indent="0">
              <a:buNone/>
            </a:pPr>
            <a:r>
              <a:rPr lang="cs-CZ" sz="3300" dirty="0"/>
              <a:t>a básníkům se často přihodí</a:t>
            </a:r>
          </a:p>
          <a:p>
            <a:pPr marL="0" indent="0">
              <a:buNone/>
            </a:pPr>
            <a:r>
              <a:rPr lang="cs-CZ" sz="3300" dirty="0"/>
              <a:t>že náhle oslepnou</a:t>
            </a:r>
          </a:p>
          <a:p>
            <a:pPr marL="0" indent="0">
              <a:buNone/>
            </a:pPr>
            <a:r>
              <a:rPr lang="cs-CZ" sz="3300" dirty="0"/>
              <a:t>a zoufale se snaží vzpomenout</a:t>
            </a:r>
          </a:p>
          <a:p>
            <a:pPr marL="0" indent="0">
              <a:buNone/>
            </a:pPr>
            <a:r>
              <a:rPr lang="cs-CZ" sz="3300" dirty="0"/>
              <a:t>jakou má barvu mléko</a:t>
            </a:r>
          </a:p>
          <a:p>
            <a:pPr marL="0" indent="0">
              <a:buNone/>
            </a:pPr>
            <a:r>
              <a:rPr lang="cs-CZ" sz="3300" dirty="0"/>
              <a:t> </a:t>
            </a:r>
          </a:p>
          <a:p>
            <a:pPr marL="0" indent="0">
              <a:buNone/>
            </a:pPr>
            <a:r>
              <a:rPr lang="cs-CZ" sz="3300" dirty="0"/>
              <a:t>Mléko je bílé</a:t>
            </a:r>
          </a:p>
          <a:p>
            <a:pPr marL="0" indent="0">
              <a:buNone/>
            </a:pPr>
            <a:r>
              <a:rPr lang="cs-CZ" sz="3300" dirty="0"/>
              <a:t> </a:t>
            </a:r>
          </a:p>
          <a:p>
            <a:pPr marL="0" indent="0">
              <a:buNone/>
            </a:pPr>
            <a:r>
              <a:rPr lang="cs-CZ" sz="3300" dirty="0"/>
              <a:t>Labuť je rovněž bílá</a:t>
            </a:r>
          </a:p>
          <a:p>
            <a:pPr marL="0" indent="0">
              <a:buNone/>
            </a:pPr>
            <a:r>
              <a:rPr lang="cs-CZ" sz="3300" dirty="0"/>
              <a:t>a dvakrát bílý je i čerstvě padlý sníh</a:t>
            </a:r>
          </a:p>
          <a:p>
            <a:pPr marL="0" indent="0">
              <a:buNone/>
            </a:pPr>
            <a:r>
              <a:rPr lang="cs-CZ" sz="3300" dirty="0"/>
              <a:t>Bílá je noc od narození slepých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12801101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pct60">
          <a:fgClr>
            <a:schemeClr val="accent3">
              <a:lumMod val="5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01749" y="260648"/>
            <a:ext cx="10717617" cy="1008112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>Primární prototypy bílé barvy v různých jazycích: sníh, mléko, bavlna, mouka, vaječný bílek, košile…</a:t>
            </a:r>
            <a:endParaRPr lang="cs-CZ" dirty="0"/>
          </a:p>
        </p:txBody>
      </p:sp>
      <p:pic>
        <p:nvPicPr>
          <p:cNvPr id="6" name="Zástupný symbol pro obsah 5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6906" y="1649112"/>
            <a:ext cx="1743075" cy="2628900"/>
          </a:xfrm>
        </p:spPr>
      </p:pic>
      <p:pic>
        <p:nvPicPr>
          <p:cNvPr id="5" name="Zástupný symbol pro obsah 4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888" y="1904293"/>
            <a:ext cx="2534205" cy="1908000"/>
          </a:xfr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7658" y="4644924"/>
            <a:ext cx="2619375" cy="1743075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9053" y="4516381"/>
            <a:ext cx="2619375" cy="1743075"/>
          </a:xfrm>
          <a:prstGeom prst="rect">
            <a:avLst/>
          </a:prstGeom>
        </p:spPr>
      </p:pic>
      <p:pic>
        <p:nvPicPr>
          <p:cNvPr id="11" name="Obrázek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8620" y="1822605"/>
            <a:ext cx="1924050" cy="2381250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734706" y="4695666"/>
            <a:ext cx="1905000" cy="1771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2902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71512" y="1878833"/>
            <a:ext cx="4844467" cy="3541712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18416" y="498446"/>
            <a:ext cx="4164634" cy="2340000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11897" y="3469636"/>
            <a:ext cx="2736000" cy="273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571812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87637" y="247879"/>
            <a:ext cx="10944382" cy="749148"/>
          </a:xfrm>
        </p:spPr>
        <p:txBody>
          <a:bodyPr>
            <a:normAutofit/>
          </a:bodyPr>
          <a:lstStyle/>
          <a:p>
            <a:pPr algn="ctr"/>
            <a:r>
              <a:rPr lang="cs-CZ" dirty="0"/>
              <a:t>Bílý </a:t>
            </a:r>
            <a:r>
              <a:rPr lang="cs-CZ" dirty="0" smtClean="0"/>
              <a:t>jako …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3120" y="1127759"/>
            <a:ext cx="5975304" cy="5309985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cs-CZ" sz="2800" dirty="0"/>
              <a:t>… sníh, padlý sníh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cs-CZ" sz="2800" dirty="0"/>
              <a:t>… mléko 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cs-CZ" sz="2800" dirty="0"/>
              <a:t>… alabastr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cs-CZ" sz="2800" dirty="0"/>
              <a:t>… mramor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cs-CZ" sz="2800" dirty="0"/>
              <a:t>… plátno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cs-CZ" sz="2800" dirty="0"/>
              <a:t>… stěna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cs-CZ" sz="2800" dirty="0"/>
              <a:t>… křída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cs-CZ" sz="2800" dirty="0"/>
              <a:t>… papír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cs-CZ" sz="2800" dirty="0"/>
              <a:t>… tvaroh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cs-CZ" sz="2800" dirty="0"/>
              <a:t>… cukr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5430982" y="1144897"/>
            <a:ext cx="5412064" cy="521097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2800" dirty="0" smtClean="0"/>
              <a:t>krémový</a:t>
            </a:r>
            <a:endParaRPr lang="cs-CZ" sz="2800" dirty="0"/>
          </a:p>
          <a:p>
            <a:pPr marL="0" indent="0">
              <a:buNone/>
            </a:pPr>
            <a:r>
              <a:rPr lang="cs-CZ" sz="2800" dirty="0" smtClean="0"/>
              <a:t>smetanový</a:t>
            </a:r>
          </a:p>
          <a:p>
            <a:pPr marL="0" indent="0">
              <a:buNone/>
            </a:pPr>
            <a:endParaRPr lang="cs-CZ" sz="2800" dirty="0"/>
          </a:p>
          <a:p>
            <a:pPr marL="0" indent="0">
              <a:buNone/>
            </a:pPr>
            <a:r>
              <a:rPr lang="cs-CZ" sz="2800" dirty="0"/>
              <a:t>p</a:t>
            </a:r>
            <a:r>
              <a:rPr lang="cs-CZ" sz="2800" dirty="0" smtClean="0"/>
              <a:t>erleťový</a:t>
            </a:r>
          </a:p>
          <a:p>
            <a:pPr marL="0" indent="0">
              <a:buNone/>
            </a:pPr>
            <a:r>
              <a:rPr lang="cs-CZ" sz="2800" dirty="0" smtClean="0"/>
              <a:t>perlový</a:t>
            </a:r>
            <a:endParaRPr lang="cs-CZ" sz="2800" dirty="0"/>
          </a:p>
          <a:p>
            <a:pPr marL="0" indent="0">
              <a:buNone/>
            </a:pPr>
            <a:r>
              <a:rPr lang="cs-CZ" sz="2800" dirty="0"/>
              <a:t>			</a:t>
            </a:r>
          </a:p>
        </p:txBody>
      </p:sp>
    </p:spTree>
    <p:extLst>
      <p:ext uri="{BB962C8B-B14F-4D97-AF65-F5344CB8AC3E}">
        <p14:creationId xmlns:p14="http://schemas.microsoft.com/office/powerpoint/2010/main" val="176150790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7642" y="91367"/>
            <a:ext cx="4520945" cy="3240000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06393" y="389843"/>
            <a:ext cx="4128000" cy="3096000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67938" y="3271684"/>
            <a:ext cx="2724150" cy="1676400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77363" y="4490059"/>
            <a:ext cx="2152650" cy="2124075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7717" y="4231367"/>
            <a:ext cx="4306422" cy="2160000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34510" y="2573475"/>
            <a:ext cx="3685158" cy="25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980795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0991" y="3260809"/>
            <a:ext cx="4829337" cy="3456000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53100" y="3433630"/>
            <a:ext cx="5715000" cy="3200400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15695" y="439457"/>
            <a:ext cx="4762800" cy="3240000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0991" y="439457"/>
            <a:ext cx="3364332" cy="2520000"/>
          </a:xfrm>
          <a:prstGeom prst="rect">
            <a:avLst/>
          </a:prstGeom>
        </p:spPr>
      </p:pic>
      <p:pic>
        <p:nvPicPr>
          <p:cNvPr id="11" name="Obrázek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78867" y="768857"/>
            <a:ext cx="2883712" cy="21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261129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70890" y="274865"/>
            <a:ext cx="3810000" cy="2381250"/>
          </a:xfrm>
          <a:prstGeom prst="rect">
            <a:avLst/>
          </a:prstGeom>
        </p:spPr>
      </p:pic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941614" y="3616891"/>
            <a:ext cx="4327858" cy="2880000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1614" y="751115"/>
            <a:ext cx="1905000" cy="1905000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70197" y="3878919"/>
            <a:ext cx="4536000" cy="2520000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82923" y="364503"/>
            <a:ext cx="5092622" cy="295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11798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ázek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7797" y="618518"/>
            <a:ext cx="2486025" cy="1838325"/>
          </a:xfrm>
          <a:prstGeom prst="rect">
            <a:avLst/>
          </a:prstGeom>
        </p:spPr>
      </p:pic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9513434" y="3403941"/>
            <a:ext cx="1724025" cy="2647950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13434" y="286544"/>
            <a:ext cx="1895475" cy="2409825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39315" y="582457"/>
            <a:ext cx="1743075" cy="2619375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84108" y="618518"/>
            <a:ext cx="2466975" cy="1847850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0197" y="2882673"/>
            <a:ext cx="4667250" cy="3400425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839289" y="3802516"/>
            <a:ext cx="2143125" cy="2143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14813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539241" y="3314813"/>
            <a:ext cx="4229100" cy="2847975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77614" y="286431"/>
            <a:ext cx="5152354" cy="2520000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60020" y="1285441"/>
            <a:ext cx="2938094" cy="43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68660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48586" y="531628"/>
            <a:ext cx="11153554" cy="6018028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cs-CZ" sz="3600" dirty="0"/>
              <a:t>Barvu je možné pomocí slov jen velmi nedokonale naznačit a značně povrchním způsobem pojmenovat. Na nemožnosti postihnout barvu verbálním či jiným způsobem je založeno monumentální umění a jeho účinnost. </a:t>
            </a:r>
          </a:p>
          <a:p>
            <a:endParaRPr lang="cs-CZ" sz="3600" dirty="0"/>
          </a:p>
          <a:p>
            <a:endParaRPr lang="cs-CZ" dirty="0"/>
          </a:p>
          <a:p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dirty="0" err="1"/>
              <a:t>Wassily</a:t>
            </a:r>
            <a:r>
              <a:rPr lang="cs-CZ" dirty="0"/>
              <a:t> </a:t>
            </a:r>
            <a:r>
              <a:rPr lang="cs-CZ" dirty="0" err="1"/>
              <a:t>Kandinsky</a:t>
            </a:r>
            <a:r>
              <a:rPr lang="cs-CZ" dirty="0"/>
              <a:t>, O duchovnosti v umění. Praha: Triáda, 1998, s. 82.</a:t>
            </a:r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20948" y="2449584"/>
            <a:ext cx="2470967" cy="32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861923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88991" y="618518"/>
            <a:ext cx="10558420" cy="1478570"/>
          </a:xfrm>
        </p:spPr>
        <p:txBody>
          <a:bodyPr/>
          <a:lstStyle/>
          <a:p>
            <a:r>
              <a:rPr lang="cs-CZ" dirty="0"/>
              <a:t>Mouka … Vejce / skořápka /</a:t>
            </a:r>
            <a:r>
              <a:rPr lang="cs-CZ" dirty="0" err="1"/>
              <a:t>BÍlek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30506" y="2097088"/>
            <a:ext cx="6729252" cy="3541712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15916" y="4077003"/>
            <a:ext cx="3800654" cy="2520000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15916" y="297088"/>
            <a:ext cx="3600000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394935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4655" y="208442"/>
            <a:ext cx="5316173" cy="3542083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1706" y="3174773"/>
            <a:ext cx="5373907" cy="3600000"/>
          </a:xfrm>
          <a:prstGeom prst="rect">
            <a:avLst/>
          </a:prstGeom>
        </p:spPr>
      </p:pic>
      <p:pic>
        <p:nvPicPr>
          <p:cNvPr id="7" name="Zástupný symbol pro obsah 6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6967385" y="3087688"/>
            <a:ext cx="4799999" cy="3600000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3865" y="325637"/>
            <a:ext cx="3272082" cy="2448000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18826" y="271637"/>
            <a:ext cx="3220560" cy="255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541196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270173" y="985364"/>
            <a:ext cx="3558919" cy="4860000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2042" y="985364"/>
            <a:ext cx="3143250" cy="4286250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86050" y="2990138"/>
            <a:ext cx="5616723" cy="3528000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51500" y="0"/>
            <a:ext cx="2148928" cy="28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582804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870" y="267115"/>
            <a:ext cx="2667000" cy="4248150"/>
          </a:xfrm>
          <a:prstGeom prst="rect">
            <a:avLst/>
          </a:prstGeom>
        </p:spPr>
      </p:pic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340327" y="468880"/>
            <a:ext cx="4667946" cy="3541712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25313" y="3766571"/>
            <a:ext cx="3810000" cy="2857500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49788" y="118496"/>
            <a:ext cx="3810000" cy="5076825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40138" y="4191171"/>
            <a:ext cx="2019300" cy="2257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563950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62181" y="342518"/>
            <a:ext cx="4594067" cy="6120000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4412" y="342518"/>
            <a:ext cx="4590000" cy="61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058175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Anděl ---- křídla</a:t>
            </a: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404676" y="297088"/>
            <a:ext cx="3240000" cy="3240000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5748" y="1833961"/>
            <a:ext cx="4375187" cy="3600000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38716" y="2981489"/>
            <a:ext cx="3548180" cy="3542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891025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72197" y="1677133"/>
            <a:ext cx="5312568" cy="3541712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2543" y="1647989"/>
            <a:ext cx="4806192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728321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-110693"/>
            <a:ext cx="6096000" cy="3429000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86209" y="1190018"/>
            <a:ext cx="7620000" cy="5715000"/>
          </a:xfrm>
          <a:prstGeom prst="rect">
            <a:avLst/>
          </a:prstGeom>
        </p:spPr>
      </p:pic>
      <p:pic>
        <p:nvPicPr>
          <p:cNvPr id="12" name="Obrázek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6102625" cy="3426249"/>
          </a:xfrm>
          <a:prstGeom prst="rect">
            <a:avLst/>
          </a:prstGeom>
        </p:spPr>
      </p:pic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23" y="0"/>
            <a:ext cx="4565882" cy="3420000"/>
          </a:xfr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78012" y="0"/>
            <a:ext cx="3240000" cy="4320000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427006" y="3249211"/>
            <a:ext cx="2628000" cy="3600000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6903" y="3246163"/>
            <a:ext cx="5572227" cy="3603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175476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141412" y="618518"/>
            <a:ext cx="10054671" cy="1741910"/>
          </a:xfrm>
        </p:spPr>
        <p:txBody>
          <a:bodyPr/>
          <a:lstStyle/>
          <a:p>
            <a:pPr algn="ctr"/>
            <a:r>
              <a:rPr lang="cs-CZ" dirty="0" smtClean="0"/>
              <a:t>Zabarvení tváře: dobré X špatné</a:t>
            </a:r>
            <a:br>
              <a:rPr lang="cs-CZ" dirty="0" smtClean="0"/>
            </a:br>
            <a:r>
              <a:rPr lang="cs-CZ" dirty="0" smtClean="0"/>
              <a:t>červený X – Bledý; bílý (jako stěna)</a:t>
            </a:r>
            <a:endParaRPr lang="cs-CZ" dirty="0"/>
          </a:p>
        </p:txBody>
      </p:sp>
      <p:pic>
        <p:nvPicPr>
          <p:cNvPr id="4" name="Рисунок 2" descr="D:\My Documents\Чехия\Studium\Сканы\Vanková\P11404461.jpg">
            <a:extLst>
              <a:ext uri="{FF2B5EF4-FFF2-40B4-BE49-F238E27FC236}">
                <a16:creationId xmlns:a16="http://schemas.microsoft.com/office/drawing/2014/main" id="{1E4BB18A-F522-43FF-93D9-88B27694088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6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9541" y="2368883"/>
            <a:ext cx="9937240" cy="3627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2477343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1090" y="547847"/>
            <a:ext cx="5739445" cy="2772000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51784" y="646636"/>
            <a:ext cx="5945950" cy="3960000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16812" y="3699908"/>
            <a:ext cx="2688000" cy="2700000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68701" y="4799708"/>
            <a:ext cx="2857500" cy="160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19903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895" y="600045"/>
            <a:ext cx="11101813" cy="1478570"/>
          </a:xfrm>
        </p:spPr>
        <p:txBody>
          <a:bodyPr>
            <a:normAutofit fontScale="90000"/>
          </a:bodyPr>
          <a:lstStyle/>
          <a:p>
            <a:r>
              <a:rPr lang="cs-CZ" dirty="0"/>
              <a:t/>
            </a:r>
            <a:br>
              <a:rPr lang="cs-CZ" dirty="0"/>
            </a:br>
            <a:r>
              <a:rPr lang="cs-CZ" dirty="0"/>
              <a:t>Barvy a jejich vnímání </a:t>
            </a:r>
            <a:br>
              <a:rPr lang="cs-CZ" dirty="0"/>
            </a:br>
            <a:r>
              <a:rPr lang="cs-CZ" dirty="0"/>
              <a:t>(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↔ </a:t>
            </a:r>
            <a:r>
              <a:rPr lang="cs-CZ" dirty="0"/>
              <a:t>a pojmenování barev v jazyce) </a:t>
            </a:r>
            <a:br>
              <a:rPr lang="cs-CZ" dirty="0"/>
            </a:br>
            <a:r>
              <a:rPr lang="cs-CZ" dirty="0"/>
              <a:t>v kognitivně- a </a:t>
            </a:r>
            <a:r>
              <a:rPr lang="cs-CZ" dirty="0" err="1"/>
              <a:t>kulturnělingvistické</a:t>
            </a:r>
            <a:r>
              <a:rPr lang="cs-CZ" dirty="0"/>
              <a:t> perspektivě</a:t>
            </a:r>
            <a:br>
              <a:rPr lang="cs-CZ" dirty="0"/>
            </a:br>
            <a:r>
              <a:rPr lang="cs-CZ" dirty="0"/>
              <a:t>			    – jde o jev univerzální, nebo relativní?</a:t>
            </a: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71199" y="3551816"/>
            <a:ext cx="2143125" cy="2143125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5423" y="2823378"/>
            <a:ext cx="6428587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594953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1109928"/>
          </a:xfrm>
        </p:spPr>
        <p:txBody>
          <a:bodyPr/>
          <a:lstStyle/>
          <a:p>
            <a:r>
              <a:rPr lang="cs-CZ" dirty="0"/>
              <a:t>Bílé vlasy, prokvetlé vlasy, prokvétat…</a:t>
            </a:r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05217" y="1549172"/>
            <a:ext cx="2849653" cy="3541712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20824" y="2872850"/>
            <a:ext cx="5405261" cy="3600000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92038" y="1728446"/>
            <a:ext cx="3633296" cy="21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447743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4412" y="231320"/>
            <a:ext cx="5940000" cy="3960000"/>
          </a:xfr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0114" y="361949"/>
            <a:ext cx="4320000" cy="3240000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16675" y="2568577"/>
            <a:ext cx="2865368" cy="3962743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5112" y="3996159"/>
            <a:ext cx="3522279" cy="2160000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84192" y="4191320"/>
            <a:ext cx="3516388" cy="23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425880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693244" y="1663052"/>
            <a:ext cx="3348024" cy="3541712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5832" y="238842"/>
            <a:ext cx="3276000" cy="4680000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63607" y="87086"/>
            <a:ext cx="5449023" cy="3549600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5895" y="3064842"/>
            <a:ext cx="4938780" cy="3708000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55890" y="3764764"/>
            <a:ext cx="4323320" cy="28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88642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9899" y="154658"/>
            <a:ext cx="3529179" cy="2340000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03339" y="494397"/>
            <a:ext cx="2156067" cy="3240000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98556" y="3734397"/>
            <a:ext cx="5120000" cy="2880000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16015" y="2849156"/>
            <a:ext cx="2696517" cy="3600000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90389" y="2268219"/>
            <a:ext cx="3786878" cy="2520000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76896" y="164433"/>
            <a:ext cx="4515104" cy="2160000"/>
          </a:xfrm>
          <a:prstGeom prst="rect">
            <a:avLst/>
          </a:prstGeom>
        </p:spPr>
      </p:pic>
      <p:pic>
        <p:nvPicPr>
          <p:cNvPr id="12" name="Obrázek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134819" y="221745"/>
            <a:ext cx="3870501" cy="2520000"/>
          </a:xfrm>
          <a:prstGeom prst="rect">
            <a:avLst/>
          </a:prstGeom>
        </p:spPr>
      </p:pic>
      <p:pic>
        <p:nvPicPr>
          <p:cNvPr id="13" name="Obrázek 1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7049" y="2907904"/>
            <a:ext cx="2156067" cy="3240000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975656" y="4191777"/>
            <a:ext cx="3513515" cy="23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457152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0298" y="2751192"/>
            <a:ext cx="3713688" cy="2160000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267624" cy="2520000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34698" y="2708469"/>
            <a:ext cx="3786878" cy="2520000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58258" y="36292"/>
            <a:ext cx="3364332" cy="2520000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342" y="2520000"/>
            <a:ext cx="9239250" cy="4324350"/>
          </a:xfrm>
          <a:prstGeom prst="rect">
            <a:avLst/>
          </a:prstGeom>
        </p:spPr>
      </p:pic>
      <p:pic>
        <p:nvPicPr>
          <p:cNvPr id="11" name="Obrázek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82991" y="3386467"/>
            <a:ext cx="4331440" cy="3240000"/>
          </a:xfrm>
          <a:prstGeom prst="rect">
            <a:avLst/>
          </a:prstGeom>
        </p:spPr>
      </p:pic>
      <p:sp>
        <p:nvSpPr>
          <p:cNvPr id="12" name="Obdélník 11"/>
          <p:cNvSpPr/>
          <p:nvPr/>
        </p:nvSpPr>
        <p:spPr>
          <a:xfrm>
            <a:off x="8368145" y="547791"/>
            <a:ext cx="6096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cs-CZ" dirty="0" smtClean="0"/>
              <a:t>Slova</a:t>
            </a:r>
            <a:endParaRPr lang="cs-CZ" dirty="0"/>
          </a:p>
          <a:p>
            <a:r>
              <a:rPr lang="cs-CZ" dirty="0"/>
              <a:t>A jsou i slova zoufalá a krutá</a:t>
            </a:r>
          </a:p>
          <a:p>
            <a:r>
              <a:rPr lang="cs-CZ" dirty="0"/>
              <a:t>jako když jestřáb střemhlav změní let</a:t>
            </a:r>
          </a:p>
          <a:p>
            <a:r>
              <a:rPr lang="cs-CZ" dirty="0"/>
              <a:t>a zaútočí na bílého drozda</a:t>
            </a:r>
          </a:p>
          <a:p>
            <a:r>
              <a:rPr lang="cs-CZ" dirty="0"/>
              <a:t>a měl jsi nám je bože zamlčet</a:t>
            </a:r>
          </a:p>
          <a:p>
            <a:r>
              <a:rPr lang="cs-CZ" dirty="0"/>
              <a:t>(Skácel 1996: 352)</a:t>
            </a:r>
          </a:p>
        </p:txBody>
      </p:sp>
    </p:spTree>
    <p:extLst>
      <p:ext uri="{BB962C8B-B14F-4D97-AF65-F5344CB8AC3E}">
        <p14:creationId xmlns:p14="http://schemas.microsoft.com/office/powerpoint/2010/main" val="153802639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70067" y="3111698"/>
            <a:ext cx="2676525" cy="1704975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99132" y="477088"/>
            <a:ext cx="6378750" cy="3240000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73579" y="1368623"/>
            <a:ext cx="2619375" cy="1743075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70067" y="222175"/>
            <a:ext cx="2762250" cy="1657350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77057" y="3964186"/>
            <a:ext cx="6562865" cy="25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609133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143000" y="1709057"/>
            <a:ext cx="10700658" cy="4441372"/>
          </a:xfrm>
        </p:spPr>
        <p:txBody>
          <a:bodyPr/>
          <a:lstStyle/>
          <a:p>
            <a:pPr marL="0" indent="0">
              <a:lnSpc>
                <a:spcPct val="100000"/>
              </a:lnSpc>
              <a:buNone/>
            </a:pPr>
            <a:r>
              <a:rPr lang="cs-CZ" dirty="0">
                <a:latin typeface="Baskerville Old Face" panose="02020602080505020303" pitchFamily="18" charset="0"/>
              </a:rPr>
              <a:t>napadlo sněhu až je v polích černo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cs-CZ" dirty="0">
                <a:latin typeface="Baskerville Old Face" panose="02020602080505020303" pitchFamily="18" charset="0"/>
              </a:rPr>
              <a:t>mráz je tak třeskutý a zlý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cs-CZ" dirty="0">
                <a:latin typeface="Baskerville Old Face" panose="02020602080505020303" pitchFamily="18" charset="0"/>
              </a:rPr>
              <a:t>že ještě za tmy dávno před úsvitem 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cs-CZ" dirty="0">
                <a:latin typeface="Baskerville Old Face" panose="02020602080505020303" pitchFamily="18" charset="0"/>
              </a:rPr>
              <a:t>havrani oslepli a zběleli</a:t>
            </a:r>
          </a:p>
          <a:p>
            <a:pPr marL="0" indent="0">
              <a:lnSpc>
                <a:spcPct val="100000"/>
              </a:lnSpc>
              <a:buNone/>
            </a:pPr>
            <a:endParaRPr lang="cs-CZ" dirty="0">
              <a:latin typeface="Baskerville Old Face" panose="02020602080505020303" pitchFamily="18" charset="0"/>
            </a:endParaRPr>
          </a:p>
          <a:p>
            <a:pPr marL="0" indent="0">
              <a:buNone/>
            </a:pPr>
            <a:r>
              <a:rPr lang="cs-CZ" dirty="0">
                <a:latin typeface="Baskerville Old Face" panose="02020602080505020303" pitchFamily="18" charset="0"/>
              </a:rPr>
              <a:t>(Skácel 1996: 145)</a:t>
            </a:r>
          </a:p>
          <a:p>
            <a:endParaRPr lang="cs-CZ" dirty="0"/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93329" y="1890507"/>
            <a:ext cx="4325572" cy="32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4314852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0000"/>
            <a:ext cx="5409818" cy="3600000"/>
          </a:xfr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87541" y="180000"/>
            <a:ext cx="4325572" cy="3240000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27541" y="1602825"/>
            <a:ext cx="3360000" cy="50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756820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Zástupný symbol pro obsah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837179" y="618518"/>
            <a:ext cx="3971304" cy="3960000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3483" y="278144"/>
            <a:ext cx="4994266" cy="3240000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63763" y="3369288"/>
            <a:ext cx="4994266" cy="32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6272196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141413" y="446567"/>
            <a:ext cx="9905998" cy="1212111"/>
          </a:xfrm>
        </p:spPr>
        <p:txBody>
          <a:bodyPr>
            <a:normAutofit fontScale="90000"/>
          </a:bodyPr>
          <a:lstStyle/>
          <a:p>
            <a:pPr marL="0" indent="0"/>
            <a:r>
              <a:rPr lang="cs-CZ" b="1" dirty="0"/>
              <a:t/>
            </a:r>
            <a:br>
              <a:rPr lang="cs-CZ" b="1" dirty="0"/>
            </a:br>
            <a:r>
              <a:rPr lang="cs-CZ" b="1" dirty="0"/>
              <a:t/>
            </a:r>
            <a:br>
              <a:rPr lang="cs-CZ" b="1" dirty="0"/>
            </a:br>
            <a:r>
              <a:rPr lang="cs-CZ" dirty="0"/>
              <a:t>Daniela Fischerová: </a:t>
            </a:r>
            <a:r>
              <a:rPr lang="cs-CZ" b="1" dirty="0"/>
              <a:t>Ryby</a:t>
            </a:r>
            <a:r>
              <a:rPr lang="cs-CZ" dirty="0"/>
              <a:t/>
            </a:r>
            <a:br>
              <a:rPr lang="cs-CZ" dirty="0"/>
            </a:br>
            <a:r>
              <a:rPr lang="cs-CZ" dirty="0"/>
              <a:t/>
            </a:r>
            <a:br>
              <a:rPr lang="cs-CZ" dirty="0"/>
            </a:b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1141410" y="1658679"/>
            <a:ext cx="4878389" cy="4132521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r>
              <a:rPr lang="cs-CZ" sz="9600" i="1" dirty="0"/>
              <a:t>Ulévání ohně  Nádoba je plná</a:t>
            </a:r>
            <a:endParaRPr lang="cs-CZ" sz="9600" dirty="0"/>
          </a:p>
          <a:p>
            <a:pPr marL="0" indent="0">
              <a:buNone/>
            </a:pPr>
            <a:r>
              <a:rPr lang="cs-CZ" sz="9600" i="1" dirty="0"/>
              <a:t>jako k oběti</a:t>
            </a:r>
            <a:endParaRPr lang="cs-CZ" sz="9600" dirty="0"/>
          </a:p>
          <a:p>
            <a:pPr marL="0" indent="0">
              <a:buNone/>
            </a:pPr>
            <a:r>
              <a:rPr lang="cs-CZ" sz="9600" i="1" dirty="0"/>
              <a:t>Na obzoru času mlčky stojí vlna</a:t>
            </a:r>
            <a:endParaRPr lang="cs-CZ" sz="9600" dirty="0"/>
          </a:p>
          <a:p>
            <a:pPr marL="0" indent="0">
              <a:buNone/>
            </a:pPr>
            <a:r>
              <a:rPr lang="cs-CZ" sz="9600" i="1" dirty="0"/>
              <a:t>sedmé pečeti</a:t>
            </a:r>
          </a:p>
          <a:p>
            <a:pPr marL="0" indent="0">
              <a:buNone/>
            </a:pPr>
            <a:endParaRPr lang="cs-CZ" sz="9600" dirty="0"/>
          </a:p>
          <a:p>
            <a:pPr marL="0" indent="0">
              <a:buNone/>
            </a:pPr>
            <a:r>
              <a:rPr lang="cs-CZ" sz="9600" i="1" dirty="0"/>
              <a:t>Tiše pluju k sobě  Klesám pod hladinu</a:t>
            </a:r>
            <a:endParaRPr lang="cs-CZ" sz="9600" dirty="0"/>
          </a:p>
          <a:p>
            <a:pPr marL="0" indent="0">
              <a:buNone/>
            </a:pPr>
            <a:r>
              <a:rPr lang="cs-CZ" sz="9600" i="1" dirty="0"/>
              <a:t>vlastní podoby</a:t>
            </a:r>
            <a:endParaRPr lang="cs-CZ" sz="9600" dirty="0"/>
          </a:p>
          <a:p>
            <a:pPr marL="0" indent="0">
              <a:buNone/>
            </a:pPr>
            <a:r>
              <a:rPr lang="cs-CZ" sz="9600" i="1" dirty="0"/>
              <a:t>Zbavuju se tvaru  S ulehčením plynu</a:t>
            </a:r>
            <a:endParaRPr lang="cs-CZ" sz="9600" dirty="0"/>
          </a:p>
          <a:p>
            <a:pPr marL="0" indent="0">
              <a:buNone/>
            </a:pPr>
            <a:r>
              <a:rPr lang="cs-CZ" sz="9600" i="1" dirty="0"/>
              <a:t>hrdlem nádoby</a:t>
            </a:r>
            <a:endParaRPr lang="cs-CZ" sz="9600" dirty="0"/>
          </a:p>
          <a:p>
            <a:pPr marL="0" indent="0">
              <a:buNone/>
            </a:pPr>
            <a:endParaRPr lang="cs-CZ" sz="6200" i="1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953692" y="618518"/>
            <a:ext cx="4635795" cy="3046169"/>
          </a:xfrm>
        </p:spPr>
        <p:txBody>
          <a:bodyPr/>
          <a:lstStyle/>
          <a:p>
            <a:pPr marL="0" indent="0">
              <a:buNone/>
            </a:pPr>
            <a:r>
              <a:rPr lang="cs-CZ" i="1" dirty="0"/>
              <a:t>Obětnímu ohni tryská ze zad pramen</a:t>
            </a:r>
            <a:endParaRPr lang="cs-CZ" dirty="0"/>
          </a:p>
          <a:p>
            <a:pPr marL="0" indent="0">
              <a:buNone/>
            </a:pPr>
            <a:r>
              <a:rPr lang="cs-CZ" i="1" dirty="0"/>
              <a:t>Výjev zhasíná</a:t>
            </a:r>
            <a:endParaRPr lang="cs-CZ" dirty="0"/>
          </a:p>
          <a:p>
            <a:pPr marL="0" indent="0">
              <a:buNone/>
            </a:pPr>
            <a:r>
              <a:rPr lang="cs-CZ" i="1" dirty="0"/>
              <a:t>Bílá v bílém  Všechno věčně plyne  Amen</a:t>
            </a:r>
            <a:endParaRPr lang="cs-CZ" dirty="0"/>
          </a:p>
          <a:p>
            <a:pPr marL="0" indent="0">
              <a:buNone/>
            </a:pPr>
            <a:r>
              <a:rPr lang="cs-CZ" i="1" dirty="0"/>
              <a:t>Svatá bílá tma</a:t>
            </a:r>
            <a:endParaRPr lang="cs-CZ" dirty="0"/>
          </a:p>
          <a:p>
            <a:endParaRPr lang="cs-CZ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02220" y="3724939"/>
            <a:ext cx="2857500" cy="2381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18026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/>
              <a:t>Univerzalismus a relativismus – „oči a brýle“</a:t>
            </a:r>
            <a:br>
              <a:rPr lang="cs-CZ" dirty="0"/>
            </a:b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14847" y="1831201"/>
            <a:ext cx="7040000" cy="39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6361092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Nadpis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smtClean="0"/>
              <a:t>Díky za pozornost!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7090352" y="2399002"/>
            <a:ext cx="3457575" cy="3024187"/>
          </a:xfrm>
          <a:prstGeom prst="rect">
            <a:avLst/>
          </a:prstGeom>
        </p:spPr>
      </p:pic>
      <p:sp>
        <p:nvSpPr>
          <p:cNvPr id="5" name="Obdélník 4"/>
          <p:cNvSpPr/>
          <p:nvPr/>
        </p:nvSpPr>
        <p:spPr>
          <a:xfrm>
            <a:off x="1107044" y="2885691"/>
            <a:ext cx="502920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800" dirty="0"/>
              <a:t>na dvoře tma a u zdi bílá</a:t>
            </a:r>
          </a:p>
          <a:p>
            <a:r>
              <a:rPr lang="cs-CZ" sz="2800" dirty="0"/>
              <a:t>podzimní růže poslední</a:t>
            </a:r>
          </a:p>
          <a:p>
            <a:r>
              <a:rPr lang="cs-CZ" sz="2800" dirty="0"/>
              <a:t>která se na noc otevírá</a:t>
            </a:r>
          </a:p>
          <a:p>
            <a:r>
              <a:rPr lang="cs-CZ" sz="2800" dirty="0"/>
              <a:t>a zamkne když se rozední</a:t>
            </a:r>
          </a:p>
          <a:p>
            <a:endParaRPr lang="cs-CZ" sz="2800" dirty="0"/>
          </a:p>
          <a:p>
            <a:r>
              <a:rPr lang="cs-CZ" sz="2800" dirty="0"/>
              <a:t>(Jan Skácel 1996: 165)  </a:t>
            </a:r>
          </a:p>
        </p:txBody>
      </p:sp>
    </p:spTree>
    <p:extLst>
      <p:ext uri="{BB962C8B-B14F-4D97-AF65-F5344CB8AC3E}">
        <p14:creationId xmlns:p14="http://schemas.microsoft.com/office/powerpoint/2010/main" val="9036500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22514" y="1077686"/>
            <a:ext cx="10524897" cy="315179"/>
          </a:xfrm>
        </p:spPr>
        <p:txBody>
          <a:bodyPr>
            <a:normAutofit fontScale="90000"/>
          </a:bodyPr>
          <a:lstStyle/>
          <a:p>
            <a:pPr algn="ctr"/>
            <a:r>
              <a:rPr lang="cs-CZ" dirty="0"/>
              <a:t/>
            </a:r>
            <a:br>
              <a:rPr lang="cs-CZ" dirty="0"/>
            </a:br>
            <a:r>
              <a:rPr lang="cs-CZ" dirty="0"/>
              <a:t/>
            </a:r>
            <a:br>
              <a:rPr lang="cs-CZ" dirty="0"/>
            </a:br>
            <a:r>
              <a:rPr lang="cs-CZ" sz="4400" dirty="0"/>
              <a:t>Brent </a:t>
            </a:r>
            <a:r>
              <a:rPr lang="cs-CZ" sz="4400" dirty="0" err="1"/>
              <a:t>Berlin</a:t>
            </a:r>
            <a:r>
              <a:rPr lang="cs-CZ" sz="4400" dirty="0"/>
              <a:t> – Paul </a:t>
            </a:r>
            <a:r>
              <a:rPr lang="cs-CZ" sz="4400" dirty="0" err="1"/>
              <a:t>Kay</a:t>
            </a:r>
            <a:r>
              <a:rPr lang="cs-CZ" sz="4400" dirty="0"/>
              <a:t>: </a:t>
            </a:r>
            <a:r>
              <a:rPr lang="cs-CZ" dirty="0"/>
              <a:t/>
            </a:r>
            <a:br>
              <a:rPr lang="cs-CZ" dirty="0"/>
            </a:br>
            <a:r>
              <a:rPr lang="cs-CZ" dirty="0"/>
              <a:t>Basic </a:t>
            </a:r>
            <a:r>
              <a:rPr lang="cs-CZ" dirty="0" err="1"/>
              <a:t>Color</a:t>
            </a:r>
            <a:r>
              <a:rPr lang="cs-CZ" dirty="0"/>
              <a:t> </a:t>
            </a:r>
            <a:r>
              <a:rPr lang="cs-CZ" dirty="0" err="1"/>
              <a:t>terms</a:t>
            </a:r>
            <a:r>
              <a:rPr lang="cs-CZ" dirty="0"/>
              <a:t>. </a:t>
            </a:r>
            <a:r>
              <a:rPr lang="cs-CZ" dirty="0" err="1"/>
              <a:t>Their</a:t>
            </a:r>
            <a:r>
              <a:rPr lang="cs-CZ" dirty="0"/>
              <a:t> Universality and </a:t>
            </a:r>
            <a:r>
              <a:rPr lang="cs-CZ" dirty="0" err="1"/>
              <a:t>Evolution</a:t>
            </a:r>
            <a:r>
              <a:rPr lang="cs-CZ" dirty="0"/>
              <a:t>. </a:t>
            </a:r>
            <a:br>
              <a:rPr lang="cs-CZ" dirty="0"/>
            </a:br>
            <a:r>
              <a:rPr lang="cs-CZ" dirty="0"/>
              <a:t/>
            </a:r>
            <a:br>
              <a:rPr lang="cs-CZ" dirty="0"/>
            </a:br>
            <a:r>
              <a:rPr lang="cs-CZ" sz="2700" dirty="0" err="1"/>
              <a:t>Berkeley</a:t>
            </a:r>
            <a:r>
              <a:rPr lang="cs-CZ" sz="2700" dirty="0"/>
              <a:t>: University </a:t>
            </a:r>
            <a:r>
              <a:rPr lang="cs-CZ" sz="2700" dirty="0" err="1"/>
              <a:t>of</a:t>
            </a:r>
            <a:r>
              <a:rPr lang="cs-CZ" sz="2700" dirty="0"/>
              <a:t> </a:t>
            </a:r>
            <a:r>
              <a:rPr lang="cs-CZ" sz="2700" dirty="0" err="1"/>
              <a:t>Califonia</a:t>
            </a:r>
            <a:r>
              <a:rPr lang="cs-CZ" sz="2700" dirty="0"/>
              <a:t> </a:t>
            </a:r>
            <a:r>
              <a:rPr lang="cs-CZ" sz="2700" dirty="0" err="1"/>
              <a:t>press</a:t>
            </a:r>
            <a:r>
              <a:rPr lang="cs-CZ" sz="2700" dirty="0"/>
              <a:t>, 1969.</a:t>
            </a:r>
            <a:br>
              <a:rPr lang="cs-CZ" sz="2700" dirty="0"/>
            </a:br>
            <a:r>
              <a:rPr lang="cs-CZ" sz="2700" dirty="0"/>
              <a:t/>
            </a:r>
            <a:br>
              <a:rPr lang="cs-CZ" sz="2700" dirty="0"/>
            </a:br>
            <a:r>
              <a:rPr lang="cs-CZ" dirty="0"/>
              <a:t>Základní barvy – vývojová posloupnost  </a:t>
            </a: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8927" y="3207918"/>
            <a:ext cx="10388484" cy="3164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961980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63526" y="618518"/>
            <a:ext cx="11515060" cy="1167752"/>
          </a:xfrm>
        </p:spPr>
        <p:txBody>
          <a:bodyPr>
            <a:normAutofit fontScale="90000"/>
          </a:bodyPr>
          <a:lstStyle/>
          <a:p>
            <a:pPr algn="ctr"/>
            <a:r>
              <a:rPr lang="cs-CZ" sz="4400" dirty="0" smtClean="0"/>
              <a:t/>
            </a:r>
            <a:br>
              <a:rPr lang="cs-CZ" sz="4400" dirty="0" smtClean="0"/>
            </a:br>
            <a:r>
              <a:rPr lang="cs-CZ" sz="4400" dirty="0" smtClean="0"/>
              <a:t>Brent </a:t>
            </a:r>
            <a:r>
              <a:rPr lang="cs-CZ" sz="4400" dirty="0" err="1"/>
              <a:t>Berlin</a:t>
            </a:r>
            <a:r>
              <a:rPr lang="cs-CZ" sz="4400" dirty="0"/>
              <a:t> – Paul </a:t>
            </a:r>
            <a:r>
              <a:rPr lang="cs-CZ" sz="4400" dirty="0" err="1"/>
              <a:t>Kay</a:t>
            </a:r>
            <a:r>
              <a:rPr lang="cs-CZ" sz="4400" dirty="0"/>
              <a:t>: </a:t>
            </a:r>
            <a:r>
              <a:rPr lang="cs-CZ" dirty="0"/>
              <a:t/>
            </a:r>
            <a:br>
              <a:rPr lang="cs-CZ" dirty="0"/>
            </a:br>
            <a:r>
              <a:rPr lang="cs-CZ" i="1" dirty="0"/>
              <a:t>Basic </a:t>
            </a:r>
            <a:r>
              <a:rPr lang="cs-CZ" i="1" dirty="0" err="1"/>
              <a:t>Color</a:t>
            </a:r>
            <a:r>
              <a:rPr lang="cs-CZ" i="1" dirty="0"/>
              <a:t> </a:t>
            </a:r>
            <a:r>
              <a:rPr lang="cs-CZ" i="1" dirty="0" err="1"/>
              <a:t>terms</a:t>
            </a:r>
            <a:r>
              <a:rPr lang="cs-CZ" i="1" dirty="0"/>
              <a:t>. </a:t>
            </a:r>
            <a:r>
              <a:rPr lang="cs-CZ" i="1" dirty="0" err="1"/>
              <a:t>Their</a:t>
            </a:r>
            <a:r>
              <a:rPr lang="cs-CZ" i="1" dirty="0"/>
              <a:t> Universality and </a:t>
            </a:r>
            <a:r>
              <a:rPr lang="cs-CZ" i="1" dirty="0" err="1" smtClean="0"/>
              <a:t>Evolution</a:t>
            </a:r>
            <a:r>
              <a:rPr lang="cs-CZ" i="1" dirty="0" smtClean="0"/>
              <a:t> </a:t>
            </a:r>
            <a:r>
              <a:rPr lang="cs-CZ" dirty="0" smtClean="0"/>
              <a:t>(1969)</a:t>
            </a:r>
            <a:r>
              <a:rPr lang="cs-CZ" dirty="0"/>
              <a:t/>
            </a:r>
            <a:br>
              <a:rPr lang="cs-CZ" dirty="0"/>
            </a:br>
            <a:r>
              <a:rPr lang="cs-CZ" dirty="0"/>
              <a:t/>
            </a:r>
            <a:br>
              <a:rPr lang="cs-CZ" dirty="0"/>
            </a:b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82773" y="1733107"/>
            <a:ext cx="11568222" cy="4869712"/>
          </a:xfrm>
        </p:spPr>
        <p:txBody>
          <a:bodyPr>
            <a:normAutofit fontScale="92500" lnSpcReduction="10000"/>
          </a:bodyPr>
          <a:lstStyle/>
          <a:p>
            <a:r>
              <a:rPr lang="pl-PL" dirty="0"/>
              <a:t>v</a:t>
            </a:r>
            <a:r>
              <a:rPr lang="pl-PL" dirty="0" smtClean="0"/>
              <a:t>ýzkum – pojmenování barev </a:t>
            </a:r>
            <a:r>
              <a:rPr lang="pl-PL" dirty="0"/>
              <a:t>v 98 </a:t>
            </a:r>
            <a:r>
              <a:rPr lang="pl-PL" dirty="0" smtClean="0"/>
              <a:t>jazycích: otázka: JE BARVA UNIVERZÁLNÍ KONCEPT / POJEM?</a:t>
            </a:r>
          </a:p>
          <a:p>
            <a:r>
              <a:rPr lang="pl-PL" dirty="0" smtClean="0"/>
              <a:t> ANO: systém </a:t>
            </a:r>
            <a:r>
              <a:rPr lang="pl-PL" dirty="0"/>
              <a:t>pojmenování barev se nevytváří libovolně, </a:t>
            </a:r>
            <a:r>
              <a:rPr lang="be-BY" dirty="0"/>
              <a:t>proces jeho </a:t>
            </a:r>
            <a:r>
              <a:rPr lang="be-BY" dirty="0" smtClean="0"/>
              <a:t>formování </a:t>
            </a:r>
            <a:r>
              <a:rPr lang="pl-PL" dirty="0"/>
              <a:t>je svéráznou </a:t>
            </a:r>
            <a:r>
              <a:rPr lang="pl-PL" dirty="0" smtClean="0"/>
              <a:t>univerzálií</a:t>
            </a:r>
            <a:r>
              <a:rPr lang="pl-PL" dirty="0"/>
              <a:t> </a:t>
            </a:r>
            <a:endParaRPr lang="pl-PL" dirty="0" smtClean="0"/>
          </a:p>
          <a:p>
            <a:r>
              <a:rPr lang="pl-PL" dirty="0" smtClean="0"/>
              <a:t>11 </a:t>
            </a:r>
            <a:r>
              <a:rPr lang="pl-PL" dirty="0"/>
              <a:t>základních </a:t>
            </a:r>
            <a:r>
              <a:rPr lang="pl-PL" dirty="0" smtClean="0"/>
              <a:t>barev: černá, bílá, červená, zelená, žlutá, modrá, šedá, hnědá, růžová, oranžová </a:t>
            </a:r>
            <a:r>
              <a:rPr lang="pl-PL" dirty="0"/>
              <a:t>a </a:t>
            </a:r>
            <a:r>
              <a:rPr lang="pl-PL" dirty="0" smtClean="0"/>
              <a:t>fialová </a:t>
            </a:r>
            <a:endParaRPr lang="cs-CZ" dirty="0"/>
          </a:p>
          <a:p>
            <a:r>
              <a:rPr lang="cs-CZ" dirty="0" smtClean="0"/>
              <a:t>pro </a:t>
            </a:r>
            <a:r>
              <a:rPr lang="cs-CZ" dirty="0"/>
              <a:t>všechny jazyky </a:t>
            </a:r>
            <a:r>
              <a:rPr lang="cs-CZ" dirty="0" smtClean="0"/>
              <a:t>platí univerzální </a:t>
            </a:r>
            <a:r>
              <a:rPr lang="cs-CZ" dirty="0"/>
              <a:t>hierarchii označení jednotlivých základních barev, která odpovídá stadiím jazykového </a:t>
            </a:r>
            <a:r>
              <a:rPr lang="cs-CZ" dirty="0" smtClean="0"/>
              <a:t>vývoje:</a:t>
            </a:r>
          </a:p>
          <a:p>
            <a:pPr marL="0" indent="0">
              <a:buNone/>
            </a:pPr>
            <a:r>
              <a:rPr lang="cs-CZ" dirty="0" smtClean="0"/>
              <a:t>Základní </a:t>
            </a:r>
            <a:r>
              <a:rPr lang="cs-CZ" dirty="0"/>
              <a:t>barvy lze tedy rozčlenit na několik skupin, a to od barev nejzákladnějších (černá a bílá), pro které existují pojmenování ve všech jazycích světa (alespoň na úrovni „tmavý – světlý“), až po barvy stojící na okraji systému označení barev (šedá, růžová, fialová, oranžová</a:t>
            </a:r>
            <a:r>
              <a:rPr lang="cs-CZ" dirty="0" smtClean="0"/>
              <a:t>)</a:t>
            </a:r>
          </a:p>
          <a:p>
            <a:pPr marL="0" indent="0">
              <a:buNone/>
            </a:pPr>
            <a:r>
              <a:rPr lang="cs-CZ" dirty="0" smtClean="0"/>
              <a:t>Pokud je v nějakém jazyce pojmenování pro modrou barvu, platí, že v něm existují i všechny předchozí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22097380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00911" y="640080"/>
            <a:ext cx="11365024" cy="751840"/>
          </a:xfrm>
        </p:spPr>
        <p:txBody>
          <a:bodyPr>
            <a:normAutofit fontScale="90000"/>
          </a:bodyPr>
          <a:lstStyle/>
          <a:p>
            <a:r>
              <a:rPr lang="cs-CZ" dirty="0"/>
              <a:t/>
            </a:r>
            <a:br>
              <a:rPr lang="cs-CZ" dirty="0"/>
            </a:br>
            <a:r>
              <a:rPr lang="cs-CZ" dirty="0"/>
              <a:t/>
            </a:r>
            <a:br>
              <a:rPr lang="cs-CZ" dirty="0"/>
            </a:br>
            <a:r>
              <a:rPr lang="cs-CZ" dirty="0"/>
              <a:t/>
            </a:r>
            <a:br>
              <a:rPr lang="cs-CZ" dirty="0"/>
            </a:br>
            <a:r>
              <a:rPr lang="cs-CZ" dirty="0"/>
              <a:t/>
            </a:r>
            <a:br>
              <a:rPr lang="cs-CZ" dirty="0"/>
            </a:br>
            <a:r>
              <a:rPr lang="cs-CZ" dirty="0"/>
              <a:t/>
            </a:r>
            <a:br>
              <a:rPr lang="cs-CZ" dirty="0"/>
            </a:br>
            <a:r>
              <a:rPr lang="cs-CZ" dirty="0"/>
              <a:t/>
            </a:r>
            <a:br>
              <a:rPr lang="cs-CZ" dirty="0"/>
            </a:br>
            <a:r>
              <a:rPr lang="cs-CZ" sz="4400" dirty="0"/>
              <a:t/>
            </a:r>
            <a:br>
              <a:rPr lang="cs-CZ" sz="4400" dirty="0"/>
            </a:br>
            <a:r>
              <a:rPr lang="cs-CZ" sz="4400" dirty="0"/>
              <a:t/>
            </a:r>
            <a:br>
              <a:rPr lang="cs-CZ" sz="4400" dirty="0"/>
            </a:br>
            <a:r>
              <a:rPr lang="cs-CZ" sz="4400" dirty="0"/>
              <a:t/>
            </a:r>
            <a:br>
              <a:rPr lang="cs-CZ" sz="4400" dirty="0"/>
            </a:br>
            <a:r>
              <a:rPr lang="cs-CZ" sz="4400" dirty="0"/>
              <a:t/>
            </a:r>
            <a:br>
              <a:rPr lang="cs-CZ" sz="4400" dirty="0"/>
            </a:br>
            <a:r>
              <a:rPr lang="cs-CZ" sz="4400" dirty="0"/>
              <a:t>Anna </a:t>
            </a:r>
            <a:r>
              <a:rPr lang="cs-CZ" sz="4400" dirty="0" err="1"/>
              <a:t>Wierzbicka</a:t>
            </a:r>
            <a:r>
              <a:rPr lang="cs-CZ" sz="4400" dirty="0"/>
              <a:t>: Význam výrazů Pro barvy a univerzálie </a:t>
            </a:r>
            <a:r>
              <a:rPr lang="cs-CZ" sz="4400" dirty="0" smtClean="0"/>
              <a:t>vidění</a:t>
            </a:r>
            <a:r>
              <a:rPr lang="cs-CZ" sz="4400" dirty="0"/>
              <a:t/>
            </a:r>
            <a:br>
              <a:rPr lang="cs-CZ" sz="4400" dirty="0"/>
            </a:br>
            <a:r>
              <a:rPr lang="cs-CZ" sz="4400" dirty="0"/>
              <a:t/>
            </a:r>
            <a:br>
              <a:rPr lang="cs-CZ" sz="4400" dirty="0"/>
            </a:br>
            <a:r>
              <a:rPr lang="cs-CZ" sz="3100" dirty="0" err="1"/>
              <a:t>iN</a:t>
            </a:r>
            <a:r>
              <a:rPr lang="cs-CZ" sz="3100" dirty="0"/>
              <a:t>: A.W.: Sémantika: elementární a univerzální sémantické jednotky. Praha: </a:t>
            </a:r>
            <a:r>
              <a:rPr lang="cs-CZ" sz="3100" dirty="0" err="1"/>
              <a:t>karolinum</a:t>
            </a:r>
            <a:r>
              <a:rPr lang="cs-CZ" sz="3100" dirty="0"/>
              <a:t>, 2014, s. 311 – 359).</a:t>
            </a:r>
            <a:r>
              <a:rPr lang="cs-CZ" dirty="0"/>
              <a:t/>
            </a:r>
            <a:br>
              <a:rPr lang="cs-CZ" dirty="0"/>
            </a:br>
            <a:r>
              <a:rPr lang="cs-CZ" dirty="0"/>
              <a:t/>
            </a:r>
            <a:br>
              <a:rPr lang="cs-CZ" dirty="0"/>
            </a:br>
            <a:r>
              <a:rPr lang="cs-CZ" dirty="0"/>
              <a:t>- barva není univerzální pojem</a:t>
            </a:r>
            <a:br>
              <a:rPr lang="cs-CZ" dirty="0"/>
            </a:br>
            <a:r>
              <a:rPr lang="cs-CZ" dirty="0"/>
              <a:t>- Univerzální </a:t>
            </a:r>
            <a:r>
              <a:rPr lang="cs-CZ" dirty="0" smtClean="0"/>
              <a:t>je (% ve všech jazycích existuje)</a:t>
            </a:r>
            <a:r>
              <a:rPr lang="cs-CZ" dirty="0"/>
              <a:t/>
            </a:r>
            <a:br>
              <a:rPr lang="cs-CZ" dirty="0"/>
            </a:br>
            <a:r>
              <a:rPr lang="cs-CZ" dirty="0"/>
              <a:t/>
            </a:r>
            <a:br>
              <a:rPr lang="cs-CZ" dirty="0"/>
            </a:br>
            <a:r>
              <a:rPr lang="cs-CZ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■ … </a:t>
            </a:r>
            <a:r>
              <a:rPr lang="cs-CZ" sz="3100" dirty="0"/>
              <a:t>pojem „</a:t>
            </a:r>
            <a:r>
              <a:rPr lang="cs-CZ" sz="3100" dirty="0" err="1"/>
              <a:t>ViděT</a:t>
            </a:r>
            <a:r>
              <a:rPr lang="cs-CZ" sz="3100" dirty="0"/>
              <a:t>“   </a:t>
            </a:r>
            <a:r>
              <a:rPr lang="cs-CZ" sz="3100" dirty="0">
                <a:latin typeface="Calibri" panose="020F0502020204030204" pitchFamily="34" charset="0"/>
              </a:rPr>
              <a:t>→  </a:t>
            </a:r>
            <a:r>
              <a:rPr lang="cs-CZ" sz="3100" dirty="0" smtClean="0">
                <a:latin typeface="Calibri" panose="020F0502020204030204" pitchFamily="34" charset="0"/>
              </a:rPr>
              <a:t>rozlišení: světlo </a:t>
            </a:r>
            <a:r>
              <a:rPr lang="cs-CZ" sz="3100" dirty="0">
                <a:latin typeface="Calibri" panose="020F0502020204030204" pitchFamily="34" charset="0"/>
              </a:rPr>
              <a:t>/ Tma  </a:t>
            </a:r>
            <a:br>
              <a:rPr lang="cs-CZ" sz="3100" dirty="0">
                <a:latin typeface="Calibri" panose="020F0502020204030204" pitchFamily="34" charset="0"/>
              </a:rPr>
            </a:br>
            <a:r>
              <a:rPr lang="cs-CZ" sz="3100" dirty="0">
                <a:latin typeface="Calibri" panose="020F0502020204030204" pitchFamily="34" charset="0"/>
              </a:rPr>
              <a:t>+</a:t>
            </a:r>
            <a:r>
              <a:rPr lang="cs-CZ" sz="3100" dirty="0"/>
              <a:t/>
            </a:r>
            <a:br>
              <a:rPr lang="cs-CZ" sz="3100" dirty="0"/>
            </a:br>
            <a:r>
              <a:rPr lang="cs-CZ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■ … </a:t>
            </a:r>
            <a:r>
              <a:rPr lang="cs-CZ" sz="3100" dirty="0"/>
              <a:t>pojem „JAKO“ (srovnání na vizuálním základě)</a:t>
            </a:r>
            <a:r>
              <a:rPr lang="cs-CZ" dirty="0"/>
              <a:t/>
            </a:r>
            <a:br>
              <a:rPr lang="cs-CZ" dirty="0"/>
            </a:br>
            <a:r>
              <a:rPr lang="cs-CZ" dirty="0"/>
              <a:t/>
            </a:r>
            <a:br>
              <a:rPr lang="cs-CZ" dirty="0"/>
            </a:br>
            <a:r>
              <a:rPr lang="cs-CZ" dirty="0">
                <a:latin typeface="Calibri" panose="020F0502020204030204" pitchFamily="34" charset="0"/>
              </a:rPr>
              <a:t>→ → →  </a:t>
            </a:r>
            <a:r>
              <a:rPr lang="cs-CZ" dirty="0"/>
              <a:t>Teorie prototypů </a:t>
            </a: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30374" y="2783131"/>
            <a:ext cx="2362200" cy="3333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915922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bvod">
  <a:themeElements>
    <a:clrScheme name="Circuit">
      <a:dk1>
        <a:sysClr val="windowText" lastClr="000000"/>
      </a:dk1>
      <a:lt1>
        <a:sysClr val="window" lastClr="FFFFFF"/>
      </a:lt1>
      <a:dk2>
        <a:srgbClr val="134770"/>
      </a:dk2>
      <a:lt2>
        <a:srgbClr val="82FFFF"/>
      </a:lt2>
      <a:accent1>
        <a:srgbClr val="9ACD4C"/>
      </a:accent1>
      <a:accent2>
        <a:srgbClr val="FAA93A"/>
      </a:accent2>
      <a:accent3>
        <a:srgbClr val="D35940"/>
      </a:accent3>
      <a:accent4>
        <a:srgbClr val="B258D3"/>
      </a:accent4>
      <a:accent5>
        <a:srgbClr val="63A0CC"/>
      </a:accent5>
      <a:accent6>
        <a:srgbClr val="8AC4A7"/>
      </a:accent6>
      <a:hlink>
        <a:srgbClr val="B8FA56"/>
      </a:hlink>
      <a:folHlink>
        <a:srgbClr val="7AF8CC"/>
      </a:folHlink>
    </a:clrScheme>
    <a:fontScheme name="Circui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ircuit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108000"/>
                <a:lumMod val="110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040000" scaled="0"/>
        </a:gradFill>
        <a:gradFill rotWithShape="1">
          <a:gsLst>
            <a:gs pos="0">
              <a:schemeClr val="phClr">
                <a:tint val="94000"/>
                <a:satMod val="105000"/>
                <a:lumMod val="102000"/>
              </a:schemeClr>
            </a:gs>
            <a:gs pos="100000">
              <a:schemeClr val="phClr">
                <a:shade val="74000"/>
                <a:satMod val="128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94000"/>
                <a:satMod val="148000"/>
                <a:lumMod val="150000"/>
              </a:schemeClr>
            </a:gs>
            <a:gs pos="100000">
              <a:schemeClr val="phClr">
                <a:shade val="92000"/>
                <a:hueMod val="104000"/>
                <a:satMod val="140000"/>
                <a:lumMod val="68000"/>
              </a:schemeClr>
            </a:gs>
          </a:gsLst>
          <a:lin ang="5040000" scaled="0"/>
        </a:gradFill>
        <a:blipFill>
          <a:blip xmlns:r="http://schemas.openxmlformats.org/officeDocument/2006/relationships" r:embed="rId1">
            <a:duotone>
              <a:schemeClr val="phClr">
                <a:shade val="88000"/>
                <a:hueMod val="106000"/>
                <a:satMod val="140000"/>
                <a:lumMod val="54000"/>
              </a:schemeClr>
              <a:schemeClr val="phClr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ircuit" id="{0AC2F7E7-15F5-431C-B2A2-456FE929F56C}" vid="{0911B802-464C-4241-8DD9-B60FF88E379F}"/>
    </a:ext>
  </a:extLst>
</a:theme>
</file>

<file path=ppt/theme/theme2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TM04033919[[fn=Obvod]]</Template>
  <TotalTime>3302</TotalTime>
  <Words>1843</Words>
  <Application>Microsoft Office PowerPoint</Application>
  <PresentationFormat>Širokoúhlá obrazovka</PresentationFormat>
  <Paragraphs>260</Paragraphs>
  <Slides>60</Slides>
  <Notes>6</Notes>
  <HiddenSlides>0</HiddenSlides>
  <MMClips>0</MMClips>
  <ScaleCrop>false</ScaleCrop>
  <HeadingPairs>
    <vt:vector size="6" baseType="variant">
      <vt:variant>
        <vt:lpstr>Použitá písma</vt:lpstr>
      </vt:variant>
      <vt:variant>
        <vt:i4>8</vt:i4>
      </vt:variant>
      <vt:variant>
        <vt:lpstr>Motiv</vt:lpstr>
      </vt:variant>
      <vt:variant>
        <vt:i4>2</vt:i4>
      </vt:variant>
      <vt:variant>
        <vt:lpstr>Nadpisy snímků</vt:lpstr>
      </vt:variant>
      <vt:variant>
        <vt:i4>60</vt:i4>
      </vt:variant>
    </vt:vector>
  </HeadingPairs>
  <TitlesOfParts>
    <vt:vector size="70" baseType="lpstr">
      <vt:lpstr>Arial</vt:lpstr>
      <vt:lpstr>Baskerville Old Face</vt:lpstr>
      <vt:lpstr>Calibri</vt:lpstr>
      <vt:lpstr>Georgia</vt:lpstr>
      <vt:lpstr>Segoe UI Symbol</vt:lpstr>
      <vt:lpstr>Times New Roman</vt:lpstr>
      <vt:lpstr>Trebuchet MS</vt:lpstr>
      <vt:lpstr>Tw Cen MT</vt:lpstr>
      <vt:lpstr>Obvod</vt:lpstr>
      <vt:lpstr>Motiv systému Office</vt:lpstr>
      <vt:lpstr>Barvy v perspektivě kognitivní lingvistiky.  prototypy, konotace.  Příklad: bílá barva</vt:lpstr>
      <vt:lpstr>     Barvoslepý malíř</vt:lpstr>
      <vt:lpstr>1. východisko – fenomenologické: Přirozený svět  2. východisko – kognitivně- a kulturnělingvistické – - tělesná představová schémata (schéma cyklus), smyslová zkušenost  - kulturní zkušenost Středoevropana, resp. Čecha (čtvero ročních dob; určitý typ podnebí, rostlinstva apod.; určitá symbolika – folklor, umění , rituályatd.)</vt:lpstr>
      <vt:lpstr>Prezentace aplikace PowerPoint</vt:lpstr>
      <vt:lpstr> Barvy a jejich vnímání  (↔ a pojmenování barev v jazyce)  v kognitivně- a kulturnělingvistické perspektivě        – jde o jev univerzální, nebo relativní?</vt:lpstr>
      <vt:lpstr>Univerzalismus a relativismus – „oči a brýle“ </vt:lpstr>
      <vt:lpstr>  Brent Berlin – Paul Kay:  Basic Color terms. Their Universality and Evolution.   Berkeley: University of Califonia press, 1969.  Základní barvy – vývojová posloupnost  </vt:lpstr>
      <vt:lpstr> Brent Berlin – Paul Kay:  Basic Color terms. Their Universality and Evolution (1969)  </vt:lpstr>
      <vt:lpstr>          Anna Wierzbicka: Význam výrazů Pro barvy a univerzálie vidění  iN: A.W.: Sémantika: elementární a univerzální sémantické jednotky. Praha: karolinum, 2014, s. 311 – 359).  - barva není univerzální pojem - Univerzální je (% ve všech jazycích existuje)  ■ … pojem „ViděT“   →  rozlišení: světlo / Tma   + ■ … pojem „JAKO“ (srovnání na vizuálním základě)  → → →  Teorie prototypů </vt:lpstr>
      <vt:lpstr>         Barevný Prototyp – typický nositel dané barvy  </vt:lpstr>
      <vt:lpstr>Prezentace aplikace PowerPoint</vt:lpstr>
      <vt:lpstr>Obrazy světa jsou kulturně rozrůzněné:  Jaká je to barva?</vt:lpstr>
      <vt:lpstr>Prezentace aplikace PowerPoint</vt:lpstr>
      <vt:lpstr>Konotace spojené s  barvami a jejich nositeli</vt:lpstr>
      <vt:lpstr>            Lidová pÍSEŇ (česká, moravská)</vt:lpstr>
      <vt:lpstr>Prezentace aplikace PowerPoint</vt:lpstr>
      <vt:lpstr>Prezentace aplikace PowerPoint</vt:lpstr>
      <vt:lpstr>Barvy achromatické („Ne-BaRvy“)</vt:lpstr>
      <vt:lpstr>Etymologie: Bílý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Bílá – profily a konotace</vt:lpstr>
      <vt:lpstr>Barevnost VS. Nebarevnost</vt:lpstr>
      <vt:lpstr>BÍLÁ – podle A. Wierzbické dvĚ prototypové reference: ← kvantitativní: SVĚTLO, DEN (bílý den) ← KVALITATIVNÍ: sníh (sněhobílý, bílý jak sníh)</vt:lpstr>
      <vt:lpstr>Bílá kvantitativní</vt:lpstr>
      <vt:lpstr>Prezentace aplikace PowerPoint</vt:lpstr>
      <vt:lpstr>Bílá kvalitativní</vt:lpstr>
      <vt:lpstr>Jan Skácel: Stud jako padlý sníh (Úryvek)</vt:lpstr>
      <vt:lpstr>Primární prototypy bílé barvy v různých jazycích: sníh, mléko, bavlna, mouka, vaječný bílek, košile…</vt:lpstr>
      <vt:lpstr>Prezentace aplikace PowerPoint</vt:lpstr>
      <vt:lpstr>Bílý jako …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Mouka … Vejce / skořápka /BÍlek</vt:lpstr>
      <vt:lpstr>Prezentace aplikace PowerPoint</vt:lpstr>
      <vt:lpstr>Prezentace aplikace PowerPoint</vt:lpstr>
      <vt:lpstr>Prezentace aplikace PowerPoint</vt:lpstr>
      <vt:lpstr>Prezentace aplikace PowerPoint</vt:lpstr>
      <vt:lpstr>Anděl ---- křídla</vt:lpstr>
      <vt:lpstr>Prezentace aplikace PowerPoint</vt:lpstr>
      <vt:lpstr>Prezentace aplikace PowerPoint</vt:lpstr>
      <vt:lpstr>Zabarvení tváře: dobré X špatné červený X – Bledý; bílý (jako stěna)</vt:lpstr>
      <vt:lpstr>Prezentace aplikace PowerPoint</vt:lpstr>
      <vt:lpstr>Bílé vlasy, prokvetlé vlasy, prokvétat…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  Daniela Fischerová: Ryby  </vt:lpstr>
      <vt:lpstr>Díky za pozornost!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Barva v poezii:  prototypy, konotace, příběhy a paraboly</dc:title>
  <dc:creator>Irena Vaňková</dc:creator>
  <cp:lastModifiedBy>Irena Vaňková</cp:lastModifiedBy>
  <cp:revision>152</cp:revision>
  <cp:lastPrinted>2017-03-20T19:22:36Z</cp:lastPrinted>
  <dcterms:created xsi:type="dcterms:W3CDTF">2017-02-10T22:12:31Z</dcterms:created>
  <dcterms:modified xsi:type="dcterms:W3CDTF">2020-10-05T15:27:20Z</dcterms:modified>
</cp:coreProperties>
</file>