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0" d="100"/>
          <a:sy n="80" d="100"/>
        </p:scale>
        <p:origin x="102" y="15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424320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985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93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4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 názvu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02" name="Text úrovně 1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1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 názvu</a:t>
            </a:r>
          </a:p>
        </p:txBody>
      </p:sp>
      <p:sp>
        <p:nvSpPr>
          <p:cNvPr id="3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Hranol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73" name="Text úrovně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Hranol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83" name="Obrázek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avidpublisher.org/Public/uploads/Contribute/556fad46a6d6f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hanousek@codecreator.cz?subject=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ode Creator"/>
          <p:cNvSpPr txBox="1">
            <a:spLocks noGrp="1"/>
          </p:cNvSpPr>
          <p:nvPr>
            <p:ph type="subTitle" sz="half" idx="1"/>
          </p:nvPr>
        </p:nvSpPr>
        <p:spPr>
          <a:xfrm>
            <a:off x="1371600" y="4648841"/>
            <a:ext cx="6400800" cy="2395962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 err="1"/>
              <a:t>Code</a:t>
            </a:r>
            <a:r>
              <a:rPr lang="cs-CZ" dirty="0"/>
              <a:t> </a:t>
            </a:r>
            <a:r>
              <a:rPr lang="cs-CZ" dirty="0" err="1"/>
              <a:t>Creator</a:t>
            </a:r>
            <a:r>
              <a:rPr lang="cs-CZ" dirty="0"/>
              <a:t>, s.r.o.</a:t>
            </a:r>
            <a:endParaRPr dirty="0"/>
          </a:p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pic>
        <p:nvPicPr>
          <p:cNvPr id="113" name="Publi-logo_blue.png" descr="Publi-logo_blu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51219" y="179294"/>
            <a:ext cx="4471442" cy="44714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Mezinárodní eShop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Mezinárodní eShop</a:t>
            </a:r>
          </a:p>
        </p:txBody>
      </p:sp>
      <p:pic>
        <p:nvPicPr>
          <p:cNvPr id="139" name="Publi_eShop.png" descr="Publi_eShop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309961"/>
            <a:ext cx="9144000" cy="4572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všechny knihovny do ePubli"/>
          <p:cNvSpPr txBox="1">
            <a:spLocks noGrp="1"/>
          </p:cNvSpPr>
          <p:nvPr>
            <p:ph type="body" idx="1"/>
          </p:nvPr>
        </p:nvSpPr>
        <p:spPr>
          <a:xfrm>
            <a:off x="457200" y="1346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všechny knihovny do </a:t>
            </a:r>
            <a:r>
              <a:rPr>
                <a:solidFill>
                  <a:schemeClr val="accent5"/>
                </a:solidFill>
              </a:rPr>
              <a:t>ePubli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plementace Publi obsahuje"/>
          <p:cNvSpPr txBox="1">
            <a:spLocks noGrp="1"/>
          </p:cNvSpPr>
          <p:nvPr>
            <p:ph type="title"/>
          </p:nvPr>
        </p:nvSpPr>
        <p:spPr>
          <a:xfrm>
            <a:off x="519488" y="282424"/>
            <a:ext cx="8229601" cy="1143001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Implementace </a:t>
            </a:r>
            <a:r>
              <a:rPr lang="cs-CZ" dirty="0" err="1">
                <a:solidFill>
                  <a:schemeClr val="accent5"/>
                </a:solidFill>
              </a:rPr>
              <a:t>Publi</a:t>
            </a:r>
            <a:r>
              <a:rPr lang="cs-CZ" dirty="0"/>
              <a:t> obsahuje</a:t>
            </a:r>
          </a:p>
        </p:txBody>
      </p:sp>
      <p:sp>
        <p:nvSpPr>
          <p:cNvPr id="143" name="nákup licenc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nákup</a:t>
            </a:r>
            <a:r>
              <a:rPr dirty="0"/>
              <a:t> </a:t>
            </a:r>
            <a:r>
              <a:rPr dirty="0" err="1"/>
              <a:t>licence</a:t>
            </a:r>
            <a:endParaRPr dirty="0"/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vý</a:t>
            </a:r>
            <a:r>
              <a:rPr lang="cs-CZ" dirty="0"/>
              <a:t>r</a:t>
            </a:r>
            <a:r>
              <a:rPr dirty="0" err="1"/>
              <a:t>oba</a:t>
            </a:r>
            <a:r>
              <a:rPr dirty="0"/>
              <a:t> iOS </a:t>
            </a:r>
            <a:r>
              <a:rPr dirty="0" err="1"/>
              <a:t>čtečky</a:t>
            </a:r>
            <a:r>
              <a:rPr dirty="0"/>
              <a:t> 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výroba</a:t>
            </a:r>
            <a:r>
              <a:rPr dirty="0"/>
              <a:t> Android </a:t>
            </a:r>
            <a:r>
              <a:rPr dirty="0" err="1"/>
              <a:t>čtečky</a:t>
            </a:r>
            <a:endParaRPr dirty="0"/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výroba</a:t>
            </a:r>
            <a:r>
              <a:rPr dirty="0"/>
              <a:t> Windows </a:t>
            </a:r>
            <a:r>
              <a:rPr dirty="0" err="1"/>
              <a:t>čtečky</a:t>
            </a:r>
            <a:endParaRPr dirty="0"/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podporu</a:t>
            </a:r>
            <a:endParaRPr dirty="0"/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školení</a:t>
            </a:r>
            <a:endParaRPr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Výroba mKnihy obsahuj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Výroba</a:t>
            </a:r>
            <a:r>
              <a:rPr dirty="0"/>
              <a:t> </a:t>
            </a:r>
            <a:r>
              <a:rPr dirty="0" err="1">
                <a:solidFill>
                  <a:schemeClr val="accent5"/>
                </a:solidFill>
              </a:rPr>
              <a:t>mKnihy</a:t>
            </a:r>
            <a:r>
              <a:rPr dirty="0"/>
              <a:t> </a:t>
            </a:r>
            <a:r>
              <a:rPr dirty="0" err="1"/>
              <a:t>obsahuje</a:t>
            </a:r>
            <a:endParaRPr dirty="0"/>
          </a:p>
        </p:txBody>
      </p:sp>
      <p:sp>
        <p:nvSpPr>
          <p:cNvPr id="146" name="CC – tvorba knihy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CC – tvorba knihy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programování a implementace na server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školení autorů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podpora autorů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rodejte své mKnihy tisísům čtenářů!"/>
          <p:cNvSpPr txBox="1">
            <a:spLocks noGrp="1"/>
          </p:cNvSpPr>
          <p:nvPr>
            <p:ph type="title"/>
          </p:nvPr>
        </p:nvSpPr>
        <p:spPr>
          <a:xfrm>
            <a:off x="457200" y="1811338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402336">
              <a:defRPr sz="3872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Prodejte</a:t>
            </a:r>
            <a:r>
              <a:rPr dirty="0"/>
              <a:t> </a:t>
            </a:r>
            <a:r>
              <a:rPr dirty="0" err="1"/>
              <a:t>své</a:t>
            </a:r>
            <a:r>
              <a:rPr dirty="0"/>
              <a:t> </a:t>
            </a:r>
            <a:r>
              <a:rPr dirty="0" err="1">
                <a:solidFill>
                  <a:schemeClr val="accent5"/>
                </a:solidFill>
              </a:rPr>
              <a:t>mKnihy</a:t>
            </a:r>
            <a:r>
              <a:rPr dirty="0"/>
              <a:t> </a:t>
            </a:r>
            <a:r>
              <a:rPr dirty="0" err="1"/>
              <a:t>tisísům</a:t>
            </a:r>
            <a:r>
              <a:rPr dirty="0"/>
              <a:t> </a:t>
            </a:r>
            <a:r>
              <a:rPr dirty="0" err="1"/>
              <a:t>čtenářů</a:t>
            </a:r>
            <a:r>
              <a:rPr dirty="0"/>
              <a:t>!</a:t>
            </a:r>
          </a:p>
        </p:txBody>
      </p:sp>
      <p:sp>
        <p:nvSpPr>
          <p:cNvPr id="149" name="Cena implementace: 450 000,- Kč bez DPH…"/>
          <p:cNvSpPr txBox="1">
            <a:spLocks noGrp="1"/>
          </p:cNvSpPr>
          <p:nvPr>
            <p:ph type="body" idx="1"/>
          </p:nvPr>
        </p:nvSpPr>
        <p:spPr>
          <a:xfrm>
            <a:off x="228600" y="3520440"/>
            <a:ext cx="8723376" cy="2648395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Cena</a:t>
            </a:r>
            <a:r>
              <a:rPr dirty="0"/>
              <a:t> </a:t>
            </a:r>
            <a:r>
              <a:rPr dirty="0" err="1"/>
              <a:t>implementace</a:t>
            </a:r>
            <a:r>
              <a:rPr dirty="0"/>
              <a:t>: 450 000,- </a:t>
            </a:r>
            <a:r>
              <a:rPr dirty="0" err="1"/>
              <a:t>Kč</a:t>
            </a:r>
            <a:r>
              <a:rPr dirty="0"/>
              <a:t> bez DPH</a:t>
            </a:r>
            <a:endParaRPr lang="cs-CZ" dirty="0"/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/>
              <a:t>Cena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výrobu</a:t>
            </a:r>
            <a:r>
              <a:rPr dirty="0"/>
              <a:t> </a:t>
            </a:r>
            <a:r>
              <a:rPr dirty="0" err="1">
                <a:solidFill>
                  <a:schemeClr val="accent5"/>
                </a:solidFill>
              </a:rPr>
              <a:t>mKnihy</a:t>
            </a:r>
            <a:r>
              <a:rPr dirty="0">
                <a:solidFill>
                  <a:schemeClr val="accent5"/>
                </a:solidFill>
              </a:rPr>
              <a:t>: </a:t>
            </a:r>
            <a:r>
              <a:rPr lang="cs-CZ" sz="3000" dirty="0">
                <a:solidFill>
                  <a:srgbClr val="A7A7A7"/>
                </a:solidFill>
                <a:latin typeface="+mn-lt"/>
                <a:ea typeface="+mn-ea"/>
                <a:cs typeface="+mn-cs"/>
              </a:rPr>
              <a:t>již od </a:t>
            </a:r>
            <a:r>
              <a:rPr dirty="0"/>
              <a:t>20 000,- bez DPH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ubli Czech today"/>
          <p:cNvSpPr txBox="1">
            <a:spLocks noGrp="1"/>
          </p:cNvSpPr>
          <p:nvPr>
            <p:ph type="title"/>
          </p:nvPr>
        </p:nvSpPr>
        <p:spPr>
          <a:xfrm>
            <a:off x="457200" y="286212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 err="1">
                <a:solidFill>
                  <a:schemeClr val="accent5"/>
                </a:solidFill>
              </a:rPr>
              <a:t>Publi</a:t>
            </a:r>
            <a:r>
              <a:rPr dirty="0"/>
              <a:t> </a:t>
            </a:r>
            <a:r>
              <a:rPr lang="cs-CZ" dirty="0"/>
              <a:t>dnes</a:t>
            </a:r>
            <a:endParaRPr dirty="0"/>
          </a:p>
        </p:txBody>
      </p:sp>
      <p:sp>
        <p:nvSpPr>
          <p:cNvPr id="152" name="10 kompletních inplementací…"/>
          <p:cNvSpPr txBox="1">
            <a:spLocks noGrp="1"/>
          </p:cNvSpPr>
          <p:nvPr>
            <p:ph type="body" idx="1"/>
          </p:nvPr>
        </p:nvSpPr>
        <p:spPr>
          <a:xfrm>
            <a:off x="457200" y="1611774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solidFill>
                  <a:srgbClr val="535353"/>
                </a:solidFill>
              </a:rPr>
              <a:t>10</a:t>
            </a:r>
            <a:r>
              <a:rPr lang="cs-CZ" dirty="0"/>
              <a:t> kompletních implementací</a:t>
            </a:r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solidFill>
                  <a:srgbClr val="535353"/>
                </a:solidFill>
              </a:rPr>
              <a:t>19</a:t>
            </a:r>
            <a:r>
              <a:rPr lang="cs-CZ" dirty="0"/>
              <a:t> spolupracujících subjektů bez licence</a:t>
            </a:r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solidFill>
                  <a:srgbClr val="535353"/>
                </a:solidFill>
              </a:rPr>
              <a:t>1.</a:t>
            </a:r>
            <a:r>
              <a:rPr lang="cs-CZ" dirty="0"/>
              <a:t> vydavatelství s implementací</a:t>
            </a:r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solidFill>
                  <a:srgbClr val="535353"/>
                </a:solidFill>
              </a:rPr>
              <a:t>4</a:t>
            </a:r>
            <a:r>
              <a:rPr lang="cs-CZ" dirty="0"/>
              <a:t> vydavatelé a nezávislí autoři v e-</a:t>
            </a:r>
            <a:r>
              <a:rPr lang="cs-CZ" dirty="0" err="1"/>
              <a:t>shopu</a:t>
            </a:r>
            <a:endParaRPr lang="cs-CZ" dirty="0"/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solidFill>
                  <a:srgbClr val="535353"/>
                </a:solidFill>
              </a:rPr>
              <a:t>19</a:t>
            </a:r>
            <a:r>
              <a:rPr lang="cs-CZ" dirty="0"/>
              <a:t> knihoven v </a:t>
            </a:r>
            <a:r>
              <a:rPr lang="cs-CZ" dirty="0" err="1"/>
              <a:t>App</a:t>
            </a:r>
            <a:r>
              <a:rPr lang="cs-CZ" dirty="0"/>
              <a:t> </a:t>
            </a:r>
            <a:r>
              <a:rPr lang="cs-CZ" dirty="0" err="1"/>
              <a:t>Store</a:t>
            </a:r>
            <a:endParaRPr lang="cs-CZ" dirty="0"/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solidFill>
                  <a:srgbClr val="535353"/>
                </a:solidFill>
              </a:rPr>
              <a:t>19</a:t>
            </a:r>
            <a:r>
              <a:rPr lang="cs-CZ" dirty="0"/>
              <a:t> knihoven v  Google Play</a:t>
            </a:r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solidFill>
                  <a:schemeClr val="accent5"/>
                </a:solidFill>
              </a:rPr>
              <a:t>106 200</a:t>
            </a:r>
            <a:r>
              <a:rPr lang="cs-CZ" dirty="0"/>
              <a:t> stažení nebo prohlédnutí knih (2017)</a:t>
            </a:r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solidFill>
                  <a:srgbClr val="535353"/>
                </a:solidFill>
              </a:rPr>
              <a:t>2 500</a:t>
            </a:r>
            <a:r>
              <a:rPr lang="cs-CZ" dirty="0"/>
              <a:t> registrovaných uživatelů</a:t>
            </a:r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solidFill>
                  <a:srgbClr val="535353"/>
                </a:solidFill>
              </a:rPr>
              <a:t>450 </a:t>
            </a:r>
            <a:r>
              <a:rPr lang="cs-CZ" dirty="0" err="1">
                <a:solidFill>
                  <a:schemeClr val="accent5"/>
                </a:solidFill>
              </a:rPr>
              <a:t>mKnih</a:t>
            </a:r>
            <a:r>
              <a:rPr lang="cs-CZ" dirty="0"/>
              <a:t> v </a:t>
            </a:r>
            <a:r>
              <a:rPr lang="cs-CZ" dirty="0" err="1">
                <a:solidFill>
                  <a:schemeClr val="accent5"/>
                </a:solidFill>
              </a:rPr>
              <a:t>Publi</a:t>
            </a:r>
            <a:r>
              <a:rPr lang="cs-CZ" dirty="0"/>
              <a:t> systému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ferenc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dirty="0"/>
              <a:t>Reference</a:t>
            </a:r>
          </a:p>
        </p:txBody>
      </p:sp>
      <p:sp>
        <p:nvSpPr>
          <p:cNvPr id="155" name="UNIVERZITA KARLOVA – eCUNI: 21 knih…"/>
          <p:cNvSpPr txBox="1">
            <a:spLocks noGrp="1"/>
          </p:cNvSpPr>
          <p:nvPr>
            <p:ph type="body" idx="1"/>
          </p:nvPr>
        </p:nvSpPr>
        <p:spPr>
          <a:xfrm>
            <a:off x="457200" y="1739901"/>
            <a:ext cx="8229600" cy="4282528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UNIVERZITA KARLOVA – </a:t>
            </a:r>
            <a:r>
              <a:rPr lang="cs-CZ" dirty="0" err="1"/>
              <a:t>eCUNI</a:t>
            </a:r>
            <a:r>
              <a:rPr lang="cs-CZ" dirty="0"/>
              <a:t>: 20+ knih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MASARYKOVA UNIVERZITA– </a:t>
            </a:r>
            <a:r>
              <a:rPr lang="cs-CZ" dirty="0" err="1"/>
              <a:t>eMUNI</a:t>
            </a:r>
            <a:r>
              <a:rPr lang="cs-CZ" dirty="0"/>
              <a:t>: 90 knih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ČVUT PRAHA – </a:t>
            </a:r>
            <a:r>
              <a:rPr lang="cs-CZ" dirty="0" err="1"/>
              <a:t>eCVUT</a:t>
            </a:r>
            <a:r>
              <a:rPr lang="cs-CZ" dirty="0"/>
              <a:t>: 20 knih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TUL LIBEREC – </a:t>
            </a:r>
            <a:r>
              <a:rPr lang="cs-CZ" dirty="0" err="1"/>
              <a:t>eTUL</a:t>
            </a:r>
            <a:r>
              <a:rPr lang="cs-CZ" dirty="0"/>
              <a:t>: 10+ knih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MENDELOVA UNIVERZITA - </a:t>
            </a:r>
            <a:r>
              <a:rPr lang="cs-CZ" dirty="0" err="1"/>
              <a:t>eMendelu</a:t>
            </a:r>
            <a:endParaRPr lang="cs-CZ" dirty="0"/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JIHOČESKÁ UNIVERZITA - </a:t>
            </a:r>
            <a:r>
              <a:rPr lang="cs-CZ" dirty="0" err="1"/>
              <a:t>eJU</a:t>
            </a:r>
            <a:endParaRPr lang="cs-CZ" dirty="0"/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Vydavatelství ALTER – </a:t>
            </a:r>
            <a:r>
              <a:rPr lang="cs-CZ" dirty="0" err="1"/>
              <a:t>appALTER</a:t>
            </a:r>
            <a:r>
              <a:rPr lang="cs-CZ" dirty="0"/>
              <a:t>: 70+ </a:t>
            </a:r>
            <a:r>
              <a:rPr lang="cs-CZ" dirty="0" err="1"/>
              <a:t>books</a:t>
            </a:r>
            <a:endParaRPr lang="cs-CZ" dirty="0"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Výzkum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Výzkumy</a:t>
            </a:r>
          </a:p>
        </p:txBody>
      </p:sp>
      <p:sp>
        <p:nvSpPr>
          <p:cNvPr id="158" name="http://davidpublisher.org/Public/uploads/Contribute/556fad46a6d6f.pdf"/>
          <p:cNvSpPr txBox="1">
            <a:spLocks noGrp="1"/>
          </p:cNvSpPr>
          <p:nvPr>
            <p:ph type="body" idx="1"/>
          </p:nvPr>
        </p:nvSpPr>
        <p:spPr>
          <a:xfrm>
            <a:off x="457200" y="18923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 sz="3000">
                <a:solidFill>
                  <a:schemeClr val="accent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dirty="0">
                <a:uFill>
                  <a:solidFill>
                    <a:srgbClr val="0000FF"/>
                  </a:solidFill>
                </a:uFill>
                <a:hlinkClick r:id="rId2"/>
              </a:rPr>
              <a:t>http://davidpublisher.org/Public/uploads/Contribute/556fad46a6d6f.pdf</a:t>
            </a:r>
          </a:p>
          <a:p>
            <a:pPr marL="0" indent="0" algn="ctr">
              <a:buSzTx/>
              <a:buNone/>
              <a:defRPr sz="3000">
                <a:latin typeface="+mn-lt"/>
                <a:ea typeface="+mn-ea"/>
                <a:cs typeface="+mn-cs"/>
                <a:sym typeface="Helvetica"/>
              </a:defRPr>
            </a:pPr>
            <a:endParaRPr dirty="0">
              <a:uFill>
                <a:solidFill>
                  <a:srgbClr val="0000FF"/>
                </a:solidFill>
              </a:uFill>
              <a:hlinkClick r:id="rId2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CC, Logo.pdf" descr="CC, Logo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43167"/>
            <a:ext cx="9144001" cy="6461616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Code Creator, Nové sady 988/2, Brno, Czech Republic, +420 775 555 357…"/>
          <p:cNvSpPr txBox="1">
            <a:spLocks noGrp="1"/>
          </p:cNvSpPr>
          <p:nvPr>
            <p:ph type="body" idx="1"/>
          </p:nvPr>
        </p:nvSpPr>
        <p:spPr>
          <a:xfrm>
            <a:off x="278085" y="5281220"/>
            <a:ext cx="8587830" cy="4722976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None/>
              <a:defRPr sz="2000">
                <a:latin typeface="+mn-lt"/>
                <a:ea typeface="+mn-ea"/>
                <a:cs typeface="+mn-cs"/>
                <a:sym typeface="Helvetica"/>
              </a:defRPr>
            </a:pPr>
            <a:r>
              <a:rPr dirty="0"/>
              <a:t>Code Creator, </a:t>
            </a:r>
            <a:r>
              <a:rPr dirty="0">
                <a:solidFill>
                  <a:srgbClr val="A7A7A7"/>
                </a:solidFill>
              </a:rPr>
              <a:t>Nové sady 988/2, Brno, Czech Republic, +420 775 555 357</a:t>
            </a:r>
          </a:p>
          <a:p>
            <a:pPr marL="0" indent="0" algn="ctr">
              <a:lnSpc>
                <a:spcPct val="60000"/>
              </a:lnSpc>
              <a:spcBef>
                <a:spcPts val="600"/>
              </a:spcBef>
              <a:buSzTx/>
              <a:buNone/>
              <a:defRPr sz="2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dirty="0">
              <a:solidFill>
                <a:srgbClr val="A7A7A7"/>
              </a:solidFill>
            </a:endParaRPr>
          </a:p>
          <a:p>
            <a:pPr marL="0" indent="0" algn="ctr">
              <a:lnSpc>
                <a:spcPct val="60000"/>
              </a:lnSpc>
              <a:spcBef>
                <a:spcPts val="600"/>
              </a:spcBef>
              <a:buSzTx/>
              <a:buNone/>
              <a:defRPr sz="2000">
                <a:solidFill>
                  <a:schemeClr val="accent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>
                <a:uFill>
                  <a:solidFill>
                    <a:srgbClr val="0000FF"/>
                  </a:solidFill>
                </a:uFill>
                <a:hlinkClick r:id="rId3"/>
              </a:rPr>
              <a:t>mknihy@publi.cz</a:t>
            </a:r>
            <a:endParaRPr dirty="0">
              <a:uFill>
                <a:solidFill>
                  <a:srgbClr val="0000FF"/>
                </a:solidFill>
              </a:uFill>
              <a:hlinkClick r:id="rId3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ipad-book-reading.jpg" descr="ipad-book-readin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19250" y="2819300"/>
            <a:ext cx="5905500" cy="4076701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Vytvořte si multimediální knihy…"/>
          <p:cNvSpPr txBox="1"/>
          <p:nvPr/>
        </p:nvSpPr>
        <p:spPr>
          <a:xfrm>
            <a:off x="729923" y="481330"/>
            <a:ext cx="7684153" cy="2215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algn="ctr">
              <a:defRPr sz="44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Vytvořte si multimediální knihy</a:t>
            </a:r>
          </a:p>
          <a:p>
            <a:pPr algn="ctr">
              <a:defRPr sz="44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dostupné online i off-line</a:t>
            </a:r>
            <a:br>
              <a:rPr lang="cs-CZ" dirty="0"/>
            </a:br>
            <a:endParaRPr lang="cs-CZ" sz="2400" dirty="0"/>
          </a:p>
          <a:p>
            <a:pPr algn="ctr">
              <a:lnSpc>
                <a:spcPct val="50000"/>
              </a:lnSpc>
              <a:defRPr sz="44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 err="1">
                <a:solidFill>
                  <a:schemeClr val="accent5"/>
                </a:solidFill>
              </a:rPr>
              <a:t>mKnihy</a:t>
            </a:r>
            <a:endParaRPr lang="cs-CZ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ublikování knih nikdy nebylo jednodušší a bezpečnější.."/>
          <p:cNvSpPr txBox="1">
            <a:spLocks noGrp="1"/>
          </p:cNvSpPr>
          <p:nvPr>
            <p:ph type="title"/>
          </p:nvPr>
        </p:nvSpPr>
        <p:spPr>
          <a:xfrm>
            <a:off x="457200" y="1747838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356615">
              <a:defRPr sz="3432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Publikování knih nikdy nebylo </a:t>
            </a:r>
            <a:r>
              <a:rPr lang="cs-CZ" dirty="0">
                <a:solidFill>
                  <a:schemeClr val="accent5"/>
                </a:solidFill>
              </a:rPr>
              <a:t>jednodušší</a:t>
            </a:r>
            <a:r>
              <a:rPr lang="cs-CZ" dirty="0"/>
              <a:t> a </a:t>
            </a:r>
            <a:r>
              <a:rPr lang="cs-CZ" dirty="0">
                <a:solidFill>
                  <a:schemeClr val="accent5"/>
                </a:solidFill>
              </a:rPr>
              <a:t>bezpečnější</a:t>
            </a:r>
            <a:r>
              <a:rPr lang="cs-CZ" dirty="0"/>
              <a:t>.</a:t>
            </a:r>
          </a:p>
        </p:txBody>
      </p:sp>
      <p:sp>
        <p:nvSpPr>
          <p:cNvPr id="119" name="Náš publikační systém poskytuje unikátní automatizované publikování elektronických  knih s vysokým stupněm zabezpečení proti redistribuci."/>
          <p:cNvSpPr txBox="1">
            <a:spLocks noGrp="1"/>
          </p:cNvSpPr>
          <p:nvPr>
            <p:ph type="body" idx="1"/>
          </p:nvPr>
        </p:nvSpPr>
        <p:spPr>
          <a:xfrm>
            <a:off x="539496" y="3758184"/>
            <a:ext cx="8229600" cy="2702751"/>
          </a:xfrm>
          <a:prstGeom prst="rect">
            <a:avLst/>
          </a:prstGeom>
        </p:spPr>
        <p:txBody>
          <a:bodyPr/>
          <a:lstStyle/>
          <a:p>
            <a:pPr marL="0" lvl="1" indent="400050" algn="ctr">
              <a:spcBef>
                <a:spcPts val="600"/>
              </a:spcBef>
              <a:buSzTx/>
              <a:buNone/>
              <a:defRPr sz="28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Náš publikační systém poskytuje unikátní automatizované publikování elektronických </a:t>
            </a:r>
            <a:r>
              <a:rPr lang="cs-CZ" dirty="0">
                <a:solidFill>
                  <a:schemeClr val="accent5"/>
                </a:solidFill>
              </a:rPr>
              <a:t>knih </a:t>
            </a:r>
            <a:r>
              <a:rPr lang="cs-CZ" dirty="0"/>
              <a:t>s vysokým stupněm </a:t>
            </a:r>
            <a:r>
              <a:rPr lang="cs-CZ" dirty="0">
                <a:solidFill>
                  <a:schemeClr val="accent5"/>
                </a:solidFill>
              </a:rPr>
              <a:t>zabezpečení</a:t>
            </a:r>
            <a:r>
              <a:rPr lang="cs-CZ" dirty="0"/>
              <a:t> proti redistribuci.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Vaše knihovna vyrobená na míru bude dostupná pro všechny nejpoužívanější systémy."/>
          <p:cNvSpPr txBox="1">
            <a:spLocks noGrp="1"/>
          </p:cNvSpPr>
          <p:nvPr>
            <p:ph type="title"/>
          </p:nvPr>
        </p:nvSpPr>
        <p:spPr>
          <a:xfrm>
            <a:off x="457200" y="1747838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310895">
              <a:defRPr sz="2992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Vaše </a:t>
            </a:r>
            <a:r>
              <a:rPr lang="cs-CZ" dirty="0">
                <a:solidFill>
                  <a:schemeClr val="accent5"/>
                </a:solidFill>
              </a:rPr>
              <a:t>knihovna</a:t>
            </a:r>
            <a:r>
              <a:rPr lang="cs-CZ" dirty="0"/>
              <a:t> vyrobená na míru bude dostupná pro všechny nejpoužívanější systémy. </a:t>
            </a:r>
          </a:p>
        </p:txBody>
      </p:sp>
      <p:sp>
        <p:nvSpPr>
          <p:cNvPr id="122" name="Web knihovna, iOS knihovna, Android knihovna, Windows knihovna"/>
          <p:cNvSpPr txBox="1">
            <a:spLocks noGrp="1"/>
          </p:cNvSpPr>
          <p:nvPr>
            <p:ph type="body" idx="1"/>
          </p:nvPr>
        </p:nvSpPr>
        <p:spPr>
          <a:xfrm>
            <a:off x="546100" y="3803904"/>
            <a:ext cx="8229600" cy="2846326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8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rPr lang="cs-CZ" dirty="0"/>
              <a:t>Web knihovna, </a:t>
            </a:r>
            <a:r>
              <a:rPr lang="cs-CZ" dirty="0" err="1"/>
              <a:t>iOS</a:t>
            </a:r>
            <a:r>
              <a:rPr lang="cs-CZ" dirty="0"/>
              <a:t> knihovna, Android knihovna, Windows knihovna</a:t>
            </a:r>
          </a:p>
        </p:txBody>
      </p:sp>
      <p:pic>
        <p:nvPicPr>
          <p:cNvPr id="123" name="ios-vs-android-vs-windows.png" descr="ios-vs-android-vs-window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67291" y="5007173"/>
            <a:ext cx="3787218" cy="96844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mBooks…"/>
          <p:cNvSpPr txBox="1">
            <a:spLocks noGrp="1"/>
          </p:cNvSpPr>
          <p:nvPr>
            <p:ph type="body" idx="1"/>
          </p:nvPr>
        </p:nvSpPr>
        <p:spPr>
          <a:xfrm>
            <a:off x="457200" y="682897"/>
            <a:ext cx="8229600" cy="5492206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cs-CZ" dirty="0"/>
          </a:p>
          <a:p>
            <a:pPr marL="0" indent="0" algn="ctr">
              <a:buSzTx/>
              <a:buNone/>
              <a:defRPr sz="44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 err="1">
                <a:solidFill>
                  <a:schemeClr val="accent5"/>
                </a:solidFill>
              </a:rPr>
              <a:t>mKnihy</a:t>
            </a:r>
            <a:endParaRPr lang="cs-CZ" dirty="0">
              <a:solidFill>
                <a:schemeClr val="accent5"/>
              </a:solidFill>
            </a:endParaRPr>
          </a:p>
          <a:p>
            <a:pPr marL="0" indent="0" algn="ctr">
              <a:lnSpc>
                <a:spcPct val="50000"/>
              </a:lnSpc>
              <a:buSzTx/>
              <a:buNone/>
              <a:defRPr sz="44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cs-CZ" dirty="0">
              <a:solidFill>
                <a:schemeClr val="accent5"/>
              </a:solidFill>
            </a:endParaRPr>
          </a:p>
          <a:p>
            <a:pPr marL="0" lvl="1" indent="400050" algn="ctr">
              <a:spcBef>
                <a:spcPts val="600"/>
              </a:spcBef>
              <a:buSzTx/>
              <a:buNone/>
              <a:defRPr sz="28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Autoři </a:t>
            </a:r>
            <a:r>
              <a:rPr lang="cs-CZ" dirty="0" err="1"/>
              <a:t>Think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!</a:t>
            </a:r>
          </a:p>
          <a:p>
            <a:pPr marL="0" indent="0" algn="ctr">
              <a:buSzTx/>
              <a:buNone/>
              <a:defRPr>
                <a:latin typeface="+mn-lt"/>
                <a:ea typeface="+mn-ea"/>
                <a:cs typeface="+mn-cs"/>
                <a:sym typeface="Helvetica"/>
              </a:defRPr>
            </a:pPr>
            <a:endParaRPr lang="cs-CZ" dirty="0"/>
          </a:p>
          <a:p>
            <a:pPr marL="0" indent="0" algn="ctr">
              <a:buSzTx/>
              <a:buNone/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Programujeme </a:t>
            </a:r>
            <a:r>
              <a:rPr lang="cs-CZ" dirty="0" err="1"/>
              <a:t>mKnihy</a:t>
            </a:r>
            <a:r>
              <a:rPr lang="cs-CZ" dirty="0"/>
              <a:t>  </a:t>
            </a:r>
          </a:p>
          <a:p>
            <a:pPr marL="0" lvl="1" indent="400050" algn="ctr">
              <a:spcBef>
                <a:spcPts val="600"/>
              </a:spcBef>
              <a:buSzTx/>
              <a:buNone/>
              <a:defRPr sz="28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s důrazem na individuální kreativní přání autorů</a:t>
            </a:r>
          </a:p>
          <a:p>
            <a:pPr marL="0" lvl="1" indent="400050" algn="ctr">
              <a:spcBef>
                <a:spcPts val="600"/>
              </a:spcBef>
              <a:buSzTx/>
              <a:buNone/>
              <a:defRPr sz="28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Knihy na míru!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interaktivní prvky  mKnih…"/>
          <p:cNvSpPr txBox="1">
            <a:spLocks noGrp="1"/>
          </p:cNvSpPr>
          <p:nvPr>
            <p:ph type="body" idx="1"/>
          </p:nvPr>
        </p:nvSpPr>
        <p:spPr>
          <a:xfrm>
            <a:off x="457200" y="682897"/>
            <a:ext cx="8229600" cy="5492206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  <a:defRPr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0" indent="0" algn="ctr">
              <a:buSzTx/>
              <a:buNone/>
              <a:defRPr sz="44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Interaktivní prvky  </a:t>
            </a:r>
            <a:r>
              <a:rPr lang="cs-CZ" dirty="0" err="1">
                <a:solidFill>
                  <a:schemeClr val="accent5"/>
                </a:solidFill>
              </a:rPr>
              <a:t>mKnih</a:t>
            </a:r>
            <a:endParaRPr lang="cs-CZ" dirty="0">
              <a:solidFill>
                <a:schemeClr val="accent5"/>
              </a:solidFill>
            </a:endParaRPr>
          </a:p>
          <a:p>
            <a:pPr marL="0" indent="0" algn="ctr">
              <a:lnSpc>
                <a:spcPct val="50000"/>
              </a:lnSpc>
              <a:buSzTx/>
              <a:buNone/>
              <a:defRPr sz="44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dirty="0">
              <a:solidFill>
                <a:schemeClr val="accent5"/>
              </a:solidFill>
            </a:endParaRPr>
          </a:p>
          <a:p>
            <a:pPr marL="0" lvl="1" indent="400050" algn="ctr">
              <a:spcBef>
                <a:spcPts val="600"/>
              </a:spcBef>
              <a:buSzTx/>
              <a:buNone/>
              <a:defRPr sz="28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Video, hudba, zvuky, obrázky, animace, interaktivní cvičení, matematické a chemické vzorce, testy a mnohem více</a:t>
            </a:r>
          </a:p>
          <a:p>
            <a:pPr marL="0" indent="0" algn="ctr">
              <a:buSzTx/>
              <a:buNone/>
              <a:defRPr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0" indent="0" algn="ctr">
              <a:buSzTx/>
              <a:buNone/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Nástroje pro studenty: </a:t>
            </a:r>
          </a:p>
          <a:p>
            <a:pPr marL="0" lvl="1" indent="400050" algn="ctr">
              <a:spcBef>
                <a:spcPts val="600"/>
              </a:spcBef>
              <a:buSzTx/>
              <a:buNone/>
              <a:defRPr sz="28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Zvýraznění, poznámky, citace, sdílení,.</a:t>
            </a:r>
            <a:r>
              <a:rPr dirty="0"/>
              <a:t>..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ubli systém poskytuj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 err="1">
                <a:solidFill>
                  <a:schemeClr val="accent5"/>
                </a:solidFill>
              </a:rPr>
              <a:t>Publi</a:t>
            </a:r>
            <a:r>
              <a:rPr lang="cs-CZ" dirty="0"/>
              <a:t> systém poskytuje</a:t>
            </a:r>
          </a:p>
        </p:txBody>
      </p:sp>
      <p:sp>
        <p:nvSpPr>
          <p:cNvPr id="130" name="publikování mKnih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90000"/>
              </a:lnSpc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publikování </a:t>
            </a:r>
            <a:r>
              <a:rPr lang="cs-CZ" dirty="0" err="1">
                <a:solidFill>
                  <a:schemeClr val="accent5"/>
                </a:solidFill>
              </a:rPr>
              <a:t>mKnih</a:t>
            </a:r>
            <a:r>
              <a:rPr lang="cs-CZ" dirty="0"/>
              <a:t> </a:t>
            </a:r>
          </a:p>
          <a:p>
            <a:pPr marL="0" indent="0" algn="ctr">
              <a:lnSpc>
                <a:spcPct val="90000"/>
              </a:lnSpc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registraci uživatelů </a:t>
            </a:r>
          </a:p>
          <a:p>
            <a:pPr marL="0" indent="0" algn="ctr">
              <a:lnSpc>
                <a:spcPct val="90000"/>
              </a:lnSpc>
              <a:buSzTx/>
              <a:buFontTx/>
              <a:buNone/>
              <a:defRPr sz="30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prodej</a:t>
            </a:r>
          </a:p>
          <a:p>
            <a:pPr marL="0" indent="0" algn="ctr">
              <a:lnSpc>
                <a:spcPct val="90000"/>
              </a:lnSpc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statistiky aktivit uživatelů</a:t>
            </a:r>
          </a:p>
          <a:p>
            <a:pPr marL="0" indent="0" algn="ctr">
              <a:lnSpc>
                <a:spcPct val="90000"/>
              </a:lnSpc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 statistiky využívání  </a:t>
            </a:r>
            <a:r>
              <a:rPr lang="cs-CZ" dirty="0" err="1">
                <a:solidFill>
                  <a:schemeClr val="accent5"/>
                </a:solidFill>
              </a:rPr>
              <a:t>mKnih</a:t>
            </a:r>
            <a:endParaRPr lang="cs-CZ" dirty="0">
              <a:solidFill>
                <a:schemeClr val="accent5"/>
              </a:solidFill>
            </a:endParaRPr>
          </a:p>
          <a:p>
            <a:pPr marL="0" indent="0" algn="ctr">
              <a:lnSpc>
                <a:spcPct val="90000"/>
              </a:lnSpc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kategorie</a:t>
            </a:r>
            <a:r>
              <a:rPr lang="cs-CZ" dirty="0">
                <a:solidFill>
                  <a:schemeClr val="accent5"/>
                </a:solidFill>
              </a:rPr>
              <a:t> </a:t>
            </a:r>
            <a:r>
              <a:rPr lang="cs-CZ" dirty="0" err="1">
                <a:solidFill>
                  <a:schemeClr val="accent5"/>
                </a:solidFill>
              </a:rPr>
              <a:t>mKnih</a:t>
            </a:r>
            <a:endParaRPr lang="cs-CZ" dirty="0">
              <a:solidFill>
                <a:schemeClr val="accent5"/>
              </a:solidFill>
            </a:endParaRPr>
          </a:p>
          <a:p>
            <a:pPr marL="0" indent="0" algn="ctr">
              <a:lnSpc>
                <a:spcPct val="90000"/>
              </a:lnSpc>
              <a:buSzTx/>
              <a:buFontTx/>
              <a:buNone/>
              <a:defRPr sz="30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bezpečnou distribuci</a:t>
            </a:r>
          </a:p>
          <a:p>
            <a:pPr marL="0" indent="0" algn="ctr">
              <a:lnSpc>
                <a:spcPct val="90000"/>
              </a:lnSpc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cs-CZ" dirty="0"/>
              <a:t>další služby včetně mailingu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otenciální zákazníc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Potenciální zákazníci</a:t>
            </a:r>
          </a:p>
        </p:txBody>
      </p:sp>
      <p:sp>
        <p:nvSpPr>
          <p:cNvPr id="133" name="Zákazníci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106443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Zákazníci</a:t>
            </a:r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0" lvl="1" indent="228600" algn="ctr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univerzity, školy, vydavatelé, nakladatelé, vydavatelé časopisů, školící agentury, jednotlivci, spisovatelé</a:t>
            </a:r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FontTx/>
              <a:buNone/>
              <a:defRPr sz="3000"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Registrovaní uživatelé</a:t>
            </a:r>
          </a:p>
          <a:p>
            <a:pPr marL="0" lvl="1" indent="228600" algn="ctr">
              <a:lnSpc>
                <a:spcPct val="80000"/>
              </a:lnSpc>
              <a:spcBef>
                <a:spcPts val="500"/>
              </a:spcBef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studenti, čtenáři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odej knih - eShop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35353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Prodej knih - eShop</a:t>
            </a:r>
          </a:p>
        </p:txBody>
      </p:sp>
      <p:sp>
        <p:nvSpPr>
          <p:cNvPr id="136" name="registrace studentů/čtenářů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registrace studentů/čtenářů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platba přes </a:t>
            </a:r>
            <a:r>
              <a:rPr>
                <a:solidFill>
                  <a:schemeClr val="accent5"/>
                </a:solidFill>
              </a:rPr>
              <a:t>GoPay</a:t>
            </a:r>
            <a:r>
              <a:t> platební terminál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úprava stránek obchodu v designu školy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centrální </a:t>
            </a:r>
            <a:r>
              <a:rPr>
                <a:solidFill>
                  <a:schemeClr val="accent5"/>
                </a:solidFill>
              </a:rPr>
              <a:t>Publi</a:t>
            </a:r>
            <a:r>
              <a:t> eShop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sdílení knih mezi univerzitami </a:t>
            </a:r>
          </a:p>
          <a:p>
            <a:pPr marL="0" indent="0" algn="ctr">
              <a:buSzTx/>
              <a:buFontTx/>
              <a:buNone/>
              <a:defRPr sz="3000">
                <a:solidFill>
                  <a:srgbClr val="A7A7A7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>
                <a:solidFill>
                  <a:schemeClr val="accent5"/>
                </a:solidFill>
              </a:rPr>
              <a:t>eduID</a:t>
            </a:r>
            <a:r>
              <a:t> registrace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376</Words>
  <Application>Microsoft Office PowerPoint</Application>
  <PresentationFormat>Předvádění na obrazovce (4:3)</PresentationFormat>
  <Paragraphs>87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Helvetica</vt:lpstr>
      <vt:lpstr>Office Theme</vt:lpstr>
      <vt:lpstr>Prezentace aplikace PowerPoint</vt:lpstr>
      <vt:lpstr>Prezentace aplikace PowerPoint</vt:lpstr>
      <vt:lpstr>Publikování knih nikdy nebylo jednodušší a bezpečnější.</vt:lpstr>
      <vt:lpstr>Vaše knihovna vyrobená na míru bude dostupná pro všechny nejpoužívanější systémy. </vt:lpstr>
      <vt:lpstr>Prezentace aplikace PowerPoint</vt:lpstr>
      <vt:lpstr>Prezentace aplikace PowerPoint</vt:lpstr>
      <vt:lpstr>Publi systém poskytuje</vt:lpstr>
      <vt:lpstr>Potenciální zákazníci</vt:lpstr>
      <vt:lpstr>Prodej knih - eShop</vt:lpstr>
      <vt:lpstr>Mezinárodní eShop</vt:lpstr>
      <vt:lpstr>Implementace Publi obsahuje</vt:lpstr>
      <vt:lpstr>Výroba mKnihy obsahuje</vt:lpstr>
      <vt:lpstr>Prodejte své mKnihy tisísům čtenářů!</vt:lpstr>
      <vt:lpstr>Publi dnes</vt:lpstr>
      <vt:lpstr>Reference</vt:lpstr>
      <vt:lpstr>Výzkumy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Mašatová Zora</dc:creator>
  <cp:lastModifiedBy>Mašatová Zora</cp:lastModifiedBy>
  <cp:revision>9</cp:revision>
  <dcterms:modified xsi:type="dcterms:W3CDTF">2019-03-11T07:54:19Z</dcterms:modified>
</cp:coreProperties>
</file>