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77" r:id="rId4"/>
    <p:sldId id="257" r:id="rId5"/>
    <p:sldId id="258" r:id="rId6"/>
    <p:sldId id="273" r:id="rId7"/>
    <p:sldId id="275" r:id="rId8"/>
    <p:sldId id="280" r:id="rId9"/>
    <p:sldId id="260" r:id="rId10"/>
    <p:sldId id="261" r:id="rId11"/>
    <p:sldId id="265" r:id="rId12"/>
    <p:sldId id="266" r:id="rId13"/>
    <p:sldId id="267" r:id="rId14"/>
    <p:sldId id="268" r:id="rId15"/>
    <p:sldId id="269" r:id="rId16"/>
    <p:sldId id="270" r:id="rId17"/>
    <p:sldId id="271"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40FD4C-D66B-324C-97A7-A5CEA863694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21E29D6-B81D-0B47-81C6-86DAA7DBBE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6BD7E2F-112D-F841-89E2-F200AA731541}"/>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5" name="Zástupný symbol pro zápatí 4">
            <a:extLst>
              <a:ext uri="{FF2B5EF4-FFF2-40B4-BE49-F238E27FC236}">
                <a16:creationId xmlns:a16="http://schemas.microsoft.com/office/drawing/2014/main" id="{053B54AE-1077-F44C-99AC-7D2C536A2AA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7336D1D-4FA9-E747-ACB5-98E22C5FE375}"/>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266533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E0AA1A-BF79-314D-8715-FB99AB802B7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B24EBD9-12AD-8A49-8AF8-6BBAD2264D3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CD94891-4CD3-134F-84A0-2240ACF167EA}"/>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5" name="Zástupný symbol pro zápatí 4">
            <a:extLst>
              <a:ext uri="{FF2B5EF4-FFF2-40B4-BE49-F238E27FC236}">
                <a16:creationId xmlns:a16="http://schemas.microsoft.com/office/drawing/2014/main" id="{B28B19D7-1455-2349-AA38-0F9D807CB1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DE0855-AE42-B54A-9656-3AB91DD9892F}"/>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39415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1803398-25F0-B649-8C8E-971F6236BB4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32798EA-BD07-DE40-9317-6EF8734F3F8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6D7A8E7-5BD5-AF41-9535-96CC77126CD6}"/>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5" name="Zástupný symbol pro zápatí 4">
            <a:extLst>
              <a:ext uri="{FF2B5EF4-FFF2-40B4-BE49-F238E27FC236}">
                <a16:creationId xmlns:a16="http://schemas.microsoft.com/office/drawing/2014/main" id="{D025E38F-3826-FC4F-A084-9B17D07BD3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A46158B-5D51-C14A-B73B-57AB95ADA582}"/>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1884441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015698-A0C4-2749-8575-DAB3EBCDA5C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5A06AA3-A494-7349-8EAB-E6A871E2492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24C7126-667D-C74A-AC09-2605A3600575}"/>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5" name="Zástupný symbol pro zápatí 4">
            <a:extLst>
              <a:ext uri="{FF2B5EF4-FFF2-40B4-BE49-F238E27FC236}">
                <a16:creationId xmlns:a16="http://schemas.microsoft.com/office/drawing/2014/main" id="{13604104-561B-5848-A24F-A6699A42D16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BC9528-F2EF-F043-91B1-ED1E00F412C5}"/>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60347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B3276-DC1B-F443-AC8D-02EBB0CB37F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507C01C-C2EA-6147-91DC-FAAA71B007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4752DC0-4060-EA42-AFB3-AF56125287F5}"/>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5" name="Zástupný symbol pro zápatí 4">
            <a:extLst>
              <a:ext uri="{FF2B5EF4-FFF2-40B4-BE49-F238E27FC236}">
                <a16:creationId xmlns:a16="http://schemas.microsoft.com/office/drawing/2014/main" id="{A9C0ED36-D879-7B46-8DD9-6B0EEAB49C5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2646BE-8AD7-8242-B950-9A24B6DDC3D4}"/>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404018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E93F6F-049C-CE4C-89A0-970B6A8A67C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E6A8F4B-3FFF-4146-8250-BFD301C1830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A81402E-67C2-3C4E-BA3B-A1D36B20EA4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4BAF422-9FCD-D14D-A728-BEE60A987DC3}"/>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6" name="Zástupný symbol pro zápatí 5">
            <a:extLst>
              <a:ext uri="{FF2B5EF4-FFF2-40B4-BE49-F238E27FC236}">
                <a16:creationId xmlns:a16="http://schemas.microsoft.com/office/drawing/2014/main" id="{950C5489-6375-824B-BC3A-9288D2A9D9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6B50925-BB1A-3E4C-A336-2169D454B45D}"/>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342563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1C73E5-F1D8-2B4C-8638-C8C25206C9A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F23BAB2-8E80-D747-B376-D8902D8654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DD454C4-D526-6747-95D8-0FF4887B9B8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8C8A3CB-26E2-6243-8C06-3C47EADD39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9F67BE4-9CA9-D143-AA44-334505897D3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12B2334-C989-5A40-A60D-B9EF1F195D87}"/>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8" name="Zástupný symbol pro zápatí 7">
            <a:extLst>
              <a:ext uri="{FF2B5EF4-FFF2-40B4-BE49-F238E27FC236}">
                <a16:creationId xmlns:a16="http://schemas.microsoft.com/office/drawing/2014/main" id="{CBC8EA97-58E1-3D42-AE58-19B5161E547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F5990A8-0313-B148-B05B-816C7CB3823D}"/>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717772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437FF-0CCF-1C44-BAB3-C359808223F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9604420-156E-E24C-B710-32E69DDD5365}"/>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4" name="Zástupný symbol pro zápatí 3">
            <a:extLst>
              <a:ext uri="{FF2B5EF4-FFF2-40B4-BE49-F238E27FC236}">
                <a16:creationId xmlns:a16="http://schemas.microsoft.com/office/drawing/2014/main" id="{B893EFA5-B98E-ED4F-9192-18801BB600F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00A7F3D-94E8-204A-81F5-E19A0195DB94}"/>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2543508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210F0C6-1A16-4448-A78F-1C30A5BD4F39}"/>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3" name="Zástupný symbol pro zápatí 2">
            <a:extLst>
              <a:ext uri="{FF2B5EF4-FFF2-40B4-BE49-F238E27FC236}">
                <a16:creationId xmlns:a16="http://schemas.microsoft.com/office/drawing/2014/main" id="{55356971-02C5-F241-837A-C0F8D1FA208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FF61F80-53C3-724F-A829-04E4B5F07FF6}"/>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3110948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F83444-6719-8943-820A-B29C768269C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684F27C-8176-7A43-9120-44F7F53989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1AE4D58-EE89-D840-B5E6-ED00F82296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BD67418-9BEC-E44D-9CA4-D2CD0DB3AB54}"/>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6" name="Zástupný symbol pro zápatí 5">
            <a:extLst>
              <a:ext uri="{FF2B5EF4-FFF2-40B4-BE49-F238E27FC236}">
                <a16:creationId xmlns:a16="http://schemas.microsoft.com/office/drawing/2014/main" id="{ADF0A855-C055-834C-8B1E-CF767A8479B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EFF20E7-13D8-274A-BE9F-B68D02AAA5D6}"/>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130517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68199D-130E-1F42-884E-5B116113BDF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0138075-E237-DB49-AC64-823C6FAE60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10C2D11-4255-3046-9C3B-19EB4C9BE2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969355E-2143-D449-9723-C2DDA55BF90D}"/>
              </a:ext>
            </a:extLst>
          </p:cNvPr>
          <p:cNvSpPr>
            <a:spLocks noGrp="1"/>
          </p:cNvSpPr>
          <p:nvPr>
            <p:ph type="dt" sz="half" idx="10"/>
          </p:nvPr>
        </p:nvSpPr>
        <p:spPr/>
        <p:txBody>
          <a:bodyPr/>
          <a:lstStyle/>
          <a:p>
            <a:fld id="{70F3C013-3A59-AE47-9688-8283EB244338}" type="datetimeFigureOut">
              <a:rPr lang="cs-CZ" smtClean="0"/>
              <a:t>27.02.2021</a:t>
            </a:fld>
            <a:endParaRPr lang="cs-CZ"/>
          </a:p>
        </p:txBody>
      </p:sp>
      <p:sp>
        <p:nvSpPr>
          <p:cNvPr id="6" name="Zástupný symbol pro zápatí 5">
            <a:extLst>
              <a:ext uri="{FF2B5EF4-FFF2-40B4-BE49-F238E27FC236}">
                <a16:creationId xmlns:a16="http://schemas.microsoft.com/office/drawing/2014/main" id="{524840AA-A2C0-4949-BAC9-274DD03B1B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FC55BA3-21AF-C744-8A5F-B298915CFAED}"/>
              </a:ext>
            </a:extLst>
          </p:cNvPr>
          <p:cNvSpPr>
            <a:spLocks noGrp="1"/>
          </p:cNvSpPr>
          <p:nvPr>
            <p:ph type="sldNum" sz="quarter" idx="12"/>
          </p:nvPr>
        </p:nvSpPr>
        <p:spPr/>
        <p:txBody>
          <a:bodyPr/>
          <a:lstStyle/>
          <a:p>
            <a:fld id="{07A637A2-B45A-8946-B2FE-1D5B5FFACC22}" type="slidenum">
              <a:rPr lang="cs-CZ" smtClean="0"/>
              <a:t>‹#›</a:t>
            </a:fld>
            <a:endParaRPr lang="cs-CZ"/>
          </a:p>
        </p:txBody>
      </p:sp>
    </p:spTree>
    <p:extLst>
      <p:ext uri="{BB962C8B-B14F-4D97-AF65-F5344CB8AC3E}">
        <p14:creationId xmlns:p14="http://schemas.microsoft.com/office/powerpoint/2010/main" val="375694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8294047-AF60-414F-8FFF-CBB2FA8414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7EBC9B3-8575-BC4D-B2AC-F497286D5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5DA22CE-DC61-594C-A66F-5EE839E892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3C013-3A59-AE47-9688-8283EB244338}" type="datetimeFigureOut">
              <a:rPr lang="cs-CZ" smtClean="0"/>
              <a:t>27.02.2021</a:t>
            </a:fld>
            <a:endParaRPr lang="cs-CZ"/>
          </a:p>
        </p:txBody>
      </p:sp>
      <p:sp>
        <p:nvSpPr>
          <p:cNvPr id="5" name="Zástupný symbol pro zápatí 4">
            <a:extLst>
              <a:ext uri="{FF2B5EF4-FFF2-40B4-BE49-F238E27FC236}">
                <a16:creationId xmlns:a16="http://schemas.microsoft.com/office/drawing/2014/main" id="{51D93769-379E-F74A-B9E4-5349AB4675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73F0DC4-11F9-1646-A6C1-D503CF46B6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637A2-B45A-8946-B2FE-1D5B5FFACC22}" type="slidenum">
              <a:rPr lang="cs-CZ" smtClean="0"/>
              <a:t>‹#›</a:t>
            </a:fld>
            <a:endParaRPr lang="cs-CZ"/>
          </a:p>
        </p:txBody>
      </p:sp>
    </p:spTree>
    <p:extLst>
      <p:ext uri="{BB962C8B-B14F-4D97-AF65-F5344CB8AC3E}">
        <p14:creationId xmlns:p14="http://schemas.microsoft.com/office/powerpoint/2010/main" val="21103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descr="Obsah obrázku text, staré, kámen&#10;&#10;Popis byl vytvořen automaticky">
            <a:extLst>
              <a:ext uri="{FF2B5EF4-FFF2-40B4-BE49-F238E27FC236}">
                <a16:creationId xmlns:a16="http://schemas.microsoft.com/office/drawing/2014/main" id="{7A2B35FD-D6C2-034D-8A22-639E8F4B1FD7}"/>
              </a:ext>
            </a:extLst>
          </p:cNvPr>
          <p:cNvPicPr>
            <a:picLocks noChangeAspect="1"/>
          </p:cNvPicPr>
          <p:nvPr/>
        </p:nvPicPr>
        <p:blipFill rotWithShape="1">
          <a:blip r:embed="rId2"/>
          <a:srcRect r="4645"/>
          <a:stretch/>
        </p:blipFill>
        <p:spPr>
          <a:xfrm>
            <a:off x="3523488" y="10"/>
            <a:ext cx="8668512" cy="6857990"/>
          </a:xfrm>
          <a:prstGeom prst="rect">
            <a:avLst/>
          </a:prstGeom>
        </p:spPr>
      </p:pic>
      <p:sp>
        <p:nvSpPr>
          <p:cNvPr id="34" name="Rectangle 33">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2677685A-F688-D74A-B2D8-AEBD3973E2DD}"/>
              </a:ext>
            </a:extLst>
          </p:cNvPr>
          <p:cNvSpPr>
            <a:spLocks noGrp="1"/>
          </p:cNvSpPr>
          <p:nvPr>
            <p:ph type="ctrTitle"/>
          </p:nvPr>
        </p:nvSpPr>
        <p:spPr>
          <a:xfrm>
            <a:off x="477981" y="1122363"/>
            <a:ext cx="4023360" cy="3204134"/>
          </a:xfrm>
        </p:spPr>
        <p:txBody>
          <a:bodyPr anchor="b">
            <a:normAutofit/>
          </a:bodyPr>
          <a:lstStyle/>
          <a:p>
            <a:pPr algn="l"/>
            <a:r>
              <a:rPr lang="cs-CZ" sz="4800" i="1" dirty="0">
                <a:latin typeface="Times New Roman" panose="02020603050405020304" pitchFamily="18" charset="0"/>
                <a:cs typeface="Times New Roman" panose="02020603050405020304" pitchFamily="18" charset="0"/>
              </a:rPr>
              <a:t>Je to tragédie, je to komedie?</a:t>
            </a:r>
          </a:p>
        </p:txBody>
      </p:sp>
      <p:sp>
        <p:nvSpPr>
          <p:cNvPr id="3" name="Podnadpis 2">
            <a:extLst>
              <a:ext uri="{FF2B5EF4-FFF2-40B4-BE49-F238E27FC236}">
                <a16:creationId xmlns:a16="http://schemas.microsoft.com/office/drawing/2014/main" id="{4E576ED9-1DC6-8A46-9B65-4F543816D5BC}"/>
              </a:ext>
            </a:extLst>
          </p:cNvPr>
          <p:cNvSpPr>
            <a:spLocks noGrp="1"/>
          </p:cNvSpPr>
          <p:nvPr>
            <p:ph type="subTitle" idx="1"/>
          </p:nvPr>
        </p:nvSpPr>
        <p:spPr>
          <a:xfrm>
            <a:off x="477980" y="4872922"/>
            <a:ext cx="4023359" cy="1208141"/>
          </a:xfrm>
        </p:spPr>
        <p:txBody>
          <a:bodyPr>
            <a:normAutofit/>
          </a:bodyPr>
          <a:lstStyle/>
          <a:p>
            <a:pPr algn="l"/>
            <a:r>
              <a:rPr lang="cs-CZ" sz="2000" dirty="0">
                <a:latin typeface="Times New Roman" panose="02020603050405020304" pitchFamily="18" charset="0"/>
                <a:cs typeface="Times New Roman" panose="02020603050405020304" pitchFamily="18" charset="0"/>
              </a:rPr>
              <a:t>Agamben: náboženství, politika, filosofie</a:t>
            </a:r>
          </a:p>
        </p:txBody>
      </p:sp>
      <p:sp>
        <p:nvSpPr>
          <p:cNvPr id="36" name="Rectangle 3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8" name="Rectangle 3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878308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FE558EC9-8889-B745-8883-B8BCCF03E115}"/>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Chránit život, ale…</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83E351D7-6464-F240-8D0D-BEF0CAF2096B}"/>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Agamben se dále v porozumění moderny opírá o koncept biopolitiky Michela </a:t>
            </a:r>
            <a:r>
              <a:rPr lang="cs-CZ" sz="2000" dirty="0" err="1">
                <a:solidFill>
                  <a:schemeClr val="bg1"/>
                </a:solidFill>
                <a:latin typeface="Times New Roman" panose="02020603050405020304" pitchFamily="18" charset="0"/>
                <a:cs typeface="Times New Roman" panose="02020603050405020304" pitchFamily="18" charset="0"/>
              </a:rPr>
              <a:t>Foucaulta</a:t>
            </a:r>
            <a:r>
              <a:rPr lang="cs-CZ" sz="2000" dirty="0">
                <a:solidFill>
                  <a:schemeClr val="bg1"/>
                </a:solidFill>
                <a:latin typeface="Times New Roman" panose="02020603050405020304" pitchFamily="18" charset="0"/>
                <a:cs typeface="Times New Roman" panose="02020603050405020304" pitchFamily="18" charset="0"/>
              </a:rPr>
              <a:t>: „Po tisíciletí zůstal člověk tím, čím byl pro Aristotela: žijícím zvířetem, jež je navíc schopno politické existence; moderní člověk je zvíře, v jehož politice jde o jeho život jakožto živé bytosti.“</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„Vyplývá z toho určité </a:t>
            </a:r>
            <a:r>
              <a:rPr lang="cs-CZ" sz="2000" b="1" dirty="0">
                <a:solidFill>
                  <a:schemeClr val="bg1"/>
                </a:solidFill>
                <a:latin typeface="Times New Roman" panose="02020603050405020304" pitchFamily="18" charset="0"/>
                <a:cs typeface="Times New Roman" panose="02020603050405020304" pitchFamily="18" charset="0"/>
              </a:rPr>
              <a:t>zezvířečtění člověka</a:t>
            </a:r>
            <a:r>
              <a:rPr lang="cs-CZ" sz="2000" dirty="0">
                <a:solidFill>
                  <a:schemeClr val="bg1"/>
                </a:solidFill>
                <a:latin typeface="Times New Roman" panose="02020603050405020304" pitchFamily="18" charset="0"/>
                <a:cs typeface="Times New Roman" panose="02020603050405020304" pitchFamily="18" charset="0"/>
              </a:rPr>
              <a:t>, uskutečňované prostřednictvím nejrafinovanějších politických strategií. … Současně s rozšiřováním možnosti humanitních a společenských věd se rodí i možnost </a:t>
            </a:r>
            <a:r>
              <a:rPr lang="cs-CZ" sz="2000" b="1" dirty="0">
                <a:solidFill>
                  <a:schemeClr val="bg1"/>
                </a:solidFill>
                <a:latin typeface="Times New Roman" panose="02020603050405020304" pitchFamily="18" charset="0"/>
                <a:cs typeface="Times New Roman" panose="02020603050405020304" pitchFamily="18" charset="0"/>
              </a:rPr>
              <a:t>chránit život, a zároveň schválit jeho holokaust</a:t>
            </a:r>
            <a:r>
              <a:rPr lang="cs-CZ" sz="2000" dirty="0">
                <a:solidFill>
                  <a:schemeClr val="bg1"/>
                </a:solidFill>
                <a:latin typeface="Times New Roman" panose="02020603050405020304" pitchFamily="18" charset="0"/>
                <a:cs typeface="Times New Roman" panose="02020603050405020304" pitchFamily="18" charset="0"/>
              </a:rPr>
              <a:t>.“ Agamben, </a:t>
            </a:r>
            <a:r>
              <a:rPr lang="cs-CZ" sz="2000" i="1" dirty="0">
                <a:solidFill>
                  <a:schemeClr val="bg1"/>
                </a:solidFill>
                <a:latin typeface="Times New Roman" panose="02020603050405020304" pitchFamily="18" charset="0"/>
                <a:cs typeface="Times New Roman" panose="02020603050405020304" pitchFamily="18" charset="0"/>
              </a:rPr>
              <a:t>Homo </a:t>
            </a:r>
            <a:r>
              <a:rPr lang="cs-CZ" sz="2000" i="1" dirty="0" err="1">
                <a:solidFill>
                  <a:schemeClr val="bg1"/>
                </a:solidFill>
                <a:latin typeface="Times New Roman" panose="02020603050405020304" pitchFamily="18" charset="0"/>
                <a:cs typeface="Times New Roman" panose="02020603050405020304" pitchFamily="18" charset="0"/>
              </a:rPr>
              <a:t>sacer</a:t>
            </a:r>
            <a:r>
              <a:rPr lang="cs-CZ" sz="2000" dirty="0">
                <a:solidFill>
                  <a:schemeClr val="bg1"/>
                </a:solidFill>
                <a:latin typeface="Times New Roman" panose="02020603050405020304" pitchFamily="18" charset="0"/>
                <a:cs typeface="Times New Roman" panose="02020603050405020304" pitchFamily="18" charset="0"/>
              </a:rPr>
              <a:t>, str. 11.</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118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7535BF09-F509-0142-B784-E5D9F0AE7D8F}"/>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Kdo je </a:t>
            </a:r>
            <a:r>
              <a:rPr lang="cs-CZ" i="1">
                <a:solidFill>
                  <a:schemeClr val="bg1"/>
                </a:solidFill>
                <a:latin typeface="Times New Roman" panose="02020603050405020304" pitchFamily="18" charset="0"/>
                <a:cs typeface="Times New Roman" panose="02020603050405020304" pitchFamily="18" charset="0"/>
              </a:rPr>
              <a:t>homo sacer</a:t>
            </a:r>
            <a:r>
              <a:rPr lang="cs-CZ">
                <a:solidFill>
                  <a:schemeClr val="bg1"/>
                </a:solidFill>
                <a:latin typeface="Times New Roman" panose="02020603050405020304" pitchFamily="18" charset="0"/>
                <a:cs typeface="Times New Roman" panose="02020603050405020304" pitchFamily="18" charset="0"/>
              </a:rPr>
              <a:t>?</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FC0A5E4-6061-9642-9210-9739B3F2AB06}"/>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Člověk, který může být beztrestně zabit kýmkoli, ale nesmí být obětován bohům. To znamená, že již patří bohům, tedy přebývá v něm zvláštní síla, a tudíž se jej obáváme, ale i se jej štítíme za zločin, který spáchal.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Takový člověk je redukován na holý život, nuda vita, pouhou existenci, ale je takto stvořen </a:t>
            </a:r>
            <a:r>
              <a:rPr lang="cs-CZ" sz="2000" b="1" dirty="0">
                <a:solidFill>
                  <a:schemeClr val="bg1"/>
                </a:solidFill>
                <a:latin typeface="Times New Roman" panose="02020603050405020304" pitchFamily="18" charset="0"/>
                <a:cs typeface="Times New Roman" panose="02020603050405020304" pitchFamily="18" charset="0"/>
              </a:rPr>
              <a:t>nikoliv náboženskou sférou, ale právem</a:t>
            </a:r>
            <a:r>
              <a:rPr lang="cs-CZ" sz="2000" dirty="0">
                <a:solidFill>
                  <a:schemeClr val="bg1"/>
                </a:solidFill>
                <a:latin typeface="Times New Roman" panose="02020603050405020304" pitchFamily="18" charset="0"/>
                <a:cs typeface="Times New Roman" panose="02020603050405020304" pitchFamily="18" charset="0"/>
              </a:rPr>
              <a:t>. Politika vstupuje do holého života. </a:t>
            </a:r>
          </a:p>
          <a:p>
            <a:pPr marL="0" indent="0">
              <a:buNone/>
            </a:pPr>
            <a:r>
              <a:rPr lang="cs-CZ" sz="2000" i="1" dirty="0">
                <a:solidFill>
                  <a:schemeClr val="bg1"/>
                </a:solidFill>
                <a:latin typeface="Times New Roman" panose="02020603050405020304" pitchFamily="18" charset="0"/>
                <a:cs typeface="Times New Roman" panose="02020603050405020304" pitchFamily="18" charset="0"/>
              </a:rPr>
              <a:t>Homo </a:t>
            </a:r>
            <a:r>
              <a:rPr lang="cs-CZ" sz="2000" i="1" dirty="0" err="1">
                <a:solidFill>
                  <a:schemeClr val="bg1"/>
                </a:solidFill>
                <a:latin typeface="Times New Roman" panose="02020603050405020304" pitchFamily="18" charset="0"/>
                <a:cs typeface="Times New Roman" panose="02020603050405020304" pitchFamily="18" charset="0"/>
              </a:rPr>
              <a:t>sacer</a:t>
            </a:r>
            <a:r>
              <a:rPr lang="cs-CZ" sz="2000" i="1" dirty="0">
                <a:solidFill>
                  <a:schemeClr val="bg1"/>
                </a:solidFill>
                <a:latin typeface="Times New Roman" panose="02020603050405020304" pitchFamily="18" charset="0"/>
                <a:cs typeface="Times New Roman" panose="02020603050405020304" pitchFamily="18" charset="0"/>
              </a:rPr>
              <a:t> </a:t>
            </a:r>
            <a:r>
              <a:rPr lang="cs-CZ" sz="2000" dirty="0">
                <a:solidFill>
                  <a:schemeClr val="bg1"/>
                </a:solidFill>
                <a:latin typeface="Times New Roman" panose="02020603050405020304" pitchFamily="18" charset="0"/>
                <a:cs typeface="Times New Roman" panose="02020603050405020304" pitchFamily="18" charset="0"/>
              </a:rPr>
              <a:t>není někdo, kdo je kdovíjak chráněn – může být kýmkoliv zabit.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Absolutní konstrukce této kategorie právem poukazuje k tomu, že tento život „vlastní“ vnější moc, která posvátným životem zcela disponuje.</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Posvátnost života znamená je tento život zcela vtažen do právního rámce. </a:t>
            </a:r>
          </a:p>
          <a:p>
            <a:pPr marL="0" indent="0">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955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B48EDC9C-4CB6-3648-8CB2-EFC1A5DFE4DF}"/>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„Nuda vita“ a jeho zranitelnost</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4BCD6FDE-EF7C-6843-8FDD-AF6E0D1A9750}"/>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pitchFamily="2" charset="0"/>
              </a:rPr>
              <a:t>Posvátnost tak není inherentní životu samému, ale je v rukou práva a politiky. </a:t>
            </a:r>
          </a:p>
          <a:p>
            <a:pPr marL="0" indent="0">
              <a:buNone/>
            </a:pPr>
            <a:r>
              <a:rPr lang="cs-CZ" sz="2000" dirty="0">
                <a:solidFill>
                  <a:schemeClr val="bg1"/>
                </a:solidFill>
                <a:latin typeface="Times" pitchFamily="2" charset="0"/>
              </a:rPr>
              <a:t>Agamben v tomto smyslu kritizuje apolitická či psychologizující hlediska na posvátnost. </a:t>
            </a:r>
          </a:p>
          <a:p>
            <a:pPr marL="0" indent="0">
              <a:buNone/>
            </a:pPr>
            <a:r>
              <a:rPr lang="cs-CZ" sz="2000" dirty="0">
                <a:solidFill>
                  <a:schemeClr val="bg1"/>
                </a:solidFill>
                <a:latin typeface="Times" pitchFamily="2" charset="0"/>
              </a:rPr>
              <a:t>Podstatné je, že kategorie </a:t>
            </a:r>
            <a:r>
              <a:rPr lang="cs-CZ" sz="2000" i="1" dirty="0">
                <a:solidFill>
                  <a:schemeClr val="bg1"/>
                </a:solidFill>
                <a:latin typeface="Times" pitchFamily="2" charset="0"/>
              </a:rPr>
              <a:t>homo </a:t>
            </a:r>
            <a:r>
              <a:rPr lang="cs-CZ" sz="2000" i="1" dirty="0" err="1">
                <a:solidFill>
                  <a:schemeClr val="bg1"/>
                </a:solidFill>
                <a:latin typeface="Times" pitchFamily="2" charset="0"/>
              </a:rPr>
              <a:t>sacer</a:t>
            </a:r>
            <a:r>
              <a:rPr lang="cs-CZ" sz="2000" i="1" dirty="0">
                <a:solidFill>
                  <a:schemeClr val="bg1"/>
                </a:solidFill>
                <a:latin typeface="Times" pitchFamily="2" charset="0"/>
              </a:rPr>
              <a:t> </a:t>
            </a:r>
            <a:r>
              <a:rPr lang="cs-CZ" sz="2000" dirty="0">
                <a:solidFill>
                  <a:schemeClr val="bg1"/>
                </a:solidFill>
                <a:latin typeface="Times" pitchFamily="2" charset="0"/>
              </a:rPr>
              <a:t>bytostně souvisí s tělem. </a:t>
            </a:r>
          </a:p>
          <a:p>
            <a:pPr marL="0" indent="0">
              <a:buNone/>
            </a:pPr>
            <a:r>
              <a:rPr lang="cs-CZ" sz="2000" i="1" dirty="0">
                <a:solidFill>
                  <a:schemeClr val="bg1"/>
                </a:solidFill>
                <a:latin typeface="Times" pitchFamily="2" charset="0"/>
              </a:rPr>
              <a:t>Homo liber</a:t>
            </a:r>
            <a:r>
              <a:rPr lang="cs-CZ" sz="2000" dirty="0">
                <a:solidFill>
                  <a:schemeClr val="bg1"/>
                </a:solidFill>
                <a:latin typeface="Times" pitchFamily="2" charset="0"/>
              </a:rPr>
              <a:t> je ten, který má tělo – </a:t>
            </a:r>
            <a:r>
              <a:rPr lang="cs-CZ" sz="2000" i="1" dirty="0" err="1">
                <a:solidFill>
                  <a:schemeClr val="bg1"/>
                </a:solidFill>
                <a:latin typeface="Times" pitchFamily="2" charset="0"/>
              </a:rPr>
              <a:t>habeas</a:t>
            </a:r>
            <a:r>
              <a:rPr lang="cs-CZ" sz="2000" i="1" dirty="0">
                <a:solidFill>
                  <a:schemeClr val="bg1"/>
                </a:solidFill>
                <a:latin typeface="Times" pitchFamily="2" charset="0"/>
              </a:rPr>
              <a:t> corpus</a:t>
            </a:r>
            <a:r>
              <a:rPr lang="cs-CZ" sz="2000" dirty="0">
                <a:solidFill>
                  <a:schemeClr val="bg1"/>
                </a:solidFill>
                <a:latin typeface="Times" pitchFamily="2" charset="0"/>
              </a:rPr>
              <a:t>, svobodný člověk znamená svobodné tělo a kdo toto svobodné tělo chrání a definuje? Opět stát.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366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A129D435-AB90-B64A-AD46-FC9473C6B61B}"/>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Uprchlík a </a:t>
            </a:r>
            <a:r>
              <a:rPr lang="cs-CZ" i="1">
                <a:solidFill>
                  <a:schemeClr val="bg1"/>
                </a:solidFill>
                <a:latin typeface="Times New Roman" panose="02020603050405020304" pitchFamily="18" charset="0"/>
                <a:cs typeface="Times New Roman" panose="02020603050405020304" pitchFamily="18" charset="0"/>
              </a:rPr>
              <a:t>nuda vita</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61845445-1732-2D43-959E-F88EB836BA34}"/>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Člověk je spjat se státem, do něhož se narodil (národ – narodit se).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Již narození je politický akt.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Na základě narození má člověk práva, znovu: </a:t>
            </a:r>
            <a:r>
              <a:rPr lang="cs-CZ" sz="2000" i="1" dirty="0" err="1">
                <a:solidFill>
                  <a:schemeClr val="bg1"/>
                </a:solidFill>
                <a:latin typeface="Times New Roman" panose="02020603050405020304" pitchFamily="18" charset="0"/>
                <a:cs typeface="Times New Roman" panose="02020603050405020304" pitchFamily="18" charset="0"/>
              </a:rPr>
              <a:t>zoé</a:t>
            </a:r>
            <a:r>
              <a:rPr lang="cs-CZ" sz="2000" dirty="0">
                <a:solidFill>
                  <a:schemeClr val="bg1"/>
                </a:solidFill>
                <a:latin typeface="Times New Roman" panose="02020603050405020304" pitchFamily="18" charset="0"/>
                <a:cs typeface="Times New Roman" panose="02020603050405020304" pitchFamily="18" charset="0"/>
              </a:rPr>
              <a:t> je zcela vtaženo do politiky. Právě proto lidem, kteří jsou vyhoštěni z jednoho státního rámce a nenajdou domov v jiném, náleží pouhý život nebo holý život.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To potažmo rovněž znamená, že se na ně </a:t>
            </a:r>
            <a:r>
              <a:rPr lang="cs-CZ" sz="2000" i="1" dirty="0">
                <a:solidFill>
                  <a:schemeClr val="bg1"/>
                </a:solidFill>
                <a:latin typeface="Times New Roman" panose="02020603050405020304" pitchFamily="18" charset="0"/>
                <a:cs typeface="Times New Roman" panose="02020603050405020304" pitchFamily="18" charset="0"/>
              </a:rPr>
              <a:t>nevztahují</a:t>
            </a:r>
            <a:r>
              <a:rPr lang="cs-CZ" sz="2000" dirty="0">
                <a:solidFill>
                  <a:schemeClr val="bg1"/>
                </a:solidFill>
                <a:latin typeface="Times New Roman" panose="02020603050405020304" pitchFamily="18" charset="0"/>
                <a:cs typeface="Times New Roman" panose="02020603050405020304" pitchFamily="18" charset="0"/>
              </a:rPr>
              <a:t> lidská práva, což je politický koncept, který je myslitelný právě jen v kontextu státu.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Tam, kde lidská práva měla fungovat, u uprchlíků, selhávají. A ty tábory, které pak vidíme, jsou mimo práva, což znamená, že lidé jsou zde zcela vydáni politické moci. </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576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CB1A724-F373-9344-A929-7604B67FD732}"/>
              </a:ext>
            </a:extLst>
          </p:cNvPr>
          <p:cNvSpPr>
            <a:spLocks noGrp="1"/>
          </p:cNvSpPr>
          <p:nvPr>
            <p:ph type="title"/>
          </p:nvPr>
        </p:nvSpPr>
        <p:spPr>
          <a:xfrm>
            <a:off x="841247" y="474146"/>
            <a:ext cx="10515593" cy="1197864"/>
          </a:xfrm>
        </p:spPr>
        <p:txBody>
          <a:bodyPr>
            <a:normAutofit/>
          </a:bodyPr>
          <a:lstStyle/>
          <a:p>
            <a:r>
              <a:rPr lang="cs-CZ" dirty="0">
                <a:latin typeface="Times New Roman" panose="02020603050405020304" pitchFamily="18" charset="0"/>
                <a:cs typeface="Times New Roman" panose="02020603050405020304" pitchFamily="18" charset="0"/>
              </a:rPr>
              <a:t>Tábor</a:t>
            </a:r>
            <a:endParaRPr lang="cs-CZ">
              <a:latin typeface="Times New Roman" panose="02020603050405020304" pitchFamily="18"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EDF5FE34-0A41-407A-8D94-10FCF68F1D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75488" y="587238"/>
            <a:ext cx="0" cy="9144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pic>
        <p:nvPicPr>
          <p:cNvPr id="5" name="Obrázek 4" descr="Obsah obrázku muž, osoba, zavřít, kosmetické&#10;&#10;Popis byl vytvořen automaticky">
            <a:extLst>
              <a:ext uri="{FF2B5EF4-FFF2-40B4-BE49-F238E27FC236}">
                <a16:creationId xmlns:a16="http://schemas.microsoft.com/office/drawing/2014/main" id="{93144214-D300-3146-8FC8-B94D29CD6600}"/>
              </a:ext>
            </a:extLst>
          </p:cNvPr>
          <p:cNvPicPr>
            <a:picLocks noChangeAspect="1"/>
          </p:cNvPicPr>
          <p:nvPr/>
        </p:nvPicPr>
        <p:blipFill rotWithShape="1">
          <a:blip r:embed="rId2"/>
          <a:srcRect t="3690" b="4375"/>
          <a:stretch/>
        </p:blipFill>
        <p:spPr>
          <a:xfrm>
            <a:off x="835153" y="2002117"/>
            <a:ext cx="6215794" cy="4171569"/>
          </a:xfrm>
          <a:prstGeom prst="rect">
            <a:avLst/>
          </a:prstGeom>
        </p:spPr>
      </p:pic>
      <p:sp>
        <p:nvSpPr>
          <p:cNvPr id="3" name="Zástupný obsah 2">
            <a:extLst>
              <a:ext uri="{FF2B5EF4-FFF2-40B4-BE49-F238E27FC236}">
                <a16:creationId xmlns:a16="http://schemas.microsoft.com/office/drawing/2014/main" id="{021D8279-3956-7742-97EA-48BCE636CBD4}"/>
              </a:ext>
            </a:extLst>
          </p:cNvPr>
          <p:cNvSpPr>
            <a:spLocks noGrp="1"/>
          </p:cNvSpPr>
          <p:nvPr>
            <p:ph idx="1"/>
          </p:nvPr>
        </p:nvSpPr>
        <p:spPr>
          <a:xfrm>
            <a:off x="7533314" y="1999578"/>
            <a:ext cx="3823525" cy="4171568"/>
          </a:xfrm>
        </p:spPr>
        <p:txBody>
          <a:bodyPr anchor="ctr">
            <a:noAutofit/>
          </a:bodyPr>
          <a:lstStyle/>
          <a:p>
            <a:pPr marL="0" indent="0">
              <a:buNone/>
            </a:pPr>
            <a:r>
              <a:rPr lang="cs-CZ" sz="1800" dirty="0">
                <a:latin typeface="Times New Roman" panose="02020603050405020304" pitchFamily="18" charset="0"/>
                <a:cs typeface="Times New Roman" panose="02020603050405020304" pitchFamily="18" charset="0"/>
              </a:rPr>
              <a:t>Tábor je prostor, který se otevírá, když se výjimečný stav stane pravidlem. </a:t>
            </a:r>
          </a:p>
          <a:p>
            <a:pPr marL="0" indent="0">
              <a:buNone/>
            </a:pPr>
            <a:r>
              <a:rPr lang="cs-CZ" sz="1800" dirty="0">
                <a:latin typeface="Times New Roman" panose="02020603050405020304" pitchFamily="18" charset="0"/>
                <a:cs typeface="Times New Roman" panose="02020603050405020304" pitchFamily="18" charset="0"/>
              </a:rPr>
              <a:t>Je to kus území, umístěný vně normálního právního systému, ale není to vnější prostor tohoto právního systému.</a:t>
            </a:r>
          </a:p>
          <a:p>
            <a:pPr marL="0" indent="0">
              <a:buNone/>
            </a:pPr>
            <a:r>
              <a:rPr lang="cs-CZ" sz="1800" dirty="0">
                <a:latin typeface="Times New Roman" panose="02020603050405020304" pitchFamily="18" charset="0"/>
                <a:cs typeface="Times New Roman" panose="02020603050405020304" pitchFamily="18" charset="0"/>
              </a:rPr>
              <a:t>Tábor je tedy struktura, kde je výjimečný stav realizován </a:t>
            </a:r>
            <a:r>
              <a:rPr lang="cs-CZ" sz="1800" i="1" dirty="0">
                <a:latin typeface="Times New Roman" panose="02020603050405020304" pitchFamily="18" charset="0"/>
                <a:cs typeface="Times New Roman" panose="02020603050405020304" pitchFamily="18" charset="0"/>
              </a:rPr>
              <a:t>normálně.</a:t>
            </a:r>
          </a:p>
          <a:p>
            <a:pPr marL="0" indent="0">
              <a:buNone/>
            </a:pPr>
            <a:r>
              <a:rPr lang="cs-CZ" sz="1800" dirty="0">
                <a:latin typeface="Times New Roman" panose="02020603050405020304" pitchFamily="18" charset="0"/>
                <a:cs typeface="Times New Roman" panose="02020603050405020304" pitchFamily="18" charset="0"/>
              </a:rPr>
              <a:t>Jejich posláním je </a:t>
            </a:r>
            <a:r>
              <a:rPr lang="cs-CZ" sz="1800" i="1" dirty="0">
                <a:latin typeface="Times New Roman" panose="02020603050405020304" pitchFamily="18" charset="0"/>
                <a:cs typeface="Times New Roman" panose="02020603050405020304" pitchFamily="18" charset="0"/>
              </a:rPr>
              <a:t>stabilně</a:t>
            </a:r>
            <a:r>
              <a:rPr lang="cs-CZ" sz="1800" dirty="0">
                <a:latin typeface="Times New Roman" panose="02020603050405020304" pitchFamily="18" charset="0"/>
                <a:cs typeface="Times New Roman" panose="02020603050405020304" pitchFamily="18" charset="0"/>
              </a:rPr>
              <a:t> </a:t>
            </a:r>
            <a:r>
              <a:rPr lang="cs-CZ" sz="1800" i="1" dirty="0">
                <a:latin typeface="Times New Roman" panose="02020603050405020304" pitchFamily="18" charset="0"/>
                <a:cs typeface="Times New Roman" panose="02020603050405020304" pitchFamily="18" charset="0"/>
              </a:rPr>
              <a:t>uskutečnit</a:t>
            </a:r>
            <a:r>
              <a:rPr lang="cs-CZ" sz="1800" dirty="0">
                <a:latin typeface="Times New Roman" panose="02020603050405020304" pitchFamily="18" charset="0"/>
                <a:cs typeface="Times New Roman" panose="02020603050405020304" pitchFamily="18" charset="0"/>
              </a:rPr>
              <a:t> </a:t>
            </a:r>
            <a:r>
              <a:rPr lang="cs-CZ" sz="1800" i="1" dirty="0">
                <a:latin typeface="Times New Roman" panose="02020603050405020304" pitchFamily="18" charset="0"/>
                <a:cs typeface="Times New Roman" panose="02020603050405020304" pitchFamily="18" charset="0"/>
              </a:rPr>
              <a:t>výjimku</a:t>
            </a:r>
            <a:r>
              <a:rPr lang="cs-CZ" sz="1800" dirty="0">
                <a:latin typeface="Times New Roman" panose="02020603050405020304" pitchFamily="18" charset="0"/>
                <a:cs typeface="Times New Roman" panose="02020603050405020304" pitchFamily="18" charset="0"/>
              </a:rPr>
              <a:t>. </a:t>
            </a:r>
          </a:p>
          <a:p>
            <a:pPr marL="0" indent="0">
              <a:buNone/>
            </a:pPr>
            <a:r>
              <a:rPr lang="cs-CZ" sz="1800" dirty="0">
                <a:latin typeface="Times New Roman" panose="02020603050405020304" pitchFamily="18" charset="0"/>
                <a:cs typeface="Times New Roman" panose="02020603050405020304" pitchFamily="18" charset="0"/>
              </a:rPr>
              <a:t>Je to místo, kde moc nemá před sebou nic jiného než čirý život bez jakéhokoliv zprostředkování. </a:t>
            </a:r>
          </a:p>
          <a:p>
            <a:pPr marL="0" indent="0">
              <a:buNone/>
            </a:pPr>
            <a:r>
              <a:rPr lang="cs-CZ" sz="1800" dirty="0">
                <a:latin typeface="Times New Roman" panose="02020603050405020304" pitchFamily="18" charset="0"/>
                <a:cs typeface="Times New Roman" panose="02020603050405020304" pitchFamily="18" charset="0"/>
              </a:rPr>
              <a:t>Proto je tábor paradigma politického prostoru v bodě, kde se politika stává biopolitikou a </a:t>
            </a:r>
            <a:r>
              <a:rPr lang="cs-CZ" sz="1800" i="1" dirty="0">
                <a:latin typeface="Times New Roman" panose="02020603050405020304" pitchFamily="18" charset="0"/>
                <a:cs typeface="Times New Roman" panose="02020603050405020304" pitchFamily="18" charset="0"/>
              </a:rPr>
              <a:t>homo </a:t>
            </a:r>
            <a:r>
              <a:rPr lang="cs-CZ" sz="1800" i="1" dirty="0" err="1">
                <a:latin typeface="Times New Roman" panose="02020603050405020304" pitchFamily="18" charset="0"/>
                <a:cs typeface="Times New Roman" panose="02020603050405020304" pitchFamily="18" charset="0"/>
              </a:rPr>
              <a:t>sacer</a:t>
            </a:r>
            <a:r>
              <a:rPr lang="cs-CZ" sz="1800" i="1" dirty="0">
                <a:latin typeface="Times New Roman" panose="02020603050405020304" pitchFamily="18"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splývá s občanem. </a:t>
            </a:r>
          </a:p>
        </p:txBody>
      </p:sp>
    </p:spTree>
    <p:extLst>
      <p:ext uri="{BB962C8B-B14F-4D97-AF65-F5344CB8AC3E}">
        <p14:creationId xmlns:p14="http://schemas.microsoft.com/office/powerpoint/2010/main" val="41968235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78F487A3-1A65-AA4E-A58A-48A7C20A25C2}"/>
              </a:ext>
            </a:extLst>
          </p:cNvPr>
          <p:cNvSpPr>
            <a:spLocks noGrp="1"/>
          </p:cNvSpPr>
          <p:nvPr>
            <p:ph type="title"/>
          </p:nvPr>
        </p:nvSpPr>
        <p:spPr>
          <a:xfrm>
            <a:off x="838200" y="669925"/>
            <a:ext cx="4508946" cy="1325563"/>
          </a:xfrm>
        </p:spPr>
        <p:txBody>
          <a:bodyPr anchor="b">
            <a:normAutofit/>
          </a:bodyPr>
          <a:lstStyle/>
          <a:p>
            <a:pPr algn="r"/>
            <a:r>
              <a:rPr lang="cs-CZ" sz="2800" dirty="0">
                <a:solidFill>
                  <a:schemeClr val="bg1"/>
                </a:solidFill>
                <a:latin typeface="Times" pitchFamily="2" charset="0"/>
              </a:rPr>
              <a:t>Co je tábor? Splynutí rozdílů.</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DBAE8463-DFC6-EA4C-8441-7CD90C4EAD29}"/>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Tábor se vyznačuje tím, že splývá „domov a město“, tělo biologické a tělo politické, to, co je němé, a to, co lze komunikovat.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Ale: obecně je dnes stěžejním politickým problémem této doby je zhroucení rozdílu mezi </a:t>
            </a:r>
            <a:r>
              <a:rPr lang="cs-CZ" sz="2000" i="1" dirty="0" err="1">
                <a:solidFill>
                  <a:schemeClr val="bg1"/>
                </a:solidFill>
                <a:latin typeface="Times New Roman" panose="02020603050405020304" pitchFamily="18" charset="0"/>
                <a:cs typeface="Times New Roman" panose="02020603050405020304" pitchFamily="18" charset="0"/>
              </a:rPr>
              <a:t>bios</a:t>
            </a:r>
            <a:r>
              <a:rPr lang="cs-CZ" sz="2000" dirty="0">
                <a:solidFill>
                  <a:schemeClr val="bg1"/>
                </a:solidFill>
                <a:latin typeface="Times New Roman" panose="02020603050405020304" pitchFamily="18" charset="0"/>
                <a:cs typeface="Times New Roman" panose="02020603050405020304" pitchFamily="18" charset="0"/>
              </a:rPr>
              <a:t> a </a:t>
            </a:r>
            <a:r>
              <a:rPr lang="cs-CZ" sz="2000" i="1" dirty="0" err="1">
                <a:solidFill>
                  <a:schemeClr val="bg1"/>
                </a:solidFill>
                <a:latin typeface="Times New Roman" panose="02020603050405020304" pitchFamily="18" charset="0"/>
                <a:cs typeface="Times New Roman" panose="02020603050405020304" pitchFamily="18" charset="0"/>
              </a:rPr>
              <a:t>zoé</a:t>
            </a:r>
            <a:r>
              <a:rPr lang="cs-CZ" sz="2000" dirty="0">
                <a:solidFill>
                  <a:schemeClr val="bg1"/>
                </a:solidFill>
                <a:latin typeface="Times New Roman" panose="02020603050405020304" pitchFamily="18" charset="0"/>
                <a:cs typeface="Times New Roman" panose="02020603050405020304" pitchFamily="18" charset="0"/>
              </a:rPr>
              <a: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Život se stává nejvyšším dobrem a proces života je samým jádrem lidského a politického úsilí.</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Vzniká „teror zdraví“ a „náboženství zdraví“.</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G. Agamben, </a:t>
            </a:r>
            <a:r>
              <a:rPr lang="cs-CZ" sz="2000" i="1" dirty="0" err="1">
                <a:solidFill>
                  <a:schemeClr val="bg1"/>
                </a:solidFill>
                <a:latin typeface="Times New Roman" panose="02020603050405020304" pitchFamily="18" charset="0"/>
                <a:cs typeface="Times New Roman" panose="02020603050405020304" pitchFamily="18" charset="0"/>
              </a:rPr>
              <a:t>An</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welchem</a:t>
            </a:r>
            <a:r>
              <a:rPr lang="cs-CZ" sz="2000" i="1" dirty="0">
                <a:solidFill>
                  <a:schemeClr val="bg1"/>
                </a:solidFill>
                <a:latin typeface="Times New Roman" panose="02020603050405020304" pitchFamily="18" charset="0"/>
                <a:cs typeface="Times New Roman" panose="02020603050405020304" pitchFamily="18" charset="0"/>
              </a:rPr>
              <a:t> Punkt stehen </a:t>
            </a:r>
            <a:r>
              <a:rPr lang="cs-CZ" sz="2000" i="1" dirty="0" err="1">
                <a:solidFill>
                  <a:schemeClr val="bg1"/>
                </a:solidFill>
                <a:latin typeface="Times New Roman" panose="02020603050405020304" pitchFamily="18" charset="0"/>
                <a:cs typeface="Times New Roman" panose="02020603050405020304" pitchFamily="18" charset="0"/>
              </a:rPr>
              <a:t>wir</a:t>
            </a:r>
            <a:r>
              <a:rPr lang="cs-CZ" sz="2000" i="1" dirty="0">
                <a:solidFill>
                  <a:schemeClr val="bg1"/>
                </a:solidFill>
                <a:latin typeface="Times New Roman" panose="02020603050405020304" pitchFamily="18" charset="0"/>
                <a:cs typeface="Times New Roman" panose="02020603050405020304" pitchFamily="18" charset="0"/>
              </a:rPr>
              <a:t>. Die Epidemie </a:t>
            </a:r>
            <a:r>
              <a:rPr lang="cs-CZ" sz="2000" i="1" dirty="0" err="1">
                <a:solidFill>
                  <a:schemeClr val="bg1"/>
                </a:solidFill>
                <a:latin typeface="Times New Roman" panose="02020603050405020304" pitchFamily="18" charset="0"/>
                <a:cs typeface="Times New Roman" panose="02020603050405020304" pitchFamily="18" charset="0"/>
              </a:rPr>
              <a:t>als</a:t>
            </a:r>
            <a:r>
              <a:rPr lang="cs-CZ" sz="2000" i="1" dirty="0">
                <a:solidFill>
                  <a:schemeClr val="bg1"/>
                </a:solidFill>
                <a:latin typeface="Times New Roman" panose="02020603050405020304" pitchFamily="18" charset="0"/>
                <a:cs typeface="Times New Roman" panose="02020603050405020304" pitchFamily="18" charset="0"/>
              </a:rPr>
              <a:t> Politik</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Wien</a:t>
            </a:r>
            <a:r>
              <a:rPr lang="cs-CZ" sz="2000" dirty="0">
                <a:solidFill>
                  <a:schemeClr val="bg1"/>
                </a:solidFill>
                <a:latin typeface="Times New Roman" panose="02020603050405020304" pitchFamily="18" charset="0"/>
                <a:cs typeface="Times New Roman" panose="02020603050405020304" pitchFamily="18" charset="0"/>
              </a:rPr>
              <a:t> – </a:t>
            </a:r>
            <a:r>
              <a:rPr lang="cs-CZ" sz="2000" dirty="0" err="1">
                <a:solidFill>
                  <a:schemeClr val="bg1"/>
                </a:solidFill>
                <a:latin typeface="Times New Roman" panose="02020603050405020304" pitchFamily="18" charset="0"/>
                <a:cs typeface="Times New Roman" panose="02020603050405020304" pitchFamily="18" charset="0"/>
              </a:rPr>
              <a:t>Berlin</a:t>
            </a:r>
            <a:r>
              <a:rPr lang="cs-CZ" sz="2000" dirty="0">
                <a:solidFill>
                  <a:schemeClr val="bg1"/>
                </a:solidFill>
                <a:latin typeface="Times New Roman" panose="02020603050405020304" pitchFamily="18" charset="0"/>
                <a:cs typeface="Times New Roman" panose="02020603050405020304" pitchFamily="18" charset="0"/>
              </a:rPr>
              <a:t> 2021, str. 9.</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083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3A921D42-825F-5C4F-8DCC-4D88D11BCC70}"/>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rPr>
              <a:t>Bez poslání.</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D3C2551B-D487-1041-AFDC-CAF304CF7EB4}"/>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„Skutečnost, která musí konstituovat východisko každého diskursu o etice, je, že </a:t>
            </a:r>
            <a:r>
              <a:rPr lang="cs-CZ" sz="2000" b="1" dirty="0">
                <a:solidFill>
                  <a:schemeClr val="bg1"/>
                </a:solidFill>
                <a:latin typeface="Times New Roman" panose="02020603050405020304" pitchFamily="18" charset="0"/>
                <a:cs typeface="Times New Roman" panose="02020603050405020304" pitchFamily="18" charset="0"/>
              </a:rPr>
              <a:t>neexistuje žádná esence, žádné historické nebo duchovní poslání, žádný biologický osud, který lidé musí</a:t>
            </a:r>
            <a:r>
              <a:rPr lang="cs-CZ" sz="2000" dirty="0">
                <a:solidFill>
                  <a:schemeClr val="bg1"/>
                </a:solidFill>
                <a:latin typeface="Times New Roman" panose="02020603050405020304" pitchFamily="18" charset="0"/>
                <a:cs typeface="Times New Roman" panose="02020603050405020304" pitchFamily="18" charset="0"/>
              </a:rPr>
              <a:t> </a:t>
            </a:r>
            <a:r>
              <a:rPr lang="cs-CZ" sz="2000" b="1" dirty="0">
                <a:solidFill>
                  <a:schemeClr val="bg1"/>
                </a:solidFill>
                <a:latin typeface="Times New Roman" panose="02020603050405020304" pitchFamily="18" charset="0"/>
                <a:cs typeface="Times New Roman" panose="02020603050405020304" pitchFamily="18" charset="0"/>
              </a:rPr>
              <a:t>uskutečnit</a:t>
            </a:r>
            <a:r>
              <a:rPr lang="cs-CZ" sz="2000" dirty="0">
                <a:solidFill>
                  <a:schemeClr val="bg1"/>
                </a:solidFill>
                <a:latin typeface="Times New Roman" panose="02020603050405020304" pitchFamily="18" charset="0"/>
                <a:cs typeface="Times New Roman" panose="02020603050405020304" pitchFamily="18" charset="0"/>
              </a:rPr>
              <a:t>. … V tom tkví ostatně jediný důvod, proč něco jako etika vůbec existuje. Je totiž jasné, že pokud by lidé měli tuto nebo onu substanci, tento nebo onen osud, nebyla by možná žádná zkušenost (</a:t>
            </a:r>
            <a:r>
              <a:rPr lang="cs-CZ" sz="2000" b="1" dirty="0" err="1">
                <a:solidFill>
                  <a:schemeClr val="bg1"/>
                </a:solidFill>
                <a:latin typeface="Times New Roman" panose="02020603050405020304" pitchFamily="18" charset="0"/>
                <a:cs typeface="Times New Roman" panose="02020603050405020304" pitchFamily="18" charset="0"/>
              </a:rPr>
              <a:t>experienca</a:t>
            </a:r>
            <a:r>
              <a:rPr lang="cs-CZ" sz="2000" dirty="0">
                <a:solidFill>
                  <a:schemeClr val="bg1"/>
                </a:solidFill>
                <a:latin typeface="Times New Roman" panose="02020603050405020304" pitchFamily="18" charset="0"/>
                <a:cs typeface="Times New Roman" panose="02020603050405020304" pitchFamily="18" charset="0"/>
              </a:rPr>
              <a:t>), zbývalo by jen plnit úkoly.“ Agamben, </a:t>
            </a:r>
            <a:r>
              <a:rPr lang="cs-CZ" sz="2000" i="1" dirty="0" err="1">
                <a:solidFill>
                  <a:schemeClr val="bg1"/>
                </a:solidFill>
                <a:latin typeface="Times New Roman" panose="02020603050405020304" pitchFamily="18" charset="0"/>
                <a:cs typeface="Times New Roman" panose="02020603050405020304" pitchFamily="18" charset="0"/>
              </a:rPr>
              <a:t>The</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Coming</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Community</a:t>
            </a:r>
            <a:r>
              <a:rPr lang="cs-CZ" sz="2000" dirty="0">
                <a:solidFill>
                  <a:schemeClr val="bg1"/>
                </a:solidFill>
                <a:latin typeface="Times New Roman" panose="02020603050405020304" pitchFamily="18" charset="0"/>
                <a:cs typeface="Times New Roman" panose="02020603050405020304" pitchFamily="18" charset="0"/>
              </a:rPr>
              <a:t>, str. 43. </a:t>
            </a:r>
            <a:r>
              <a:rPr lang="cs-CZ" sz="2000" i="1" dirty="0">
                <a:solidFill>
                  <a:schemeClr val="bg1"/>
                </a:solidFill>
                <a:latin typeface="Times New Roman" panose="02020603050405020304" pitchFamily="18" charset="0"/>
                <a:cs typeface="Times New Roman" panose="02020603050405020304" pitchFamily="18" charset="0"/>
              </a:rPr>
              <a:t>La </a:t>
            </a:r>
            <a:r>
              <a:rPr lang="cs-CZ" sz="2000" i="1" dirty="0" err="1">
                <a:solidFill>
                  <a:schemeClr val="bg1"/>
                </a:solidFill>
                <a:latin typeface="Times New Roman" panose="02020603050405020304" pitchFamily="18" charset="0"/>
                <a:cs typeface="Times New Roman" panose="02020603050405020304" pitchFamily="18" charset="0"/>
              </a:rPr>
              <a:t>communita</a:t>
            </a:r>
            <a:r>
              <a:rPr lang="cs-CZ" sz="2000" i="1" dirty="0">
                <a:solidFill>
                  <a:schemeClr val="bg1"/>
                </a:solidFill>
                <a:latin typeface="Times New Roman" panose="02020603050405020304" pitchFamily="18" charset="0"/>
                <a:cs typeface="Times New Roman" panose="02020603050405020304" pitchFamily="18" charset="0"/>
              </a:rPr>
              <a:t> che </a:t>
            </a:r>
            <a:r>
              <a:rPr lang="cs-CZ" sz="2000" i="1" dirty="0" err="1">
                <a:solidFill>
                  <a:schemeClr val="bg1"/>
                </a:solidFill>
                <a:latin typeface="Times New Roman" panose="02020603050405020304" pitchFamily="18" charset="0"/>
                <a:cs typeface="Times New Roman" panose="02020603050405020304" pitchFamily="18" charset="0"/>
              </a:rPr>
              <a:t>viene</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Torino</a:t>
            </a:r>
            <a:r>
              <a:rPr lang="cs-CZ" sz="2000" dirty="0">
                <a:solidFill>
                  <a:schemeClr val="bg1"/>
                </a:solidFill>
                <a:latin typeface="Times New Roman" panose="02020603050405020304" pitchFamily="18" charset="0"/>
                <a:cs typeface="Times New Roman" panose="02020603050405020304" pitchFamily="18" charset="0"/>
              </a:rPr>
              <a:t>, 1990, str. 30 n.</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20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226FC631-D2DE-3F49-A6A9-59FDE178D629}"/>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Společenství bez subjektů</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6E7B9FE1-FE41-5040-ADC4-CF6B8C31C174}"/>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„K rozporům omezené buržoazii však patří, že stále ještě pátrá po produktu, který jí byl lstí upřen. Navzdory všemu tomu, co ví, se sveřepě snaží </a:t>
            </a:r>
            <a:r>
              <a:rPr lang="cs-CZ" sz="2000" b="1" dirty="0">
                <a:solidFill>
                  <a:schemeClr val="bg1"/>
                </a:solidFill>
                <a:latin typeface="Times New Roman" panose="02020603050405020304" pitchFamily="18" charset="0"/>
                <a:cs typeface="Times New Roman" panose="02020603050405020304" pitchFamily="18" charset="0"/>
              </a:rPr>
              <a:t>vytvořit si svou vlastní identitu, která se ve skutečnosti stala zcela nepatřičnou a nevýznamnou.</a:t>
            </a:r>
            <a:r>
              <a:rPr lang="cs-CZ" sz="2000" dirty="0">
                <a:solidFill>
                  <a:schemeClr val="bg1"/>
                </a:solidFill>
                <a:latin typeface="Times New Roman" panose="02020603050405020304" pitchFamily="18" charset="0"/>
                <a:cs typeface="Times New Roman" panose="02020603050405020304" pitchFamily="18" charset="0"/>
              </a:rPr>
              <a:t> Stud a arogance, konformita a vyloučení – to jsou jediné póly veškerého emociálního registru.“</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„Je však možné, že namísto toho, aby lidé nadále hledali pravou identitu v již tak zkažených a nesmyslných formách individuality, </a:t>
            </a:r>
            <a:r>
              <a:rPr lang="cs-CZ" sz="2000" b="1" dirty="0">
                <a:solidFill>
                  <a:schemeClr val="bg1"/>
                </a:solidFill>
                <a:latin typeface="Times New Roman" panose="02020603050405020304" pitchFamily="18" charset="0"/>
                <a:cs typeface="Times New Roman" panose="02020603050405020304" pitchFamily="18" charset="0"/>
              </a:rPr>
              <a:t>mohli by se pokusit obstát v nepatřičnosti jako takové, učinit z onoho prostého bytí</a:t>
            </a:r>
            <a:r>
              <a:rPr lang="cs-CZ" sz="2000" dirty="0">
                <a:solidFill>
                  <a:schemeClr val="bg1"/>
                </a:solidFill>
                <a:latin typeface="Times New Roman" panose="02020603050405020304" pitchFamily="18" charset="0"/>
                <a:cs typeface="Times New Roman" panose="02020603050405020304" pitchFamily="18" charset="0"/>
              </a:rPr>
              <a:t> nikoliv identitu a individuální vlastnost, ale </a:t>
            </a:r>
            <a:r>
              <a:rPr lang="cs-CZ" sz="2000" b="1" dirty="0">
                <a:solidFill>
                  <a:schemeClr val="bg1"/>
                </a:solidFill>
                <a:latin typeface="Times New Roman" panose="02020603050405020304" pitchFamily="18" charset="0"/>
                <a:cs typeface="Times New Roman" panose="02020603050405020304" pitchFamily="18" charset="0"/>
              </a:rPr>
              <a:t>singularitu bez identity</a:t>
            </a:r>
            <a:r>
              <a:rPr lang="cs-CZ" sz="2000" dirty="0">
                <a:solidFill>
                  <a:schemeClr val="bg1"/>
                </a:solidFill>
                <a:latin typeface="Times New Roman" panose="02020603050405020304" pitchFamily="18" charset="0"/>
                <a:cs typeface="Times New Roman" panose="02020603050405020304" pitchFamily="18" charset="0"/>
              </a:rPr>
              <a:t>, sdílenou a zcela vyjevenou singularitu. Kdyby lidé byli s to nebýt tím a tou v té a oné biografii, ale prostě </a:t>
            </a:r>
            <a:r>
              <a:rPr lang="cs-CZ" sz="2000" b="1" dirty="0">
                <a:solidFill>
                  <a:schemeClr val="bg1"/>
                </a:solidFill>
                <a:latin typeface="Times New Roman" panose="02020603050405020304" pitchFamily="18" charset="0"/>
                <a:cs typeface="Times New Roman" panose="02020603050405020304" pitchFamily="18" charset="0"/>
              </a:rPr>
              <a:t>být svou jedinečnou </a:t>
            </a:r>
            <a:r>
              <a:rPr lang="cs-CZ" sz="2000" b="1" dirty="0" err="1">
                <a:solidFill>
                  <a:schemeClr val="bg1"/>
                </a:solidFill>
                <a:latin typeface="Times New Roman" panose="02020603050405020304" pitchFamily="18" charset="0"/>
                <a:cs typeface="Times New Roman" panose="02020603050405020304" pitchFamily="18" charset="0"/>
              </a:rPr>
              <a:t>exterioritou</a:t>
            </a:r>
            <a:r>
              <a:rPr lang="cs-CZ" sz="2000" b="1" dirty="0">
                <a:solidFill>
                  <a:schemeClr val="bg1"/>
                </a:solidFill>
                <a:latin typeface="Times New Roman" panose="02020603050405020304" pitchFamily="18" charset="0"/>
                <a:cs typeface="Times New Roman" panose="02020603050405020304" pitchFamily="18" charset="0"/>
              </a:rPr>
              <a:t>, svou tváří</a:t>
            </a:r>
            <a:r>
              <a:rPr lang="cs-CZ" sz="2000" dirty="0">
                <a:solidFill>
                  <a:schemeClr val="bg1"/>
                </a:solidFill>
                <a:latin typeface="Times New Roman" panose="02020603050405020304" pitchFamily="18" charset="0"/>
                <a:cs typeface="Times New Roman" panose="02020603050405020304" pitchFamily="18" charset="0"/>
              </a:rPr>
              <a:t> poprvé by vstoupili do </a:t>
            </a:r>
            <a:r>
              <a:rPr lang="cs-CZ" sz="2000" b="1" dirty="0">
                <a:solidFill>
                  <a:schemeClr val="bg1"/>
                </a:solidFill>
                <a:latin typeface="Times New Roman" panose="02020603050405020304" pitchFamily="18" charset="0"/>
                <a:cs typeface="Times New Roman" panose="02020603050405020304" pitchFamily="18" charset="0"/>
              </a:rPr>
              <a:t>společenství bez předpokladů a bez subjektů</a:t>
            </a:r>
            <a:r>
              <a:rPr lang="cs-CZ" sz="2000" dirty="0">
                <a:solidFill>
                  <a:schemeClr val="bg1"/>
                </a:solidFill>
                <a:latin typeface="Times New Roman" panose="02020603050405020304" pitchFamily="18" charset="0"/>
                <a:cs typeface="Times New Roman" panose="02020603050405020304" pitchFamily="18" charset="0"/>
              </a:rPr>
              <a:t>.“ Agamben, </a:t>
            </a:r>
            <a:r>
              <a:rPr lang="cs-CZ" sz="2000" i="1" dirty="0" err="1">
                <a:solidFill>
                  <a:schemeClr val="bg1"/>
                </a:solidFill>
                <a:latin typeface="Times New Roman" panose="02020603050405020304" pitchFamily="18" charset="0"/>
                <a:cs typeface="Times New Roman" panose="02020603050405020304" pitchFamily="18" charset="0"/>
              </a:rPr>
              <a:t>The</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Coming</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Community</a:t>
            </a:r>
            <a:r>
              <a:rPr lang="cs-CZ" sz="2000" dirty="0">
                <a:solidFill>
                  <a:schemeClr val="bg1"/>
                </a:solidFill>
                <a:latin typeface="Times New Roman" panose="02020603050405020304" pitchFamily="18" charset="0"/>
                <a:cs typeface="Times New Roman" panose="02020603050405020304" pitchFamily="18" charset="0"/>
              </a:rPr>
              <a:t>, str. 65. Agamben, </a:t>
            </a:r>
            <a:r>
              <a:rPr lang="cs-CZ" sz="2000" i="1" dirty="0">
                <a:solidFill>
                  <a:schemeClr val="bg1"/>
                </a:solidFill>
                <a:latin typeface="Times New Roman" panose="02020603050405020304" pitchFamily="18" charset="0"/>
                <a:cs typeface="Times New Roman" panose="02020603050405020304" pitchFamily="18" charset="0"/>
              </a:rPr>
              <a:t>La </a:t>
            </a:r>
            <a:r>
              <a:rPr lang="cs-CZ" sz="2000" i="1" dirty="0" err="1">
                <a:solidFill>
                  <a:schemeClr val="bg1"/>
                </a:solidFill>
                <a:latin typeface="Times New Roman" panose="02020603050405020304" pitchFamily="18" charset="0"/>
                <a:cs typeface="Times New Roman" panose="02020603050405020304" pitchFamily="18" charset="0"/>
              </a:rPr>
              <a:t>communita</a:t>
            </a:r>
            <a:r>
              <a:rPr lang="cs-CZ" sz="2000" i="1" dirty="0">
                <a:solidFill>
                  <a:schemeClr val="bg1"/>
                </a:solidFill>
                <a:latin typeface="Times New Roman" panose="02020603050405020304" pitchFamily="18" charset="0"/>
                <a:cs typeface="Times New Roman" panose="02020603050405020304" pitchFamily="18" charset="0"/>
              </a:rPr>
              <a:t> che </a:t>
            </a:r>
            <a:r>
              <a:rPr lang="cs-CZ" sz="2000" i="1" dirty="0" err="1">
                <a:solidFill>
                  <a:schemeClr val="bg1"/>
                </a:solidFill>
                <a:latin typeface="Times New Roman" panose="02020603050405020304" pitchFamily="18" charset="0"/>
                <a:cs typeface="Times New Roman" panose="02020603050405020304" pitchFamily="18" charset="0"/>
              </a:rPr>
              <a:t>viene</a:t>
            </a:r>
            <a:r>
              <a:rPr lang="cs-CZ" sz="2000" dirty="0">
                <a:solidFill>
                  <a:schemeClr val="bg1"/>
                </a:solidFill>
                <a:latin typeface="Times New Roman" panose="02020603050405020304" pitchFamily="18" charset="0"/>
                <a:cs typeface="Times New Roman" panose="02020603050405020304" pitchFamily="18" charset="0"/>
              </a:rPr>
              <a:t>, str. 42.</a:t>
            </a:r>
          </a:p>
          <a:p>
            <a:pPr marL="0" indent="0">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752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B2026A49-E2AB-9B4D-80AA-B90224EFE9BA}"/>
              </a:ext>
            </a:extLst>
          </p:cNvPr>
          <p:cNvSpPr>
            <a:spLocks noGrp="1"/>
          </p:cNvSpPr>
          <p:nvPr>
            <p:ph type="title"/>
          </p:nvPr>
        </p:nvSpPr>
        <p:spPr>
          <a:xfrm>
            <a:off x="838200" y="669925"/>
            <a:ext cx="4508946" cy="1325563"/>
          </a:xfrm>
        </p:spPr>
        <p:txBody>
          <a:bodyPr anchor="b">
            <a:normAutofit/>
          </a:bodyPr>
          <a:lstStyle/>
          <a:p>
            <a:pPr algn="r"/>
            <a:r>
              <a:rPr lang="cs-CZ" sz="3700">
                <a:solidFill>
                  <a:schemeClr val="bg1"/>
                </a:solidFill>
                <a:latin typeface="Times New Roman" panose="02020603050405020304" pitchFamily="18" charset="0"/>
                <a:cs typeface="Times New Roman" panose="02020603050405020304" pitchFamily="18" charset="0"/>
              </a:rPr>
              <a:t>Rozhovor M. Petříčka s P. Fischerem</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B9D00A57-7FF5-FB41-AD3A-0B07E97A7E78}"/>
              </a:ext>
            </a:extLst>
          </p:cNvPr>
          <p:cNvSpPr>
            <a:spLocks noGrp="1"/>
          </p:cNvSpPr>
          <p:nvPr>
            <p:ph idx="1"/>
          </p:nvPr>
        </p:nvSpPr>
        <p:spPr>
          <a:xfrm>
            <a:off x="1392667" y="2398957"/>
            <a:ext cx="9406666" cy="3526144"/>
          </a:xfrm>
        </p:spPr>
        <p:txBody>
          <a:bodyPr>
            <a:normAutofit/>
          </a:bodyPr>
          <a:lstStyle/>
          <a:p>
            <a:pPr marL="0" indent="0" fontAlgn="base">
              <a:buNone/>
            </a:pPr>
            <a:r>
              <a:rPr lang="cs-CZ" sz="1900" dirty="0">
                <a:solidFill>
                  <a:schemeClr val="bg1"/>
                </a:solidFill>
                <a:latin typeface="Times New Roman" panose="02020603050405020304" pitchFamily="18" charset="0"/>
                <a:cs typeface="Times New Roman" panose="02020603050405020304" pitchFamily="18" charset="0"/>
              </a:rPr>
              <a:t>Italský filozof Agamben se na začátku pandemie rozčiloval, že podléháme ochraně "holého života" a zbavujeme se svobody. Jak tu dnešní situaci, které chvíli vévodil i slavný </a:t>
            </a:r>
            <a:r>
              <a:rPr lang="cs-CZ" sz="1900" dirty="0" err="1">
                <a:solidFill>
                  <a:schemeClr val="bg1"/>
                </a:solidFill>
                <a:latin typeface="Times New Roman" panose="02020603050405020304" pitchFamily="18" charset="0"/>
                <a:cs typeface="Times New Roman" panose="02020603050405020304" pitchFamily="18" charset="0"/>
              </a:rPr>
              <a:t>Foucaultův</a:t>
            </a:r>
            <a:r>
              <a:rPr lang="cs-CZ" sz="1900" dirty="0">
                <a:solidFill>
                  <a:schemeClr val="bg1"/>
                </a:solidFill>
                <a:latin typeface="Times New Roman" panose="02020603050405020304" pitchFamily="18" charset="0"/>
                <a:cs typeface="Times New Roman" panose="02020603050405020304" pitchFamily="18" charset="0"/>
              </a:rPr>
              <a:t> citát o epidemii coby vzoru </a:t>
            </a:r>
            <a:r>
              <a:rPr lang="cs-CZ" sz="1900" dirty="0" err="1">
                <a:solidFill>
                  <a:schemeClr val="bg1"/>
                </a:solidFill>
                <a:latin typeface="Times New Roman" panose="02020603050405020304" pitchFamily="18" charset="0"/>
                <a:cs typeface="Times New Roman" panose="02020603050405020304" pitchFamily="18" charset="0"/>
              </a:rPr>
              <a:t>biomoci</a:t>
            </a:r>
            <a:r>
              <a:rPr lang="cs-CZ" sz="1900" dirty="0">
                <a:solidFill>
                  <a:schemeClr val="bg1"/>
                </a:solidFill>
                <a:latin typeface="Times New Roman" panose="02020603050405020304" pitchFamily="18" charset="0"/>
                <a:cs typeface="Times New Roman" panose="02020603050405020304" pitchFamily="18" charset="0"/>
              </a:rPr>
              <a:t>, vnímáte vy?</a:t>
            </a:r>
          </a:p>
          <a:p>
            <a:pPr marL="0" indent="0" fontAlgn="base">
              <a:buNone/>
            </a:pPr>
            <a:r>
              <a:rPr lang="cs-CZ" sz="1900" dirty="0">
                <a:solidFill>
                  <a:schemeClr val="bg1"/>
                </a:solidFill>
                <a:latin typeface="Times New Roman" panose="02020603050405020304" pitchFamily="18" charset="0"/>
                <a:cs typeface="Times New Roman" panose="02020603050405020304" pitchFamily="18" charset="0"/>
              </a:rPr>
              <a:t>Pandemie, která ohrožuje zdraví a hrozí i smrtí, nás postavila do nepříjemné situace: na jedné straně je racionální obava z viru, na druhé neméně racionální strach z vyloučení. Nakažený je dnes už vnímán bezmála jako vyvrženec, proti němuž směřují různá „opatření“, jako je izolace a karanténa, a má pocit, že je stigmatizován. Zvlášť když jeho přítomnost mezi ostatními může varovně signalizovat mobil. V obou případech pak skutečně můžeme mít pocit, že bychom mohli být redukováni na „</a:t>
            </a:r>
            <a:r>
              <a:rPr lang="cs-CZ" sz="1900" b="1" dirty="0">
                <a:solidFill>
                  <a:schemeClr val="bg1"/>
                </a:solidFill>
                <a:latin typeface="Times New Roman" panose="02020603050405020304" pitchFamily="18" charset="0"/>
                <a:cs typeface="Times New Roman" panose="02020603050405020304" pitchFamily="18" charset="0"/>
              </a:rPr>
              <a:t>holý život</a:t>
            </a:r>
            <a:r>
              <a:rPr lang="cs-CZ" sz="1900" dirty="0">
                <a:solidFill>
                  <a:schemeClr val="bg1"/>
                </a:solidFill>
                <a:latin typeface="Times New Roman" panose="02020603050405020304" pitchFamily="18" charset="0"/>
                <a:cs typeface="Times New Roman" panose="02020603050405020304" pitchFamily="18" charset="0"/>
              </a:rPr>
              <a:t>“. To ale u Agambena znamená dvojí: život pouze biologický a život bezprávného psance mimo komunitu.</a:t>
            </a:r>
          </a:p>
          <a:p>
            <a:pPr marL="0" indent="0" fontAlgn="base">
              <a:buNone/>
            </a:pPr>
            <a:r>
              <a:rPr lang="cs-CZ" sz="1900" dirty="0">
                <a:solidFill>
                  <a:schemeClr val="bg1"/>
                </a:solidFill>
                <a:latin typeface="Times New Roman" panose="02020603050405020304" pitchFamily="18" charset="0"/>
                <a:cs typeface="Times New Roman" panose="02020603050405020304" pitchFamily="18" charset="0"/>
              </a:rPr>
              <a:t>https://</a:t>
            </a:r>
            <a:r>
              <a:rPr lang="cs-CZ" sz="1900" dirty="0" err="1">
                <a:solidFill>
                  <a:schemeClr val="bg1"/>
                </a:solidFill>
                <a:latin typeface="Times New Roman" panose="02020603050405020304" pitchFamily="18" charset="0"/>
                <a:cs typeface="Times New Roman" panose="02020603050405020304" pitchFamily="18" charset="0"/>
              </a:rPr>
              <a:t>magazin.aktualne.cz</a:t>
            </a:r>
            <a:r>
              <a:rPr lang="cs-CZ" sz="1900" dirty="0">
                <a:solidFill>
                  <a:schemeClr val="bg1"/>
                </a:solidFill>
                <a:latin typeface="Times New Roman" panose="02020603050405020304" pitchFamily="18" charset="0"/>
                <a:cs typeface="Times New Roman" panose="02020603050405020304" pitchFamily="18" charset="0"/>
              </a:rPr>
              <a:t>/kultura/literatura/</a:t>
            </a:r>
            <a:r>
              <a:rPr lang="cs-CZ" sz="1900" dirty="0" err="1">
                <a:solidFill>
                  <a:schemeClr val="bg1"/>
                </a:solidFill>
                <a:latin typeface="Times New Roman" panose="02020603050405020304" pitchFamily="18" charset="0"/>
                <a:cs typeface="Times New Roman" panose="02020603050405020304" pitchFamily="18" charset="0"/>
              </a:rPr>
              <a:t>miroslav</a:t>
            </a:r>
            <a:r>
              <a:rPr lang="cs-CZ" sz="1900" dirty="0">
                <a:solidFill>
                  <a:schemeClr val="bg1"/>
                </a:solidFill>
                <a:latin typeface="Times New Roman" panose="02020603050405020304" pitchFamily="18" charset="0"/>
                <a:cs typeface="Times New Roman" panose="02020603050405020304" pitchFamily="18" charset="0"/>
              </a:rPr>
              <a:t>-</a:t>
            </a:r>
            <a:r>
              <a:rPr lang="cs-CZ" sz="1900" dirty="0" err="1">
                <a:solidFill>
                  <a:schemeClr val="bg1"/>
                </a:solidFill>
                <a:latin typeface="Times New Roman" panose="02020603050405020304" pitchFamily="18" charset="0"/>
                <a:cs typeface="Times New Roman" panose="02020603050405020304" pitchFamily="18" charset="0"/>
              </a:rPr>
              <a:t>petricek</a:t>
            </a:r>
            <a:r>
              <a:rPr lang="cs-CZ" sz="1900" dirty="0">
                <a:solidFill>
                  <a:schemeClr val="bg1"/>
                </a:solidFill>
                <a:latin typeface="Times New Roman" panose="02020603050405020304" pitchFamily="18" charset="0"/>
                <a:cs typeface="Times New Roman" panose="02020603050405020304" pitchFamily="18" charset="0"/>
              </a:rPr>
              <a:t>-kdo-se-boji-</a:t>
            </a:r>
            <a:r>
              <a:rPr lang="cs-CZ" sz="1900" dirty="0" err="1">
                <a:solidFill>
                  <a:schemeClr val="bg1"/>
                </a:solidFill>
                <a:latin typeface="Times New Roman" panose="02020603050405020304" pitchFamily="18" charset="0"/>
                <a:cs typeface="Times New Roman" panose="02020603050405020304" pitchFamily="18" charset="0"/>
              </a:rPr>
              <a:t>kona</a:t>
            </a:r>
            <a:r>
              <a:rPr lang="cs-CZ" sz="1900" dirty="0">
                <a:solidFill>
                  <a:schemeClr val="bg1"/>
                </a:solidFill>
                <a:latin typeface="Times New Roman" panose="02020603050405020304" pitchFamily="18" charset="0"/>
                <a:cs typeface="Times New Roman" panose="02020603050405020304" pitchFamily="18" charset="0"/>
              </a:rPr>
              <a:t>-</a:t>
            </a:r>
            <a:r>
              <a:rPr lang="cs-CZ" sz="1900" dirty="0" err="1">
                <a:solidFill>
                  <a:schemeClr val="bg1"/>
                </a:solidFill>
                <a:latin typeface="Times New Roman" panose="02020603050405020304" pitchFamily="18" charset="0"/>
                <a:cs typeface="Times New Roman" panose="02020603050405020304" pitchFamily="18" charset="0"/>
              </a:rPr>
              <a:t>potrebu</a:t>
            </a:r>
            <a:r>
              <a:rPr lang="cs-CZ" sz="1900" dirty="0">
                <a:solidFill>
                  <a:schemeClr val="bg1"/>
                </a:solidFill>
                <a:latin typeface="Times New Roman" panose="02020603050405020304" pitchFamily="18" charset="0"/>
                <a:cs typeface="Times New Roman" panose="02020603050405020304" pitchFamily="18" charset="0"/>
              </a:rPr>
              <a:t>-v-</a:t>
            </a:r>
            <a:r>
              <a:rPr lang="cs-CZ" sz="1900" dirty="0" err="1">
                <a:solidFill>
                  <a:schemeClr val="bg1"/>
                </a:solidFill>
                <a:latin typeface="Times New Roman" panose="02020603050405020304" pitchFamily="18" charset="0"/>
                <a:cs typeface="Times New Roman" panose="02020603050405020304" pitchFamily="18" charset="0"/>
              </a:rPr>
              <a:t>sini</a:t>
            </a:r>
            <a:r>
              <a:rPr lang="cs-CZ" sz="1900" dirty="0">
                <a:solidFill>
                  <a:schemeClr val="bg1"/>
                </a:solidFill>
                <a:latin typeface="Times New Roman" panose="02020603050405020304" pitchFamily="18" charset="0"/>
                <a:cs typeface="Times New Roman" panose="02020603050405020304" pitchFamily="18" charset="0"/>
              </a:rPr>
              <a:t>-rozhovor/r~1a603f5a73c211eb89ccac1f6b220ee8/</a:t>
            </a:r>
          </a:p>
          <a:p>
            <a:pPr marL="0" indent="0">
              <a:buNone/>
            </a:pPr>
            <a:endParaRPr lang="cs-CZ" sz="19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694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9E0EEB78-1DD1-004E-90AC-E75BD29D9D49}"/>
              </a:ext>
            </a:extLst>
          </p:cNvPr>
          <p:cNvSpPr>
            <a:spLocks noGrp="1"/>
          </p:cNvSpPr>
          <p:nvPr>
            <p:ph type="title"/>
          </p:nvPr>
        </p:nvSpPr>
        <p:spPr>
          <a:xfrm>
            <a:off x="838200" y="669925"/>
            <a:ext cx="4508946" cy="1325563"/>
          </a:xfrm>
        </p:spPr>
        <p:txBody>
          <a:bodyPr anchor="b">
            <a:normAutofit/>
          </a:bodyPr>
          <a:lstStyle/>
          <a:p>
            <a:pPr algn="r"/>
            <a:r>
              <a:rPr lang="cs-CZ" dirty="0">
                <a:solidFill>
                  <a:schemeClr val="bg1"/>
                </a:solidFill>
              </a:rPr>
              <a:t>„Život psanců“</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0D6E00D6-29C9-EC40-9C2B-8B40915D5DB1}"/>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Mirek Petříček: Když Michel Foucault začal zkoumat moc, která své působení zaměřuje </a:t>
            </a:r>
            <a:r>
              <a:rPr lang="cs-CZ" sz="2000" b="1" dirty="0">
                <a:solidFill>
                  <a:schemeClr val="bg1"/>
                </a:solidFill>
                <a:latin typeface="Times New Roman" panose="02020603050405020304" pitchFamily="18" charset="0"/>
                <a:cs typeface="Times New Roman" panose="02020603050405020304" pitchFamily="18" charset="0"/>
              </a:rPr>
              <a:t>na tělo člověka</a:t>
            </a:r>
            <a:r>
              <a:rPr lang="cs-CZ" sz="2000" dirty="0">
                <a:solidFill>
                  <a:schemeClr val="bg1"/>
                </a:solidFill>
                <a:latin typeface="Times New Roman" panose="02020603050405020304" pitchFamily="18" charset="0"/>
                <a:cs typeface="Times New Roman" panose="02020603050405020304" pitchFamily="18" charset="0"/>
              </a:rPr>
              <a:t>, a ukázal, že na jejím počátku je zvládání epidemie spojenými silami státu a medicíny, kterým se tak otevírá možnost totální kontroly, odhalil riskantní rub pokroku. Myslím ale, že současná pandemie demonstruje, jak nemožná je totální kontrola populace v měřítku celé planety, protože viru se nelze bránit lokálně. A současně s tím vychází najevo i určitá bezmoc moci, je-li kontrolována parlamentní demokracií. Pokud by se ale měla zhroutit i ta, pak už nám skutečně zbude jen </a:t>
            </a:r>
            <a:r>
              <a:rPr lang="cs-CZ" sz="2000" b="1" dirty="0">
                <a:solidFill>
                  <a:schemeClr val="bg1"/>
                </a:solidFill>
                <a:latin typeface="Times New Roman" panose="02020603050405020304" pitchFamily="18" charset="0"/>
                <a:cs typeface="Times New Roman" panose="02020603050405020304" pitchFamily="18" charset="0"/>
              </a:rPr>
              <a:t>život bezprávných psanců</a:t>
            </a:r>
            <a:r>
              <a:rPr lang="cs-CZ" sz="2000" dirty="0">
                <a:solidFill>
                  <a:schemeClr val="bg1"/>
                </a:solidFill>
                <a:latin typeface="Times New Roman" panose="02020603050405020304" pitchFamily="18" charset="0"/>
                <a:cs typeface="Times New Roman" panose="02020603050405020304" pitchFamily="18" charset="0"/>
              </a:rPr>
              <a: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103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035D7FC0-7317-814A-BB5F-4A9CF79EEFDC}"/>
              </a:ext>
            </a:extLst>
          </p:cNvPr>
          <p:cNvSpPr>
            <a:spLocks noGrp="1"/>
          </p:cNvSpPr>
          <p:nvPr>
            <p:ph type="title"/>
          </p:nvPr>
        </p:nvSpPr>
        <p:spPr>
          <a:xfrm>
            <a:off x="838200" y="669925"/>
            <a:ext cx="4508946" cy="1325563"/>
          </a:xfrm>
        </p:spPr>
        <p:txBody>
          <a:bodyPr anchor="b">
            <a:normAutofit/>
          </a:bodyPr>
          <a:lstStyle/>
          <a:p>
            <a:pPr algn="r"/>
            <a:r>
              <a:rPr lang="cs-CZ" sz="2100" dirty="0">
                <a:solidFill>
                  <a:schemeClr val="bg1"/>
                </a:solidFill>
                <a:latin typeface="Times New Roman" panose="02020603050405020304" pitchFamily="18" charset="0"/>
                <a:cs typeface="Times New Roman" panose="02020603050405020304" pitchFamily="18" charset="0"/>
              </a:rPr>
              <a:t>Pane </a:t>
            </a:r>
            <a:r>
              <a:rPr lang="cs-CZ" sz="2100" dirty="0" err="1">
                <a:solidFill>
                  <a:schemeClr val="bg1"/>
                </a:solidFill>
                <a:latin typeface="Times New Roman" panose="02020603050405020304" pitchFamily="18" charset="0"/>
                <a:cs typeface="Times New Roman" panose="02020603050405020304" pitchFamily="18" charset="0"/>
              </a:rPr>
              <a:t>Agambene</a:t>
            </a:r>
            <a:r>
              <a:rPr lang="cs-CZ" sz="2100" dirty="0">
                <a:solidFill>
                  <a:schemeClr val="bg1"/>
                </a:solidFill>
                <a:latin typeface="Times New Roman" panose="02020603050405020304" pitchFamily="18" charset="0"/>
                <a:cs typeface="Times New Roman" panose="02020603050405020304" pitchFamily="18" charset="0"/>
              </a:rPr>
              <a:t>, studoval jste práva, ale ve své filosofii usilujete především o to, abyste se od práva osvobodil. </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18782C5-EDF6-D34A-A838-BB681CE308FA}"/>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rPr>
              <a:t>Když jsem dokončil střední, měl jsem jedinou touhu – psát. Co to ale znamená? Psát. Co psát? </a:t>
            </a:r>
            <a:r>
              <a:rPr lang="cs-CZ" sz="2000" b="1" dirty="0">
                <a:solidFill>
                  <a:schemeClr val="bg1"/>
                </a:solidFill>
              </a:rPr>
              <a:t>Chtít psát podle mě znamená touhu najít ve svém životě možnosti.</a:t>
            </a:r>
            <a:r>
              <a:rPr lang="cs-CZ" sz="2000" dirty="0">
                <a:solidFill>
                  <a:schemeClr val="bg1"/>
                </a:solidFill>
              </a:rPr>
              <a:t> Co jsem chtěl, nebylo psát, ale být schopen psaní. Je to nevědomé filosofické gesto: </a:t>
            </a:r>
            <a:r>
              <a:rPr lang="cs-CZ" sz="2000" b="1" dirty="0">
                <a:solidFill>
                  <a:schemeClr val="bg1"/>
                </a:solidFill>
              </a:rPr>
              <a:t>hledat možnosti ve svém životě, což je vlastně docela dobrá definice filosofie vůbec.</a:t>
            </a:r>
            <a:r>
              <a:rPr lang="cs-CZ" sz="2000" dirty="0">
                <a:solidFill>
                  <a:schemeClr val="bg1"/>
                </a:solidFill>
              </a:rPr>
              <a:t> Je pravda, že původně jsem ale studoval právo. Přece jsem nemohl jen tak přistoupit k možnosti, aniž bych prošel </a:t>
            </a:r>
            <a:r>
              <a:rPr lang="cs-CZ" sz="2000" b="1" dirty="0">
                <a:solidFill>
                  <a:schemeClr val="bg1"/>
                </a:solidFill>
              </a:rPr>
              <a:t>testem nutnosti</a:t>
            </a:r>
            <a:r>
              <a:rPr lang="cs-CZ" sz="2000" dirty="0">
                <a:solidFill>
                  <a:schemeClr val="bg1"/>
                </a:solidFill>
              </a:rPr>
              <a:t>. </a:t>
            </a:r>
          </a:p>
          <a:p>
            <a:pPr marL="0" indent="0">
              <a:buNone/>
            </a:pPr>
            <a:r>
              <a:rPr lang="cs-CZ" sz="2000" dirty="0">
                <a:solidFill>
                  <a:schemeClr val="bg1"/>
                </a:solidFill>
              </a:rPr>
              <a:t>Moc se dnes zřekla politických pojmů ve prospěch pojmů právních. Právní sféra nikdy nepřestane růst: zákony se píšou úplně na vše, v oblastech, které by dříve byly nemyslitelné. Tento nárůst </a:t>
            </a:r>
            <a:r>
              <a:rPr lang="cs-CZ" sz="2000" dirty="0" err="1">
                <a:solidFill>
                  <a:schemeClr val="bg1"/>
                </a:solidFill>
              </a:rPr>
              <a:t>zprávnění</a:t>
            </a:r>
            <a:r>
              <a:rPr lang="cs-CZ" sz="2000" dirty="0">
                <a:solidFill>
                  <a:schemeClr val="bg1"/>
                </a:solidFill>
              </a:rPr>
              <a:t> je nebezpečný: v našich demokratických společnostech už neexistuje nic, co by nebylo regulované. … Oblast svobody se bezustání zmenšuje, měla by se však rozšiřovat.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5301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BD072181-A2C7-0747-B808-93A7FFDC1BC5}"/>
              </a:ext>
            </a:extLst>
          </p:cNvPr>
          <p:cNvSpPr>
            <a:spLocks noGrp="1"/>
          </p:cNvSpPr>
          <p:nvPr>
            <p:ph type="title"/>
          </p:nvPr>
        </p:nvSpPr>
        <p:spPr>
          <a:xfrm>
            <a:off x="838200" y="669925"/>
            <a:ext cx="4508946" cy="1325563"/>
          </a:xfrm>
        </p:spPr>
        <p:txBody>
          <a:bodyPr anchor="b">
            <a:normAutofit/>
          </a:bodyPr>
          <a:lstStyle/>
          <a:p>
            <a:pPr algn="r"/>
            <a:r>
              <a:rPr lang="cs-CZ" dirty="0">
                <a:solidFill>
                  <a:schemeClr val="bg1"/>
                </a:solidFill>
              </a:rPr>
              <a:t>Existence bez efektu?</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7FDF66F8-5B8B-D140-9D90-001EA86D7507}"/>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„Již si ani neumíme představit existenci bez efektu. </a:t>
            </a:r>
            <a:r>
              <a:rPr lang="cs-CZ" sz="2000" b="1" dirty="0">
                <a:solidFill>
                  <a:schemeClr val="bg1"/>
                </a:solidFill>
                <a:latin typeface="Times New Roman" panose="02020603050405020304" pitchFamily="18" charset="0"/>
                <a:cs typeface="Times New Roman" panose="02020603050405020304" pitchFamily="18" charset="0"/>
              </a:rPr>
              <a:t>To, co není efektivní, co se nedá zpracovat, čemu se nedá vládnout – podle nás postrádá skutečnost</a:t>
            </a:r>
            <a:r>
              <a:rPr lang="cs-CZ" sz="2000" dirty="0">
                <a:solidFill>
                  <a:schemeClr val="bg1"/>
                </a:solidFill>
                <a:latin typeface="Times New Roman" panose="02020603050405020304" pitchFamily="18" charset="0"/>
                <a:cs typeface="Times New Roman" panose="02020603050405020304" pitchFamily="18" charset="0"/>
              </a:rPr>
              <a:t>. Dalším úkolem filosofie bude myslet takovou politiku a takovou etiku, které by byly osvobozené od pojmů povinnosti a efektivity.“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t>
            </a:r>
            <a:r>
              <a:rPr lang="cs-CZ" sz="2000" dirty="0" err="1">
                <a:solidFill>
                  <a:schemeClr val="bg1"/>
                </a:solidFill>
                <a:latin typeface="Times New Roman" panose="02020603050405020304" pitchFamily="18" charset="0"/>
                <a:cs typeface="Times New Roman" panose="02020603050405020304" pitchFamily="18" charset="0"/>
              </a:rPr>
              <a:t>Thought</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Is</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the</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Courage</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of</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Hopelessness</a:t>
            </a:r>
            <a:r>
              <a:rPr lang="cs-CZ" sz="2000" dirty="0">
                <a:solidFill>
                  <a:schemeClr val="bg1"/>
                </a:solidFill>
                <a:latin typeface="Times New Roman" panose="02020603050405020304" pitchFamily="18" charset="0"/>
                <a:cs typeface="Times New Roman" panose="02020603050405020304" pitchFamily="18" charset="0"/>
              </a:rPr>
              <a:t>“</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https://</a:t>
            </a:r>
            <a:r>
              <a:rPr lang="cs-CZ" sz="2000" dirty="0" err="1">
                <a:solidFill>
                  <a:schemeClr val="bg1"/>
                </a:solidFill>
                <a:latin typeface="Times New Roman" panose="02020603050405020304" pitchFamily="18" charset="0"/>
                <a:cs typeface="Times New Roman" panose="02020603050405020304" pitchFamily="18" charset="0"/>
              </a:rPr>
              <a:t>www.versobooks.com</a:t>
            </a:r>
            <a:r>
              <a:rPr lang="cs-CZ" sz="2000" dirty="0">
                <a:solidFill>
                  <a:schemeClr val="bg1"/>
                </a:solidFill>
                <a:latin typeface="Times New Roman" panose="02020603050405020304" pitchFamily="18" charset="0"/>
                <a:cs typeface="Times New Roman" panose="02020603050405020304" pitchFamily="18" charset="0"/>
              </a:rPr>
              <a:t>/</a:t>
            </a:r>
            <a:r>
              <a:rPr lang="cs-CZ" sz="2000" dirty="0" err="1">
                <a:solidFill>
                  <a:schemeClr val="bg1"/>
                </a:solidFill>
                <a:latin typeface="Times New Roman" panose="02020603050405020304" pitchFamily="18" charset="0"/>
                <a:cs typeface="Times New Roman" panose="02020603050405020304" pitchFamily="18" charset="0"/>
              </a:rPr>
              <a:t>blogs</a:t>
            </a:r>
            <a:r>
              <a:rPr lang="cs-CZ" sz="2000" dirty="0">
                <a:solidFill>
                  <a:schemeClr val="bg1"/>
                </a:solidFill>
                <a:latin typeface="Times New Roman" panose="02020603050405020304" pitchFamily="18" charset="0"/>
                <a:cs typeface="Times New Roman" panose="02020603050405020304" pitchFamily="18" charset="0"/>
              </a:rPr>
              <a:t>/1612-thought-is-the-courage-of-hopelessness-an-interview-with-philosopher-giorgio-agamben</a:t>
            </a:r>
          </a:p>
          <a:p>
            <a:pPr marL="0" indent="0">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044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35ECA862-F339-3841-B1F6-7F5A3ABF2FA2}"/>
              </a:ext>
            </a:extLst>
          </p:cNvPr>
          <p:cNvSpPr>
            <a:spLocks noGrp="1"/>
          </p:cNvSpPr>
          <p:nvPr>
            <p:ph type="title"/>
          </p:nvPr>
        </p:nvSpPr>
        <p:spPr>
          <a:xfrm>
            <a:off x="838200" y="669925"/>
            <a:ext cx="4508946" cy="1325563"/>
          </a:xfrm>
        </p:spPr>
        <p:txBody>
          <a:bodyPr anchor="b">
            <a:normAutofit/>
          </a:bodyPr>
          <a:lstStyle/>
          <a:p>
            <a:pPr algn="r"/>
            <a:r>
              <a:rPr lang="cs-CZ" i="1">
                <a:solidFill>
                  <a:schemeClr val="bg1"/>
                </a:solidFill>
                <a:latin typeface="Times New Roman" panose="02020603050405020304" pitchFamily="18" charset="0"/>
                <a:cs typeface="Times New Roman" panose="02020603050405020304" pitchFamily="18" charset="0"/>
              </a:rPr>
              <a:t>Inoperosita</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A0F97D0-67B1-5D45-AD44-04E3CEAF8BE0}"/>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Pojem související s řeckým </a:t>
            </a:r>
            <a:r>
              <a:rPr lang="cs-CZ" sz="2000" b="1" dirty="0" err="1">
                <a:solidFill>
                  <a:schemeClr val="bg1"/>
                </a:solidFill>
                <a:latin typeface="Times New Roman" panose="02020603050405020304" pitchFamily="18" charset="0"/>
                <a:cs typeface="Times New Roman" panose="02020603050405020304" pitchFamily="18" charset="0"/>
              </a:rPr>
              <a:t>argos</a:t>
            </a:r>
            <a:r>
              <a:rPr lang="cs-CZ" sz="2000" b="1" dirty="0">
                <a:solidFill>
                  <a:schemeClr val="bg1"/>
                </a:solidFill>
                <a:latin typeface="Times New Roman" panose="02020603050405020304" pitchFamily="18" charset="0"/>
                <a:cs typeface="Times New Roman" panose="02020603050405020304" pitchFamily="18" charset="0"/>
              </a:rPr>
              <a:t> (líný)</a:t>
            </a:r>
            <a:r>
              <a:rPr lang="cs-CZ" sz="2000" dirty="0">
                <a:solidFill>
                  <a:schemeClr val="bg1"/>
                </a:solidFill>
                <a:latin typeface="Times New Roman" panose="02020603050405020304" pitchFamily="18" charset="0"/>
                <a:cs typeface="Times New Roman" panose="02020603050405020304" pitchFamily="18" charset="0"/>
              </a:rPr>
              <a:t>, znamená</a:t>
            </a:r>
            <a:r>
              <a:rPr lang="cs-CZ" sz="2000" b="1" dirty="0">
                <a:solidFill>
                  <a:schemeClr val="bg1"/>
                </a:solidFill>
                <a:latin typeface="Times New Roman" panose="02020603050405020304" pitchFamily="18" charset="0"/>
                <a:cs typeface="Times New Roman" panose="02020603050405020304" pitchFamily="18" charset="0"/>
              </a:rPr>
              <a:t> </a:t>
            </a:r>
            <a:r>
              <a:rPr lang="cs-CZ" sz="2000" dirty="0">
                <a:solidFill>
                  <a:schemeClr val="bg1"/>
                </a:solidFill>
                <a:latin typeface="Times New Roman" panose="02020603050405020304" pitchFamily="18" charset="0"/>
                <a:cs typeface="Times New Roman" panose="02020603050405020304" pitchFamily="18" charset="0"/>
              </a:rPr>
              <a:t>„neoperovat“.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Tento pojem považuje za </a:t>
            </a:r>
            <a:r>
              <a:rPr lang="cs-CZ" sz="2000" b="1" dirty="0">
                <a:solidFill>
                  <a:schemeClr val="bg1"/>
                </a:solidFill>
                <a:latin typeface="Times New Roman" panose="02020603050405020304" pitchFamily="18" charset="0"/>
                <a:cs typeface="Times New Roman" panose="02020603050405020304" pitchFamily="18" charset="0"/>
              </a:rPr>
              <a:t>paradigma nadcházející politiky</a:t>
            </a:r>
            <a:r>
              <a:rPr lang="cs-CZ" sz="2000" dirty="0">
                <a:solidFill>
                  <a:schemeClr val="bg1"/>
                </a:solidFill>
                <a:latin typeface="Times New Roman" panose="02020603050405020304" pitchFamily="18" charset="0"/>
                <a:cs typeface="Times New Roman" panose="02020603050405020304" pitchFamily="18" charset="0"/>
              </a:rPr>
              <a: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Ale jak může schopnost „</a:t>
            </a:r>
            <a:r>
              <a:rPr lang="cs-CZ" sz="2000" dirty="0" err="1">
                <a:solidFill>
                  <a:schemeClr val="bg1"/>
                </a:solidFill>
                <a:latin typeface="Times New Roman" panose="02020603050405020304" pitchFamily="18" charset="0"/>
                <a:cs typeface="Times New Roman" panose="02020603050405020304" pitchFamily="18" charset="0"/>
              </a:rPr>
              <a:t>inerce</a:t>
            </a:r>
            <a:r>
              <a:rPr lang="cs-CZ" sz="2000" dirty="0">
                <a:solidFill>
                  <a:schemeClr val="bg1"/>
                </a:solidFill>
                <a:latin typeface="Times New Roman" panose="02020603050405020304" pitchFamily="18" charset="0"/>
                <a:cs typeface="Times New Roman" panose="02020603050405020304" pitchFamily="18" charset="0"/>
              </a:rPr>
              <a:t>“ zakládat politiku?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V první řadě jde o odmítnutí utilitarismu moderní společnosti, o zahájení protitlaku vůči snaze zapojit každého do vidění světa, v němž platí jen práce, prospěšnost a užitečnost.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 nakonec: právě „neoperativnost“ zakládá politiku – kdyby měl člověk jasně určený úkol, tak jak jej mají zvířata předepsaný svým instinktem, neexistovala by politika, ale neexistovala by ani etika a přirozeně by neexistovala ani filosofie.</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791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D75EDAD2-F652-EF45-BD1E-D5F91256A2BC}"/>
              </a:ext>
            </a:extLst>
          </p:cNvPr>
          <p:cNvSpPr>
            <a:spLocks noGrp="1"/>
          </p:cNvSpPr>
          <p:nvPr>
            <p:ph type="title"/>
          </p:nvPr>
        </p:nvSpPr>
        <p:spPr>
          <a:xfrm>
            <a:off x="838200" y="669925"/>
            <a:ext cx="4508946" cy="1325563"/>
          </a:xfrm>
        </p:spPr>
        <p:txBody>
          <a:bodyPr anchor="b">
            <a:normAutofit/>
          </a:bodyPr>
          <a:lstStyle/>
          <a:p>
            <a:pPr algn="r"/>
            <a:r>
              <a:rPr lang="cs-CZ" sz="4100">
                <a:solidFill>
                  <a:schemeClr val="bg1"/>
                </a:solidFill>
                <a:latin typeface="Times New Roman" panose="02020603050405020304" pitchFamily="18" charset="0"/>
                <a:cs typeface="Times New Roman" panose="02020603050405020304" pitchFamily="18" charset="0"/>
              </a:rPr>
              <a:t>Ložnice, v níž sami sebe odsuzujeme</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BFE900E2-4D15-5D4A-889A-5784C7F5C206}"/>
              </a:ext>
            </a:extLst>
          </p:cNvPr>
          <p:cNvSpPr>
            <a:spLocks noGrp="1"/>
          </p:cNvSpPr>
          <p:nvPr>
            <p:ph idx="1"/>
          </p:nvPr>
        </p:nvSpPr>
        <p:spPr>
          <a:xfrm>
            <a:off x="1392667" y="2398957"/>
            <a:ext cx="9406666" cy="3526144"/>
          </a:xfrm>
        </p:spPr>
        <p:txBody>
          <a:bodyPr>
            <a:normAutofit/>
          </a:body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Moderna proměnila celý život v jeden velký tribunál, což je podle Agambena obraz de facto apokalypsy – zvláštního, výjimečného stavu, který trvá neustále.</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Základním textem moderny je kritika, vlastně tři kritiky: Kritika čistého rozumu, Kritika praktického rozumu a Kritika soudnosti. </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Ale: celé je to ještě zajímavější. Vlastně to není tak, že by nás soudili a kritizovali druzí, soudíme a odsuzujeme se my sami.</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Základní román moderny napsal Franz Kafka v jeho románu </a:t>
            </a:r>
            <a:r>
              <a:rPr lang="cs-CZ" sz="1400" i="1" dirty="0">
                <a:solidFill>
                  <a:schemeClr val="bg1"/>
                </a:solidFill>
                <a:latin typeface="Times New Roman" panose="02020603050405020304" pitchFamily="18" charset="0"/>
                <a:cs typeface="Times New Roman" panose="02020603050405020304" pitchFamily="18" charset="0"/>
              </a:rPr>
              <a:t>Proces</a:t>
            </a:r>
            <a:r>
              <a:rPr lang="cs-CZ" sz="1400" dirty="0">
                <a:solidFill>
                  <a:schemeClr val="bg1"/>
                </a:solidFill>
                <a:latin typeface="Times New Roman" panose="02020603050405020304" pitchFamily="18" charset="0"/>
                <a:cs typeface="Times New Roman" panose="02020603050405020304" pitchFamily="18" charset="0"/>
              </a:rPr>
              <a:t>, v němž se pan </a:t>
            </a:r>
            <a:r>
              <a:rPr lang="cs-CZ" sz="1400" dirty="0">
                <a:solidFill>
                  <a:schemeClr val="bg1"/>
                </a:solidFill>
                <a:highlight>
                  <a:srgbClr val="FF00FF"/>
                </a:highlight>
                <a:latin typeface="Times New Roman" panose="02020603050405020304" pitchFamily="18" charset="0"/>
                <a:cs typeface="Times New Roman" panose="02020603050405020304" pitchFamily="18" charset="0"/>
              </a:rPr>
              <a:t>K</a:t>
            </a:r>
            <a:r>
              <a:rPr lang="cs-CZ" sz="1400" dirty="0">
                <a:solidFill>
                  <a:schemeClr val="bg1"/>
                </a:solidFill>
                <a:latin typeface="Times New Roman" panose="02020603050405020304" pitchFamily="18" charset="0"/>
                <a:cs typeface="Times New Roman" panose="02020603050405020304" pitchFamily="18" charset="0"/>
              </a:rPr>
              <a:t> vlastně nakonec obviní sám. Zajímavé také je, že nejde k soudu, že soud zasedá v místnosti hned vedle ložnice.</a:t>
            </a:r>
          </a:p>
          <a:p>
            <a:pPr marL="0" indent="0">
              <a:buNone/>
            </a:pPr>
            <a:r>
              <a:rPr lang="cs-CZ" sz="1400" b="1" dirty="0">
                <a:solidFill>
                  <a:schemeClr val="bg1"/>
                </a:solidFill>
                <a:latin typeface="Times New Roman" panose="02020603050405020304" pitchFamily="18" charset="0"/>
                <a:cs typeface="Times New Roman" panose="02020603050405020304" pitchFamily="18" charset="0"/>
              </a:rPr>
              <a:t>Existence je procesem</a:t>
            </a:r>
            <a:r>
              <a:rPr lang="cs-CZ" sz="1400" dirty="0">
                <a:solidFill>
                  <a:schemeClr val="bg1"/>
                </a:solidFill>
                <a:latin typeface="Times New Roman" panose="02020603050405020304" pitchFamily="18" charset="0"/>
                <a:cs typeface="Times New Roman" panose="02020603050405020304" pitchFamily="18" charset="0"/>
              </a:rPr>
              <a:t>, soudním procesem.</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Proč tomu tak je? Chceme patřit pod zákon, chceme být „normální“, ale pod zákon patříme jen tehdy, když jej můžeme na nějakou chybu aplikovat, navíc víme, že ti, kteří jsou nevinní, jsou nejpodezřelejší. Sami sebe tak konstituujeme tváří v tvář zákonu skrze nějakou vadu, pochybení, nedostatečnost, kterou vyneseme na světlo, abychom byli přijati pod zákon. </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Identita je tak formou </a:t>
            </a:r>
            <a:r>
              <a:rPr lang="cs-CZ" sz="1400" dirty="0" err="1">
                <a:solidFill>
                  <a:schemeClr val="bg1"/>
                </a:solidFill>
                <a:highlight>
                  <a:srgbClr val="FF00FF"/>
                </a:highlight>
                <a:latin typeface="Times New Roman" panose="02020603050405020304" pitchFamily="18" charset="0"/>
                <a:cs typeface="Times New Roman" panose="02020603050405020304" pitchFamily="18" charset="0"/>
              </a:rPr>
              <a:t>calumnia</a:t>
            </a:r>
            <a:r>
              <a:rPr lang="cs-CZ" sz="1400" dirty="0">
                <a:solidFill>
                  <a:schemeClr val="bg1"/>
                </a:solidFill>
                <a:latin typeface="Times New Roman" panose="02020603050405020304" pitchFamily="18" charset="0"/>
                <a:cs typeface="Times New Roman" panose="02020603050405020304" pitchFamily="18" charset="0"/>
              </a:rPr>
              <a:t> – </a:t>
            </a:r>
            <a:r>
              <a:rPr lang="cs-CZ" sz="1400" dirty="0" err="1">
                <a:solidFill>
                  <a:schemeClr val="bg1"/>
                </a:solidFill>
                <a:latin typeface="Times New Roman" panose="02020603050405020304" pitchFamily="18" charset="0"/>
                <a:cs typeface="Times New Roman" panose="02020603050405020304" pitchFamily="18" charset="0"/>
              </a:rPr>
              <a:t>sebeobžalování</a:t>
            </a:r>
            <a:r>
              <a:rPr lang="cs-CZ" sz="1400" dirty="0">
                <a:solidFill>
                  <a:schemeClr val="bg1"/>
                </a:solidFill>
                <a:latin typeface="Times New Roman" panose="02020603050405020304" pitchFamily="18" charset="0"/>
                <a:cs typeface="Times New Roman" panose="02020603050405020304" pitchFamily="18" charset="0"/>
              </a:rPr>
              <a:t>.</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Ale tím pádem je zde i obrovská naděje: vina neexistuje. „Kafkův svět není tragický, ale komický.“ </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155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B3206F2C-2322-BC4C-B082-F48F0B3E80B1}"/>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rPr>
              <a:t>Veřejné je soukromé</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C90F27B0-8418-8B40-B3A5-18318168771E}"/>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rPr>
              <a:t>„Kafka byl první, kdo přesně popsal tento zvláštní druh míst, s nimiž jsme se od té doby důvěrně seznámili. Co je tak znepokojující a zároveň komické na příběhu Josefa K.? </a:t>
            </a:r>
          </a:p>
          <a:p>
            <a:pPr marL="0" indent="0">
              <a:buNone/>
            </a:pPr>
            <a:r>
              <a:rPr lang="cs-CZ" sz="2000" dirty="0">
                <a:solidFill>
                  <a:schemeClr val="bg1"/>
                </a:solidFill>
              </a:rPr>
              <a:t>To, že veřejná událost par excellence, jako je soudní proces, se prezentuje jako naprosto soukromá záležitost, v níž </a:t>
            </a:r>
            <a:r>
              <a:rPr lang="cs-CZ" sz="2000" b="1" dirty="0">
                <a:solidFill>
                  <a:schemeClr val="bg1"/>
                </a:solidFill>
              </a:rPr>
              <a:t>soudní síň sousedí s ložnicí</a:t>
            </a:r>
            <a:r>
              <a:rPr lang="cs-CZ" sz="2000" dirty="0">
                <a:solidFill>
                  <a:schemeClr val="bg1"/>
                </a:solidFill>
              </a:rPr>
              <a:t>.“</a:t>
            </a:r>
          </a:p>
          <a:p>
            <a:pPr marL="0" indent="0">
              <a:buNone/>
            </a:pPr>
            <a:r>
              <a:rPr lang="cs-CZ" sz="2000" dirty="0">
                <a:solidFill>
                  <a:schemeClr val="bg1"/>
                </a:solidFill>
              </a:rPr>
              <a:t> Agamben, </a:t>
            </a:r>
            <a:r>
              <a:rPr lang="cs-CZ" sz="2000" i="1" dirty="0">
                <a:solidFill>
                  <a:schemeClr val="bg1"/>
                </a:solidFill>
              </a:rPr>
              <a:t>Prostředky bez účelu</a:t>
            </a:r>
            <a:r>
              <a:rPr lang="cs-CZ" sz="2000" dirty="0">
                <a:solidFill>
                  <a:schemeClr val="bg1"/>
                </a:solidFill>
              </a:rPr>
              <a:t>, str. 97</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599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Nadpis 1">
            <a:extLst>
              <a:ext uri="{FF2B5EF4-FFF2-40B4-BE49-F238E27FC236}">
                <a16:creationId xmlns:a16="http://schemas.microsoft.com/office/drawing/2014/main" id="{CFF830AF-6B92-6745-8AC2-BCCFFB851E79}"/>
              </a:ext>
            </a:extLst>
          </p:cNvPr>
          <p:cNvSpPr>
            <a:spLocks noGrp="1"/>
          </p:cNvSpPr>
          <p:nvPr>
            <p:ph type="title"/>
          </p:nvPr>
        </p:nvSpPr>
        <p:spPr>
          <a:xfrm>
            <a:off x="838200" y="669925"/>
            <a:ext cx="4508946" cy="1325563"/>
          </a:xfrm>
        </p:spPr>
        <p:txBody>
          <a:bodyPr anchor="b">
            <a:normAutofit/>
          </a:bodyPr>
          <a:lstStyle/>
          <a:p>
            <a:pPr algn="r"/>
            <a:r>
              <a:rPr lang="cs-CZ" i="1">
                <a:solidFill>
                  <a:schemeClr val="bg1"/>
                </a:solidFill>
                <a:latin typeface="Times New Roman" panose="02020603050405020304" pitchFamily="18" charset="0"/>
                <a:cs typeface="Times New Roman" panose="02020603050405020304" pitchFamily="18" charset="0"/>
              </a:rPr>
              <a:t>Zóé</a:t>
            </a:r>
            <a:r>
              <a:rPr lang="cs-CZ">
                <a:solidFill>
                  <a:schemeClr val="bg1"/>
                </a:solidFill>
                <a:latin typeface="Times New Roman" panose="02020603050405020304" pitchFamily="18" charset="0"/>
                <a:cs typeface="Times New Roman" panose="02020603050405020304" pitchFamily="18" charset="0"/>
              </a:rPr>
              <a:t> versus </a:t>
            </a:r>
            <a:r>
              <a:rPr lang="cs-CZ" i="1">
                <a:solidFill>
                  <a:schemeClr val="bg1"/>
                </a:solidFill>
                <a:latin typeface="Times New Roman" panose="02020603050405020304" pitchFamily="18" charset="0"/>
                <a:cs typeface="Times New Roman" panose="02020603050405020304" pitchFamily="18" charset="0"/>
              </a:rPr>
              <a:t>bios</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2D6F1347-DA6B-8E4C-80C1-22134E56AAD4}"/>
              </a:ext>
            </a:extLst>
          </p:cNvPr>
          <p:cNvSpPr>
            <a:spLocks noGrp="1"/>
          </p:cNvSpPr>
          <p:nvPr>
            <p:ph idx="1"/>
          </p:nvPr>
        </p:nvSpPr>
        <p:spPr>
          <a:xfrm>
            <a:off x="1392667" y="2398957"/>
            <a:ext cx="9406666" cy="3526144"/>
          </a:xfrm>
        </p:spPr>
        <p:txBody>
          <a:bodyPr>
            <a:normAutofit/>
          </a:bodyPr>
          <a:lstStyle/>
          <a:p>
            <a:pPr marL="0" indent="0">
              <a:buNone/>
            </a:pPr>
            <a:r>
              <a:rPr lang="cs-CZ" sz="1700">
                <a:solidFill>
                  <a:schemeClr val="bg1"/>
                </a:solidFill>
                <a:latin typeface="Times New Roman" panose="02020603050405020304" pitchFamily="18" charset="0"/>
                <a:cs typeface="Times New Roman" panose="02020603050405020304" pitchFamily="18" charset="0"/>
              </a:rPr>
              <a:t>„Řekové nevyjadřovali to, co my míníme slovem </a:t>
            </a:r>
            <a:r>
              <a:rPr lang="cs-CZ" sz="1700" i="1">
                <a:solidFill>
                  <a:schemeClr val="bg1"/>
                </a:solidFill>
                <a:latin typeface="Times New Roman" panose="02020603050405020304" pitchFamily="18" charset="0"/>
                <a:cs typeface="Times New Roman" panose="02020603050405020304" pitchFamily="18" charset="0"/>
              </a:rPr>
              <a:t>život</a:t>
            </a:r>
            <a:r>
              <a:rPr lang="cs-CZ" sz="1700">
                <a:solidFill>
                  <a:schemeClr val="bg1"/>
                </a:solidFill>
                <a:latin typeface="Times New Roman" panose="02020603050405020304" pitchFamily="18" charset="0"/>
                <a:cs typeface="Times New Roman" panose="02020603050405020304" pitchFamily="18" charset="0"/>
              </a:rPr>
              <a:t>, pouze jediným výrazem. Používali dva sémanticky a morfologicky odlišné termíny: výraz </a:t>
            </a:r>
            <a:r>
              <a:rPr lang="cs-CZ" sz="1700" i="1">
                <a:solidFill>
                  <a:schemeClr val="bg1"/>
                </a:solidFill>
                <a:latin typeface="Times New Roman" panose="02020603050405020304" pitchFamily="18" charset="0"/>
                <a:cs typeface="Times New Roman" panose="02020603050405020304" pitchFamily="18" charset="0"/>
              </a:rPr>
              <a:t>zóé</a:t>
            </a:r>
            <a:r>
              <a:rPr lang="cs-CZ" sz="1700">
                <a:solidFill>
                  <a:schemeClr val="bg1"/>
                </a:solidFill>
                <a:latin typeface="Times New Roman" panose="02020603050405020304" pitchFamily="18" charset="0"/>
                <a:cs typeface="Times New Roman" panose="02020603050405020304" pitchFamily="18" charset="0"/>
              </a:rPr>
              <a:t> vyjadřoval prostou skutečnost života společnou všemu živému (zvířatům, lidem či bohům), slovo </a:t>
            </a:r>
            <a:r>
              <a:rPr lang="cs-CZ" sz="1700" i="1">
                <a:solidFill>
                  <a:schemeClr val="bg1"/>
                </a:solidFill>
                <a:latin typeface="Times New Roman" panose="02020603050405020304" pitchFamily="18" charset="0"/>
                <a:cs typeface="Times New Roman" panose="02020603050405020304" pitchFamily="18" charset="0"/>
              </a:rPr>
              <a:t>bios</a:t>
            </a:r>
            <a:r>
              <a:rPr lang="cs-CZ" sz="1700">
                <a:solidFill>
                  <a:schemeClr val="bg1"/>
                </a:solidFill>
                <a:latin typeface="Times New Roman" panose="02020603050405020304" pitchFamily="18" charset="0"/>
                <a:cs typeface="Times New Roman" panose="02020603050405020304" pitchFamily="18" charset="0"/>
              </a:rPr>
              <a:t> naproti tomu znamenalo konkrétní formu nebo způsob života, typický pro jednotlivce či skupinu.“</a:t>
            </a:r>
          </a:p>
          <a:p>
            <a:pPr marL="0" indent="0">
              <a:buNone/>
            </a:pPr>
            <a:r>
              <a:rPr lang="cs-CZ" sz="1700">
                <a:solidFill>
                  <a:schemeClr val="bg1"/>
                </a:solidFill>
                <a:latin typeface="Times New Roman" panose="02020603050405020304" pitchFamily="18" charset="0"/>
                <a:cs typeface="Times New Roman" panose="02020603050405020304" pitchFamily="18" charset="0"/>
              </a:rPr>
              <a:t>„Prostý přirozený život v pravém slova smyslu je však v klasickém antickém světě vyloučen z polis a zůstává jakožto život čistě reprodukční nesmlouvavě vykázán do prostředí </a:t>
            </a:r>
            <a:r>
              <a:rPr lang="cs-CZ" sz="1700" i="1">
                <a:solidFill>
                  <a:schemeClr val="bg1"/>
                </a:solidFill>
                <a:latin typeface="Times New Roman" panose="02020603050405020304" pitchFamily="18" charset="0"/>
                <a:cs typeface="Times New Roman" panose="02020603050405020304" pitchFamily="18" charset="0"/>
              </a:rPr>
              <a:t>oikos</a:t>
            </a:r>
            <a:r>
              <a:rPr lang="cs-CZ" sz="1700">
                <a:solidFill>
                  <a:schemeClr val="bg1"/>
                </a:solidFill>
                <a:latin typeface="Times New Roman" panose="02020603050405020304" pitchFamily="18" charset="0"/>
                <a:cs typeface="Times New Roman" panose="02020603050405020304" pitchFamily="18" charset="0"/>
              </a:rPr>
              <a:t>.“ Agamben, </a:t>
            </a:r>
            <a:r>
              <a:rPr lang="cs-CZ" sz="1700" i="1">
                <a:solidFill>
                  <a:schemeClr val="bg1"/>
                </a:solidFill>
                <a:latin typeface="Times New Roman" panose="02020603050405020304" pitchFamily="18" charset="0"/>
                <a:cs typeface="Times New Roman" panose="02020603050405020304" pitchFamily="18" charset="0"/>
              </a:rPr>
              <a:t>Homo sacer</a:t>
            </a:r>
            <a:r>
              <a:rPr lang="cs-CZ" sz="1700">
                <a:solidFill>
                  <a:schemeClr val="bg1"/>
                </a:solidFill>
                <a:latin typeface="Times New Roman" panose="02020603050405020304" pitchFamily="18" charset="0"/>
                <a:cs typeface="Times New Roman" panose="02020603050405020304" pitchFamily="18" charset="0"/>
              </a:rPr>
              <a:t>, 2011, str. 9. </a:t>
            </a:r>
          </a:p>
          <a:p>
            <a:pPr marL="0" indent="0">
              <a:buNone/>
            </a:pPr>
            <a:r>
              <a:rPr lang="cs-CZ" sz="1700">
                <a:solidFill>
                  <a:schemeClr val="bg1"/>
                </a:solidFill>
                <a:latin typeface="Times New Roman" panose="02020603050405020304" pitchFamily="18" charset="0"/>
                <a:cs typeface="Times New Roman" panose="02020603050405020304" pitchFamily="18" charset="0"/>
              </a:rPr>
              <a:t>Není to apriori, substrát – je to zbytek. V době klonů a umělého oplodňování se vztah obrací, nikdy tkový důraz na holý život a vztah práva. To ale není převrácení, jen se stává zjevné, co se stalo, že implicitně vždy byl v holém životě zakontveno toto zprávnění. Voláme po řešené etických otázek, které mají řešit i právníci, ale nutně to vede ke kategorii života, který nestojí za to, aby byl žit. Logika suverenity – život a právo, ale nejsou odděleni, spíše se pronikají, a zjevné se to stává v zónách neurčitosti, </a:t>
            </a:r>
            <a:r>
              <a:rPr lang="cs-CZ" sz="1700" b="1">
                <a:solidFill>
                  <a:schemeClr val="bg1"/>
                </a:solidFill>
                <a:latin typeface="Times New Roman" panose="02020603050405020304" pitchFamily="18" charset="0"/>
                <a:cs typeface="Times New Roman" panose="02020603050405020304" pitchFamily="18" charset="0"/>
              </a:rPr>
              <a:t>práh neurčitosti</a:t>
            </a:r>
            <a:r>
              <a:rPr lang="cs-CZ" sz="1700">
                <a:solidFill>
                  <a:schemeClr val="bg1"/>
                </a:solidFill>
                <a:latin typeface="Times New Roman" panose="02020603050405020304" pitchFamily="18" charset="0"/>
                <a:cs typeface="Times New Roman" panose="02020603050405020304" pitchFamily="18" charset="0"/>
              </a:rPr>
              <a: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344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2104</Words>
  <Application>Microsoft Macintosh PowerPoint</Application>
  <PresentationFormat>Širokoúhlá obrazovka</PresentationFormat>
  <Paragraphs>76</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Calibri Light</vt:lpstr>
      <vt:lpstr>Times</vt:lpstr>
      <vt:lpstr>Times New Roman</vt:lpstr>
      <vt:lpstr>Motiv Office</vt:lpstr>
      <vt:lpstr>Je to tragédie, je to komedie?</vt:lpstr>
      <vt:lpstr>Rozhovor M. Petříčka s P. Fischerem</vt:lpstr>
      <vt:lpstr>„Život psanců“</vt:lpstr>
      <vt:lpstr>Pane Agambene, studoval jste práva, ale ve své filosofii usilujete především o to, abyste se od práva osvobodil. </vt:lpstr>
      <vt:lpstr>Existence bez efektu?</vt:lpstr>
      <vt:lpstr>Inoperosita</vt:lpstr>
      <vt:lpstr>Ložnice, v níž sami sebe odsuzujeme</vt:lpstr>
      <vt:lpstr>Veřejné je soukromé</vt:lpstr>
      <vt:lpstr>Zóé versus bios</vt:lpstr>
      <vt:lpstr>Chránit život, ale…</vt:lpstr>
      <vt:lpstr>Kdo je homo sacer?</vt:lpstr>
      <vt:lpstr>„Nuda vita“ a jeho zranitelnost</vt:lpstr>
      <vt:lpstr>Uprchlík a nuda vita</vt:lpstr>
      <vt:lpstr>Tábor</vt:lpstr>
      <vt:lpstr>Co je tábor? Splynutí rozdílů.</vt:lpstr>
      <vt:lpstr>Bez poslání.</vt:lpstr>
      <vt:lpstr>Společenství bez subjektů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díla: základní pojmy</dc:title>
  <dc:creator>Matějčková, Tereza</dc:creator>
  <cp:lastModifiedBy>Matějčková, Tereza</cp:lastModifiedBy>
  <cp:revision>15</cp:revision>
  <dcterms:created xsi:type="dcterms:W3CDTF">2021-02-10T17:47:38Z</dcterms:created>
  <dcterms:modified xsi:type="dcterms:W3CDTF">2021-02-27T22:37:01Z</dcterms:modified>
</cp:coreProperties>
</file>