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5" r:id="rId15"/>
    <p:sldId id="268" r:id="rId16"/>
    <p:sldId id="269" r:id="rId17"/>
    <p:sldId id="271" r:id="rId18"/>
    <p:sldId id="276" r:id="rId19"/>
    <p:sldId id="27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45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17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6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886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3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2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5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632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3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20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83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079D-E758-4253-9CA4-3D082AD944DE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A7F27-6061-4ABB-828D-68066CFA02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01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kritika sekulární? 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je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urážka sekulární?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 současných náboženských konfliktů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37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Fatwa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nad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Chomejní odsoudil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Rushdieho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 trestu smrti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resp.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„dotoval“ jeho zabití několikamiliónovou částkou za zabití. Na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podporu trestu se konala shromáždění v centrech muslimského světa (Teherán, Bombaj).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pod ochranou Scotland Yardu,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japonský překladatel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díla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byl zavražděn,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italský překladatel vážně zraněn, norský vydavatel utrpěl rovněž vážná zranění při napadení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českém překladu 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uvedeno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pseudonym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překladatele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 reakci na tuto situaci žádali mnozí zastánci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Rushdieho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aby Velká Británie demonstrativně zrušila všechny zákony týkající se blasfémie.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tyto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zákony zrušila v roce 2008.</a:t>
            </a:r>
          </a:p>
        </p:txBody>
      </p:sp>
    </p:spTree>
    <p:extLst>
      <p:ext uri="{BB962C8B-B14F-4D97-AF65-F5344CB8AC3E}">
        <p14:creationId xmlns:p14="http://schemas.microsoft.com/office/powerpoint/2010/main" val="3925631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Křesťanka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Pákistánu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Pákistánská křesťanka byla r. 2010 usvědčena z blasfémie a odsouzena k oběšení. Důvodem bylo, že se r. 2009 nepohodla se skupinou muslimských žen poté, co se ženám nelíbilo, že se napila ze stejného zdroje vody. Podle udání měla tvrdit, že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„zatímco Ježíš Kristus trpěl na kříži a zemřel pro lidi, prorok Mohamed nic tak významného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neučini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Následně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byla obviněna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urážky Muhammada. Papež Benedikt XIV. volal po zproštění obžaloby, naopak muslimští představitelé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trvají nadále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její popravě. Dva politici, kteří se vložili na obranu této ženy, byli zavražděni (jeden svým bodyguardem). V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říjnu 2014 potvrdil vrchní soud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rozsudek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smrti bez určení data vykonání. Dne 22. července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 soud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trest smrti pozastavil až do konce odvolacího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nadále v pákistánské věznici.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75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Egyptská básnířka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Fatima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Naoot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2014 vyjádřila na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facebooku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nesouhlas s tím, jakým způsobem jsou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porážena, resp. masakrována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zvířata během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muslimských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oslav.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Naoot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byla odsouzena ke třem letům vězení z důvodu „odporu vůči náboženství“.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napsala: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“Millions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innocent creatures will be driven to the most horrible massacre committed by humans for ten-and-a-half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centuries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massacre which is repeated every year because of the nightmare of a righteous man about his good 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265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1327" y="500062"/>
            <a:ext cx="10515600" cy="1325563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„Muhammad-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Redaktor dánských novin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Jyllands-Posten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požádal v roce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ilustrátory,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satiricky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vyobrazili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Muhammada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Šlo o experiment testující,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 se vede svobodě slova v Dánsku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Jedno vyobrazení ukazovalo proroka s bombou v turbanu, což vyústilo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mnohaletou diplomatickou krizi, k násilným nepokojům na Blízkém východě a k bojkotům dánských produktů. Libye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Saudská Arábie a Sýrie stáhly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své ambasadory z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Dánska.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Francouzské satirické noviny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Charlie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Hebdo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přetiskly obrázky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podporu dánské redakce, což vyústilo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násilné protesty muslimů v Paříži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63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Konkrétní reakce na dánskou satiru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that we should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this hurt makes me so mad: if they don’t feel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offended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Jesus is presented (and some do of course), why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 that all of us should feel the same? The Prophet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all Mel Gibson or Brad Pitt, he is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Prophet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Religionisté často kontrastují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vztah věřícího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Ježíši a vztah věřícího k </a:t>
            </a:r>
            <a:r>
              <a:rPr lang="en-US" dirty="0" smtClean="0">
                <a:latin typeface="Times New Roman"/>
                <a:cs typeface="Times New Roman"/>
              </a:rPr>
              <a:t>Muhammad</a:t>
            </a:r>
            <a:r>
              <a:rPr lang="cs-CZ" dirty="0" err="1" smtClean="0">
                <a:latin typeface="Times New Roman"/>
                <a:cs typeface="Times New Roman"/>
              </a:rPr>
              <a:t>ovi</a:t>
            </a:r>
            <a:r>
              <a:rPr lang="cs-CZ" dirty="0" smtClean="0">
                <a:latin typeface="Times New Roman"/>
                <a:cs typeface="Times New Roman"/>
              </a:rPr>
              <a:t>: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cs-CZ" dirty="0" smtClean="0">
                <a:latin typeface="Times New Roman"/>
                <a:cs typeface="Times New Roman"/>
              </a:rPr>
              <a:t>Muhammad je považován za morální vzor, jehož slova a činy nejsou ani tak </a:t>
            </a:r>
            <a:r>
              <a:rPr lang="cs-CZ" dirty="0" smtClean="0">
                <a:latin typeface="Times New Roman"/>
                <a:cs typeface="Times New Roman"/>
              </a:rPr>
              <a:t>příkazy či přikázání, </a:t>
            </a:r>
            <a:r>
              <a:rPr lang="cs-CZ" b="1" dirty="0" smtClean="0">
                <a:latin typeface="Times New Roman"/>
                <a:cs typeface="Times New Roman"/>
              </a:rPr>
              <a:t>spíše se jedná o </a:t>
            </a:r>
            <a:r>
              <a:rPr lang="cs-CZ" b="1" dirty="0" smtClean="0">
                <a:latin typeface="Times New Roman"/>
                <a:cs typeface="Times New Roman"/>
              </a:rPr>
              <a:t>způsoby, jak být ve světě, a to jak tělesně, tak duchovně a eticky.</a:t>
            </a:r>
            <a:endParaRPr lang="cs-CZ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/>
                <a:cs typeface="Times New Roman"/>
              </a:rPr>
              <a:t>V této souvislosti se kontrastuje </a:t>
            </a:r>
            <a:r>
              <a:rPr lang="cs-CZ" b="1" dirty="0" smtClean="0">
                <a:latin typeface="Times New Roman"/>
                <a:cs typeface="Times New Roman"/>
              </a:rPr>
              <a:t>(křesťanský) komunikativní versus (muslimský) </a:t>
            </a:r>
            <a:r>
              <a:rPr lang="cs-CZ" b="1" dirty="0" err="1" smtClean="0">
                <a:latin typeface="Times New Roman"/>
                <a:cs typeface="Times New Roman"/>
              </a:rPr>
              <a:t>asimilativní</a:t>
            </a:r>
            <a:r>
              <a:rPr lang="cs-CZ" b="1" dirty="0" smtClean="0">
                <a:latin typeface="Times New Roman"/>
                <a:cs typeface="Times New Roman"/>
              </a:rPr>
              <a:t> model.</a:t>
            </a:r>
            <a:endParaRPr lang="cs-CZ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2347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Vystřílení redakce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Charlie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Hebdo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Dne 7. 1. 2015 vystříleli bratři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Kouachiové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celou redakci satirických novin jako odplatu za vyobrazování proroka. Zabili 12 lidí a 11 zranili. Noviny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Jyllands-Posten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odmítly přetisknout karikatury z obavy o bezpečnost.</a:t>
            </a: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88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Charlie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Hebdo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útočný, smířlivý a opět útočný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000" y="1339273"/>
            <a:ext cx="3702582" cy="511694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2" y="1339272"/>
            <a:ext cx="3746257" cy="5040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309" y="1339272"/>
            <a:ext cx="3732691" cy="511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25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Já nejsem Charlie. Ke svobodě patří zodpovědnost</a:t>
            </a:r>
            <a:b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„Když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jsem viděl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karikatury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časopisu Charlie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Hebdo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silně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připomínající znevažující obrázky Židů v antisemitském tisku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vnímal jsem je nejen jako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urážku posvátných symbolů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 islámu, tu křesťanství, nýbrž také jako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porušení zásadní hodnoty naší kultury, kterou je úcta k druhým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hodnoty, která není nižší než svoboda tisku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Zástupný symbol pro obsah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141" y="2146011"/>
            <a:ext cx="438150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77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Vatileaks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Německý satirický časopis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Titanic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zveřejnil v souvislosti s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informačními úniky z Vatikánu satirický obrázek potřísněného Benedikta XVI.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Svatý stolec vznesl žalobu,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emský soud Hamburg vydal předběžné opatření, aby byly výtisky staženy z prodeje, leč časopis byl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tu dobu již vyprodaný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svatý stolec žalobu stáhl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Zástupný symbol pro obsa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2" y="1860406"/>
            <a:ext cx="5357091" cy="416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16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/>
                <a:cs typeface="Times New Roman"/>
              </a:rPr>
              <a:t>Křesťanský důraz na nitro,</a:t>
            </a:r>
            <a:br>
              <a:rPr lang="cs-CZ" dirty="0" smtClean="0">
                <a:latin typeface="Times New Roman"/>
                <a:cs typeface="Times New Roman"/>
              </a:rPr>
            </a:br>
            <a:r>
              <a:rPr lang="cs-CZ" dirty="0" smtClean="0">
                <a:latin typeface="Times New Roman"/>
                <a:cs typeface="Times New Roman"/>
              </a:rPr>
              <a:t>muslimský na vnějšek?</a:t>
            </a:r>
            <a:endParaRPr lang="cs-CZ" dirty="0">
              <a:latin typeface="Times New Roman"/>
              <a:cs typeface="Times New Roman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Sádik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Džalál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píše v </a:t>
            </a: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Kritice náboženského </a:t>
            </a: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Naqd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dīnī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these possibilities of freedom that the human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enjoys remain within his soul, the law, especially, cannot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interfere with them except when the belief is moved from secrecy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broad daylight [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 as-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Četní myslitelé zdůrazňují, že islám se podstatně více táže po tom, jakou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 mají vyřčená slova v sociálním kontextu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naopak dává najevo až nezájem vůči nitru – v islámu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neexistuje koncept křesťanské zpovědi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Myšlenky jsou tudíž svobodné. V tomto smyslu někteří muslimští intelektuálové vidí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zde možnosti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navázat na liberální pojetí práva: myslete si, co chcete, ale rozmyslete si, co říkáte, protože to může mít zkázonosné dopady na ostatní. V islámu tak není nevíra postihována, ale konkrétní akty vyplývající z nevíry.</a:t>
            </a:r>
          </a:p>
        </p:txBody>
      </p:sp>
    </p:spTree>
    <p:extLst>
      <p:ext uri="{BB962C8B-B14F-4D97-AF65-F5344CB8AC3E}">
        <p14:creationId xmlns:p14="http://schemas.microsoft.com/office/powerpoint/2010/main" val="16037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Rouhání, křesťanství a moderní stát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395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Historik Alain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Cabantous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„Lze tvrdit, že na blasfémii je založeno křesťanství.“</a:t>
            </a:r>
          </a:p>
          <a:p>
            <a:pPr marL="0" indent="0" algn="just">
              <a:buNone/>
            </a:pP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26,64: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velekněz mu řekl: „Zapřísahám tě při Bohu živém, abys nám řekl, jsi-li Mesiáš, Syn Boží!“ Ježíš odpověděl: „Ty sám jsi to řekl. Ale pravím vám, od nynějška uzříte Syna člověka sedět po pravici Všemohoucího a přicházet s oblaky nebeskými.“ Tu velekněz roztrhl svá roucha a řekl: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„Rouhal se! Nač ještě potřebujeme svědky? Hle, teď jste slyšeli rouhání. Co o tom soudíte?“ Jejich výrok zněl: „Je hoden smrti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Zákony týkající se blasfémie se v křesťanských zemích formují relativně pozdě, převážně v kontextu vzniku moderních států, v nichž se nově ustavuje vztah církve, státu, veřejné sféry a subjektivity. Největší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„rozkvět“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zákonů proti blasfémií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zaznamenáváme v 17. století.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832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Rouhání v islámu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Obecně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za rouhání považováno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neuctivé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vyjádření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sabb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šatm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isā’ah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prorokovi či neuctivé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zacházení s koránem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Často je blasfémie považována za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výraz nevíry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kufr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odpadlictví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ridda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Hadíthy navrhují několik trestů, včetně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smrti.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Tresty se liší v závislosti 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zda je člověk muž, žena, muslim, příslušník jiné monoteistické víry nebo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nevěřící.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45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Korán o rouhání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Súra 5,33–5,35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„A odměnou těch, kdož vedli válku proti Bohu a Jeho poslu a šířili na zemi pohoršení, bude věru to, že budou zabiti anebo ukřižováni či budou jim useknuty jejich pravé ruce a levé nohy anebo budou ze země vyhnáni. A těm dostane se hanby na tomto světě, zatímco na onom světě je očekává trest nesmírný kromě těch, kteří se kajícně obrátí, dříve než nad nimi získáte moc. A vězte, že Bůh je odpouštějící, slitovný.“</a:t>
            </a:r>
          </a:p>
        </p:txBody>
      </p:sp>
    </p:spTree>
    <p:extLst>
      <p:ext uri="{BB962C8B-B14F-4D97-AF65-F5344CB8AC3E}">
        <p14:creationId xmlns:p14="http://schemas.microsoft.com/office/powerpoint/2010/main" val="351374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Tresty za rouhání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Obecně je závažnější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urážka proroka než urážka Boha – Bůh může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odpustit,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Muhammad je mrtvý, a proto musí na jeho ochranu vystoupit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komunita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koránu však nejsou explicitně zmíněny konkrétní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tresty. Ty vypracovaly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teprve jednotlivé právní školy, tzv.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madhaby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Obecně platí, že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blasfémie je trestána smrtí v případě muslima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uvězněním v případě muslimky a nabídkou konvertovat v případě nemuslima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Pakliže nemuslim odmítne, má být rovněž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popraven, podobně může být popravena i žena, pakliže se ve vězení nenapraví, tj. neodvolá sporné výroky.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3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8292" y="365125"/>
            <a:ext cx="10365508" cy="1325563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Rouhání v muslimských zemích dnes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Někteří současní muslimští kritici namítají, že to byly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teprve právní školy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dramatizovaly urážku.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koránu samém není urážka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výrazným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přestupkem.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Většina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moderních muslimských států má zákony týkající se blasfémie.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Afghánistánu, Íránu, Pákistánu a Saudské Arábii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mohou být blasfemické akty trestány smrtí. V Pákistánu bylo mezi lety 1987–2014 obviněno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přes 1300 lidí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přes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lidí bylo zavražděno dříve, než skončil jejich proces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Zavražděni byli rovněž četní odpůrci přísného zákona.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září 2012 usiluje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islámské spolupráce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(OIC), aby všechny státy, tj. i nemuslimské státy, včlenily do svých ústav zákony týkající se blasfémie a její představitelé rovněž volají po 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mezinárodně koordinovaném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postupu,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který by zamezil šíření urážlivých zpráv jak v médiích, tak na sociálních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sítích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82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Rouhání v nemuslimském světě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Žádný západní stát, jehož legislativa dosud zná zákony proti blasfémii, tyto zákony nevyužívá. Jedná se o tzv.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mrtvé zákony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zrušila tyto zákony v roce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1881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Československo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Švédsko v roce 1970, Norsko 2009, Nizozemsko 2014, Island 2015,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Dánsko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Parlamentní shromáždění Rady Evropy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doporučilo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roce 2011, aby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všechny země rušily tyto zákony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naopak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posilovaly ochranu svobody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slova.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Opačnou cestou jde Rusko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v roce 2013 naopak svůj stávající zákon proti rouhání zpřísnilo. Za rouhání hrozí peněžité tresty či odnětí svobody. V roce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k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ročnímu vězení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odsouzen mladý Rus kvůli svému prohlášení, že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bible je snůškou židovských pohádek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68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14927" y="318943"/>
            <a:ext cx="10515600" cy="1325563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Slavné příklady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" y="1394690"/>
            <a:ext cx="3592946" cy="521392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82" y="1394690"/>
            <a:ext cx="4461163" cy="521392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45" y="1394690"/>
            <a:ext cx="3657600" cy="52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19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Rushdieho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Satanské verše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ve svém románu z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opřel o tzv. satanské verše,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které měly být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původně součástí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koránu a kterými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chtěl Muhammad zalíbit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polytheistům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Přemýšleli jste o Al-Lát, Al-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Uzzá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Manát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té třetí – jiné? Věru, to jsou labutě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vznešené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můžete vskutku doufat v jejich přímluvu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Později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Muhammad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sdělil, že mu byly nadiktovány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satanem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rorok Muhammada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označuje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Rushdie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nejnebezpečnější knize druhé poloviny dvacátého století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jako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Mahound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což je hanlivá zkomolenina jeho jména znamenající „sprosťák“,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Aisha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epileptička a v románu vystupuje zlý imám, který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zjevně inspirován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Ájatollahem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Chomejním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56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1661</Words>
  <Application>Microsoft Office PowerPoint</Application>
  <PresentationFormat>Širokoúhlá obrazovka</PresentationFormat>
  <Paragraphs>53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Motiv Office</vt:lpstr>
      <vt:lpstr>Je kritika sekulární?  A je urážka sekulární?</vt:lpstr>
      <vt:lpstr>Rouhání, křesťanství a moderní stát</vt:lpstr>
      <vt:lpstr>Rouhání v islámu</vt:lpstr>
      <vt:lpstr>Korán o rouhání</vt:lpstr>
      <vt:lpstr>Tresty za rouhání</vt:lpstr>
      <vt:lpstr>Rouhání v muslimských zemích dnes</vt:lpstr>
      <vt:lpstr>Rouhání v nemuslimském světě</vt:lpstr>
      <vt:lpstr>Slavné příklady</vt:lpstr>
      <vt:lpstr>Rushdieho Satanské verše</vt:lpstr>
      <vt:lpstr>Fatwa nad Rushdiem</vt:lpstr>
      <vt:lpstr>Křesťanka Asia Bibi v Pákistánu</vt:lpstr>
      <vt:lpstr>Egyptská básnířka Fatima Naoot</vt:lpstr>
      <vt:lpstr>„Muhammad-Krisen“</vt:lpstr>
      <vt:lpstr>Konkrétní reakce na dánskou satiru</vt:lpstr>
      <vt:lpstr>Vystřílení redakce Charlie Hebdo</vt:lpstr>
      <vt:lpstr>Charlie Hebdo útočný, smířlivý a opět útočný</vt:lpstr>
      <vt:lpstr>Já nejsem Charlie. Ke svobodě patří zodpovědnost </vt:lpstr>
      <vt:lpstr>Vatileaks</vt:lpstr>
      <vt:lpstr>Křesťanský důraz na nitro, muslimský na vnějšek?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kritika sekulární? A urážka?</dc:title>
  <dc:creator>Matějčková, Tereza</dc:creator>
  <cp:lastModifiedBy>Matějčková, Tereza</cp:lastModifiedBy>
  <cp:revision>35</cp:revision>
  <dcterms:created xsi:type="dcterms:W3CDTF">2018-03-03T13:09:30Z</dcterms:created>
  <dcterms:modified xsi:type="dcterms:W3CDTF">2018-03-05T19:33:07Z</dcterms:modified>
</cp:coreProperties>
</file>