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14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Sinifikace buddhismu”…"/>
          <p:cNvSpPr txBox="1"/>
          <p:nvPr/>
        </p:nvSpPr>
        <p:spPr>
          <a:xfrm>
            <a:off x="4698746" y="3484220"/>
            <a:ext cx="3607309" cy="23025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“Sinifikace buddhismu”</a:t>
            </a:r>
          </a:p>
          <a:p>
            <a:endParaRPr/>
          </a:p>
          <a:p>
            <a:r>
              <a:t>vs.</a:t>
            </a:r>
          </a:p>
          <a:p>
            <a:endParaRPr/>
          </a:p>
          <a:p>
            <a:r>
              <a:t>Mahájána v Číně</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Nepředstavitelné vysvobození…"/>
          <p:cNvSpPr txBox="1"/>
          <p:nvPr/>
        </p:nvSpPr>
        <p:spPr>
          <a:xfrm>
            <a:off x="-280" y="322478"/>
            <a:ext cx="13044984" cy="95912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a:pPr>
            <a:r>
              <a:t>Nepředstavitelné vysvobození</a:t>
            </a:r>
          </a:p>
          <a:p>
            <a:pPr algn="l" defTabSz="457200">
              <a:defRPr sz="2800" b="0"/>
            </a:pPr>
            <a:endParaRPr/>
          </a:p>
          <a:p>
            <a:pPr algn="l" defTabSz="457200">
              <a:defRPr sz="2800" b="0"/>
            </a:pPr>
            <a:r>
              <a:t>Tu si velebný kmet Šáriputra pomyslel: “Kam si všichni ti bódhisattvové sednou, i ti velcí posluchači, vždyť tady v tom domě nejsou žádné židle?!”</a:t>
            </a:r>
          </a:p>
          <a:p>
            <a:pPr algn="l" defTabSz="457200">
              <a:defRPr sz="2800" b="0"/>
            </a:pPr>
            <a:r>
              <a:t>Vimalakírtí, který na dálku rozpoznal tuto Šáriputrovu myšlenku, mu povídá: “Přišel jsi sem, ctihodný Šáriputro, kvůli dharmě nebo kvůli židli?”</a:t>
            </a:r>
          </a:p>
          <a:p>
            <a:pPr algn="l" defTabSz="457200">
              <a:defRPr sz="2800" b="0"/>
            </a:pPr>
            <a:r>
              <a:t>“Kvůli dharmě, ne kvůli židli.”</a:t>
            </a:r>
          </a:p>
          <a:p>
            <a:pPr algn="l" defTabSz="457200">
              <a:defRPr sz="2800" b="0"/>
            </a:pPr>
            <a:r>
              <a:t>“Ten, koho zajímá dharma, ctihodný Šáriputro, se nezajímá ani o své tělo, natož o židli.“</a:t>
            </a:r>
          </a:p>
          <a:p>
            <a:pPr algn="l" defTabSz="457200">
              <a:defRPr sz="2800" b="0"/>
            </a:pPr>
            <a:r>
              <a:t>Tehdy Vimalakírti upřel svou pozornost, hluboce se soustředil a vyvolal v sobě zázračné schopnosti, jejichž pomocí mu vznešený tathágata Merupradíparádža ze světa Merudhvadžá poslal třicet dva statisíců lvích trůnů. Ty trůny se snesly ze vzduchu a rozmístily se po Vimalakírtiho domě. Tu bylo vidět, jak se jeho dům náramně zvětšil, aby se v něm ty trůny mohly řádně uspořádat. Nijak to ale nezabralo místo v tom velikém městě Vaišálí, všechno vypadalo přesně jako prve.  </a:t>
            </a:r>
          </a:p>
          <a:p>
            <a:pPr algn="l" defTabSz="457200">
              <a:defRPr sz="2800" b="0"/>
            </a:pPr>
            <a:r>
              <a:t>Vimalakírti povídá: “Ctihodný Šáriputro, pro tathágaty a bódhisattvy existuje vysvobození, kterému se říká nepředstavitelné. Bódhisattva, jenž je ukotven v tomto nepředstavitelném vysvobození, dokáže schovat královnu všech hor Sumeru, tak vysokou, širokou, mohutnou a rozlehlou, do hořčičného semínka. A dokáže takový zázrak vykonat aniž by to semínko zvětšil nebo horu Sumeru zmenšil.</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Nahlížení bytostí aneb bohyně a Šáriputra…"/>
          <p:cNvSpPr txBox="1"/>
          <p:nvPr/>
        </p:nvSpPr>
        <p:spPr>
          <a:xfrm>
            <a:off x="34632" y="-33300"/>
            <a:ext cx="13025858" cy="9312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700"/>
            </a:pPr>
            <a:r>
              <a:t>Nahlížení bytostí aneb bohyně a Šáriputra</a:t>
            </a:r>
          </a:p>
          <a:p>
            <a:pPr algn="l" defTabSz="457200">
              <a:defRPr sz="2700" b="0"/>
            </a:pPr>
            <a:endParaRPr/>
          </a:p>
          <a:p>
            <a:pPr algn="l" defTabSz="457200">
              <a:defRPr sz="2700" b="0"/>
            </a:pPr>
            <a:r>
              <a:t>“Božská bytosti, proč se neproměníš ze své ženské podoby?”</a:t>
            </a:r>
          </a:p>
          <a:p>
            <a:pPr algn="l" defTabSz="457200">
              <a:defRPr sz="2700" b="0"/>
            </a:pPr>
            <a:r>
              <a:t>“Celých dvanáct let jsem usilovala o ženskou podobu, ale nedosáhla jsem jí. To je jako když kouzelník vytvoří iluzi ženy a někdo se zeptá: “Proč se neproměníš z této ženské podoby?” Táže se správně?”</a:t>
            </a:r>
          </a:p>
          <a:p>
            <a:pPr algn="l" defTabSz="457200">
              <a:defRPr sz="2700" b="0"/>
            </a:pPr>
            <a:r>
              <a:t>“Ne, protože na takové iluzorní bytosti není nic skutečného, co by se dalo proměnit.”</a:t>
            </a:r>
          </a:p>
          <a:p>
            <a:pPr algn="l" defTabSz="457200">
              <a:defRPr sz="2700" b="0"/>
            </a:pPr>
            <a:r>
              <a:t>“A právě tak, ctihodný Šáriputro, jsou neskutečná všechna jsoucna, jejich podstata je iluzorně vytvořena a ty by ses jich ptal “Proč se neproměníš z této ženské podoby?” </a:t>
            </a:r>
          </a:p>
          <a:p>
            <a:pPr algn="l" defTabSz="457200">
              <a:defRPr sz="2700" b="0"/>
            </a:pPr>
            <a:r>
              <a:t>Tehdy ta bohyně použila své nadpřirozené schopnosti a způsobila, že se stařešina Šáriputra objevil v její podobě a ona sama zase na sebe vzala Šáriputrovu podobu. </a:t>
            </a:r>
          </a:p>
          <a:p>
            <a:pPr algn="l" defTabSz="457200">
              <a:defRPr sz="2700" b="0"/>
            </a:pPr>
            <a:r>
              <a:t>Tehdy se ta bohyně v Šáriputrově podobě zeptala Šáriputry v podobě bohyně: “Proč se, ctihodný Šáriputro, neproměníš z této ženské podoby?”</a:t>
            </a:r>
          </a:p>
          <a:p>
            <a:pPr algn="l" defTabSz="457200">
              <a:defRPr sz="2700" b="0"/>
            </a:pPr>
            <a:r>
              <a:t>A Šáriputra v podobě bohyně povídá: “Nevím, jak se mám proměnit zpátky, potom, co jsem ztratil svou mužskou podobu a proměnil se v ženu.”</a:t>
            </a:r>
          </a:p>
          <a:p>
            <a:pPr algn="l" defTabSz="457200">
              <a:defRPr sz="2700" b="0"/>
            </a:pPr>
            <a:r>
              <a:t>“Pokud by ses, stařešino, dokázal proměnit zpátky ze své ženské podoby, tak by se ze své podoby dokázaly zpátky proměnit všechny ženy. Tak jako ty, stařešino, máš podobu ženy, aniž bys byl ženou, tak právě všechny ženy vypadají jako ženy, aniž by ve skutečnosti byly ženami. S tímto skrytým úmyslem pravil Vznešený: “Na jsoucnech není nic mužského ani ženského.””</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o původu tathágatů…"/>
          <p:cNvSpPr txBox="1"/>
          <p:nvPr/>
        </p:nvSpPr>
        <p:spPr>
          <a:xfrm>
            <a:off x="10922" y="1986356"/>
            <a:ext cx="13006642" cy="63142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900"/>
            </a:pPr>
            <a:r>
              <a:t>Po původu tathágatů</a:t>
            </a:r>
          </a:p>
          <a:p>
            <a:pPr algn="l" defTabSz="457200">
              <a:defRPr sz="2900" b="0"/>
            </a:pPr>
            <a:endParaRPr/>
          </a:p>
          <a:p>
            <a:pPr algn="l" defTabSz="457200">
              <a:defRPr sz="2900" b="0"/>
            </a:pPr>
            <a:r>
              <a:t>Tehdy Vimalakírti povídá Maňdžušrímu: “Čemu se říká původ tathágatů?”</a:t>
            </a:r>
          </a:p>
          <a:p>
            <a:pPr algn="l" defTabSz="457200">
              <a:defRPr sz="2900" b="0"/>
            </a:pPr>
            <a:r>
              <a:t>“Nevědomosti a žíznivosti po bytí. Žádostivosti, hněvu a pomýlenosti. Stručně řečeno, tathágatové pocházejí ze šedesáti dvou chybných názorů. Ten, kdo nahlédnutím nepodmíněnosti přebývá v absolutní jistotě úplného vyvázání, není schopen v sobě vyvolat záměr dosáhnout probuzení. Naopak ten, kdo přebývá v domě trýzní podmíněnosti a nezahlédl pravdu, je schopen v sobě vyvolat tento záměr. Tak jako vysoko v horách nevzklíčí modrý, červený, ani bílý leknín, ani vodní nebo měsíční lilie a vzklíčí teprve, když jsou jejich semena hozena do bláta a písečných nánosů [dole po proudu], tak právě, synu z dobrého rodu, v bytosti, která nepodmíněností dosáhla jistoty úplného vyvázání, nevzklíčí buddhovské vlastnosti, vzklíčí teprve v bytosti, která dosáhla bahnivých nánosů trýzní.</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Brána nedvojnosti…"/>
          <p:cNvSpPr txBox="1"/>
          <p:nvPr/>
        </p:nvSpPr>
        <p:spPr>
          <a:xfrm>
            <a:off x="239022" y="-58166"/>
            <a:ext cx="12876213" cy="88557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500"/>
            </a:pPr>
            <a:r>
              <a:t>Brána nedvojnosti</a:t>
            </a:r>
          </a:p>
          <a:p>
            <a:pPr algn="l" defTabSz="457200">
              <a:defRPr sz="2500" b="0"/>
            </a:pPr>
            <a:endParaRPr/>
          </a:p>
          <a:p>
            <a:pPr algn="l" defTabSz="457200">
              <a:defRPr sz="2500" b="0"/>
            </a:pPr>
            <a:endParaRPr/>
          </a:p>
          <a:p>
            <a:pPr algn="l" defTabSz="457200">
              <a:defRPr sz="2500" b="0"/>
            </a:pPr>
            <a:r>
              <a:t>“Rozlišovat vznikání a zanikání je dualismus. Kde není zrození a vznikání, není ani zániku. Umět snášet skutečnost nevznikání jsoucen, tomu se říká vejít do brány neduality.”</a:t>
            </a:r>
          </a:p>
          <a:p>
            <a:pPr algn="l" defTabSz="457200">
              <a:defRPr sz="2500" b="0"/>
            </a:pPr>
            <a:endParaRPr/>
          </a:p>
          <a:p>
            <a:pPr algn="l" defTabSz="457200">
              <a:defRPr sz="2500" b="0"/>
            </a:pPr>
            <a:r>
              <a:t>“Rozlišovat rozptýlenost a pozornost je dualismus. Kde není rozptýlenost, není upírání pozornosti ani záměru.”</a:t>
            </a:r>
          </a:p>
          <a:p>
            <a:pPr algn="l" defTabSz="457200">
              <a:defRPr sz="2500" b="0"/>
            </a:pPr>
            <a:endParaRPr/>
          </a:p>
          <a:p>
            <a:pPr algn="l" defTabSz="457200">
              <a:defRPr sz="2500" b="0"/>
            </a:pPr>
            <a:r>
              <a:t>“Rozlišovat sansáru a nirvánu je dualismus. Kdo nahlédl vlastní podstatu sansáry jako původně prázdnou, ten se znovu nerodí, ani se úplně nevyvazuje.”</a:t>
            </a:r>
          </a:p>
          <a:p>
            <a:pPr algn="l" defTabSz="457200">
              <a:defRPr sz="2500" b="0"/>
            </a:pPr>
            <a:endParaRPr/>
          </a:p>
          <a:p>
            <a:pPr algn="l" defTabSz="457200">
              <a:defRPr sz="2500" b="0"/>
            </a:pPr>
            <a:r>
              <a:t>“Rozlišovat vědění a nevědomost je dualismus. Nevědomost je přeci původní přirozeností vědění.”</a:t>
            </a:r>
          </a:p>
          <a:p>
            <a:pPr algn="l" defTabSz="457200">
              <a:defRPr sz="2500" b="0"/>
            </a:pPr>
            <a:endParaRPr/>
          </a:p>
          <a:p>
            <a:pPr algn="l" defTabSz="457200">
              <a:defRPr sz="2500" b="0"/>
            </a:pPr>
            <a:r>
              <a:t>Na to Maňdžušrí pravil:</a:t>
            </a:r>
          </a:p>
          <a:p>
            <a:pPr algn="l" defTabSz="457200">
              <a:defRPr sz="2500" b="0"/>
            </a:pPr>
            <a:r>
              <a:t>“Dobře jste to řekli, moudří muži. Ale stejně, to, co jste tady vyložili, je pořád dualistické. Vynechali jste jeden výklad: Když se žádné dharmy nevyjadřují ani neučí, tomu se říká pochopit nedvojnost.”</a:t>
            </a:r>
          </a:p>
          <a:p>
            <a:pPr algn="l" defTabSz="457200">
              <a:defRPr sz="2500" b="0"/>
            </a:pPr>
            <a:r>
              <a:t>Tehdy Maňdžušrí pravil Vimalakírtimu: “Jeden po druhém jsme vyložili svá učení, teď je na tobě, abys nám vyložil, jak se vchází do brány neduality.”</a:t>
            </a:r>
          </a:p>
          <a:p>
            <a:pPr algn="l" defTabSz="457200">
              <a:defRPr sz="2500" b="0"/>
            </a:pPr>
            <a:endParaRPr/>
          </a:p>
          <a:p>
            <a:pPr algn="l" defTabSz="457200">
              <a:defRPr sz="2500" b="0"/>
            </a:pPr>
            <a:r>
              <a:t>A na to Vimalakírti mlčel.</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Buddha “Vrchol všech vůní” nevykládá dharmu pomocí slabik mluveného jazyka, nýbrž vede bódhisattvy k dodržování pravidel vůněmi. Pod každým voňavým stromem sedí bódhisattva a z toho stromu se linou právě takové vůně, že když je daný bódhisattva ucítí, dosáhne soustředění zvaného “zdroj všech bódhisattvovských ctností.” A hned potom, co dosáhne tohoto soustředění, se v něm zrodí všechny bódhisattvovské ctnosti.”"/>
          <p:cNvSpPr txBox="1"/>
          <p:nvPr/>
        </p:nvSpPr>
        <p:spPr>
          <a:xfrm>
            <a:off x="-25400" y="3204488"/>
            <a:ext cx="12972441" cy="39778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800" b="0"/>
            </a:pPr>
            <a:r>
              <a:t>“Buddha “Vrchol všech vůní” nevykládá dharmu pomocí slabik mluveného jazyka, nýbrž vede bódhisattvy k dodržování pravidel vůněmi. Pod každým voňavým stromem sedí bódhisattva a z toho stromu se linou právě takové vůně, že když je daný bódhisattva ucítí, dosáhne soustředění zvaného “zdroj všech bódhisattvovských ctností.” A hned potom, co dosáhne tohoto soustředění, se v něm zrodí všechny bódhisattvovské ctnosti.”</a:t>
            </a:r>
          </a:p>
          <a:p>
            <a:pPr algn="l" defTabSz="457200">
              <a:defRPr sz="2800" b="0"/>
            </a:pPr>
            <a:endParaRPr/>
          </a:p>
          <a:p>
            <a:pPr algn="l" defTabSz="457200">
              <a:defRPr sz="2800" b="0"/>
            </a:pPr>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okud se toho jídla najedí mniši, kteří ještě nedosáhli jistoty úplného vyvázání, nestráví ho, dokud této jistoty nedosáhnou. Pokud se ho najedí ti, kteří už dosáhli jistoty úplného vyvázání, nestráví ho, dokud jejich mysl nebude úplně vysvobozená. Je to stejné, jako s lékem zvaným Nejchutnější. Také ten, když se dostane do žaludku, není stráven, dokud neodstraní všechny přítomné jedy, teprve pak se ten lék stráví. Tak právě toto jídlo není strávené, dokud všechny jedy trýzní nejsou zneškodněny.”"/>
          <p:cNvSpPr txBox="1"/>
          <p:nvPr/>
        </p:nvSpPr>
        <p:spPr>
          <a:xfrm>
            <a:off x="123469" y="3363950"/>
            <a:ext cx="12969279" cy="30257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lvl1pPr algn="l" defTabSz="457200">
              <a:defRPr sz="2700" b="0"/>
            </a:lvl1pPr>
          </a:lstStyle>
          <a:p>
            <a:r>
              <a:t>“Pokud se toho jídla najedí mniši, kteří ještě nedosáhli jistoty úplného vyvázání, nestráví ho, dokud této jistoty nedosáhnou. Pokud se ho najedí ti, kteří už dosáhli jistoty úplného vyvázání, nestráví ho, dokud jejich mysl nebude úplně vysvobozená. Je to stejné, jako s lékem zvaným Nejchutnější. Také ten, když se dostane do žaludku, není stráven, dokud neodstraní všechny přítomné jedy, teprve pak se ten lék stráví. Tak právě toto jídlo není strávené, dokud všechny jedy trýzní nejsou zneškodněny.”</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Jak může z nečisté mysli povstat čistá mysl.…"/>
          <p:cNvSpPr txBox="1"/>
          <p:nvPr/>
        </p:nvSpPr>
        <p:spPr>
          <a:xfrm>
            <a:off x="4166170" y="3314699"/>
            <a:ext cx="8766970" cy="3124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lnSpc>
                <a:spcPts val="5300"/>
              </a:lnSpc>
              <a:spcBef>
                <a:spcPts val="1200"/>
              </a:spcBef>
              <a:defRPr sz="3200" b="0">
                <a:latin typeface="Times"/>
                <a:ea typeface="Times"/>
                <a:cs typeface="Times"/>
                <a:sym typeface="Times"/>
              </a:defRPr>
            </a:pPr>
            <a:r>
              <a:t>Jak může z nečisté mysli povstat čistá mysl. </a:t>
            </a:r>
          </a:p>
          <a:p>
            <a:pPr algn="l" defTabSz="457200">
              <a:lnSpc>
                <a:spcPts val="5300"/>
              </a:lnSpc>
              <a:spcBef>
                <a:spcPts val="1200"/>
              </a:spcBef>
              <a:defRPr sz="3200" b="0">
                <a:latin typeface="Times"/>
                <a:ea typeface="Times"/>
                <a:cs typeface="Times"/>
                <a:sym typeface="Times"/>
              </a:defRPr>
            </a:pPr>
            <a:r>
              <a:t>Jak se z člověka může zrodit Buddha. Lůno Buddhy.</a:t>
            </a:r>
          </a:p>
          <a:p>
            <a:pPr algn="l" defTabSz="457200">
              <a:lnSpc>
                <a:spcPts val="5300"/>
              </a:lnSpc>
              <a:spcBef>
                <a:spcPts val="1200"/>
              </a:spcBef>
              <a:defRPr sz="3200" b="0">
                <a:latin typeface="Times"/>
                <a:ea typeface="Times"/>
                <a:cs typeface="Times"/>
                <a:sym typeface="Times"/>
              </a:defRPr>
            </a:pPr>
            <a:r>
              <a:t>Náhlé a postupné probuzení.</a:t>
            </a:r>
          </a:p>
          <a:p>
            <a:pPr algn="l" defTabSz="457200">
              <a:lnSpc>
                <a:spcPts val="5300"/>
              </a:lnSpc>
              <a:spcBef>
                <a:spcPts val="1200"/>
              </a:spcBef>
              <a:defRPr sz="3200" b="0">
                <a:latin typeface="Times"/>
                <a:ea typeface="Times"/>
                <a:cs typeface="Times"/>
                <a:sym typeface="Times"/>
              </a:defRPr>
            </a:pPr>
            <a:r>
              <a:t>Lotosová sútra a škola Tiantai</a:t>
            </a:r>
          </a:p>
          <a:p>
            <a:pPr algn="l" defTabSz="457200">
              <a:lnSpc>
                <a:spcPts val="5300"/>
              </a:lnSpc>
              <a:spcBef>
                <a:spcPts val="1200"/>
              </a:spcBef>
              <a:defRPr sz="3200" b="0">
                <a:latin typeface="Times"/>
                <a:ea typeface="Times"/>
                <a:cs typeface="Times"/>
                <a:sym typeface="Times"/>
              </a:defRPr>
            </a:pPr>
            <a:r>
              <a:t>Škola Huayan a vzájemné pronikání</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Xuanzang a škola pouhé mysli či vědomí…"/>
          <p:cNvSpPr txBox="1"/>
          <p:nvPr/>
        </p:nvSpPr>
        <p:spPr>
          <a:xfrm>
            <a:off x="-3572" y="3187997"/>
            <a:ext cx="13011944" cy="33776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3200">
                <a:solidFill>
                  <a:srgbClr val="4D5156"/>
                </a:solidFill>
                <a:latin typeface="Arial"/>
                <a:ea typeface="Arial"/>
                <a:cs typeface="Arial"/>
                <a:sym typeface="Arial"/>
              </a:defRPr>
            </a:pPr>
            <a:r>
              <a:t>Xuanzang a škola pouhé mysli či vědomí</a:t>
            </a:r>
          </a:p>
          <a:p>
            <a:pPr algn="l" defTabSz="457200">
              <a:defRPr sz="3200" b="0">
                <a:solidFill>
                  <a:srgbClr val="4D5156"/>
                </a:solidFill>
                <a:latin typeface="Arial"/>
                <a:ea typeface="Arial"/>
                <a:cs typeface="Arial"/>
                <a:sym typeface="Arial"/>
              </a:defRPr>
            </a:pPr>
            <a:endParaRPr/>
          </a:p>
          <a:p>
            <a:pPr algn="l" defTabSz="457200">
              <a:defRPr sz="3200" b="0">
                <a:solidFill>
                  <a:srgbClr val="4D5156"/>
                </a:solidFill>
                <a:latin typeface="Arial"/>
                <a:ea typeface="Arial"/>
                <a:cs typeface="Arial"/>
                <a:sym typeface="Arial"/>
              </a:defRPr>
            </a:pPr>
            <a:r>
              <a:t>Vztah mezi předměty vnímanými během meditace a předměty vnějšího světa: identické. Existuje pouze neustále se proměňující vědomí.</a:t>
            </a:r>
          </a:p>
          <a:p>
            <a:pPr algn="l" defTabSz="457200">
              <a:defRPr sz="3200" b="0">
                <a:solidFill>
                  <a:srgbClr val="4D5156"/>
                </a:solidFill>
                <a:latin typeface="Arial"/>
                <a:ea typeface="Arial"/>
                <a:cs typeface="Arial"/>
                <a:sym typeface="Arial"/>
              </a:defRPr>
            </a:pPr>
            <a:endParaRPr/>
          </a:p>
          <a:p>
            <a:pPr algn="l" defTabSz="457200">
              <a:defRPr sz="3200" b="0">
                <a:solidFill>
                  <a:srgbClr val="4D5156"/>
                </a:solidFill>
                <a:latin typeface="Arial"/>
                <a:ea typeface="Arial"/>
                <a:cs typeface="Arial"/>
                <a:sym typeface="Arial"/>
              </a:defRPr>
            </a:pPr>
            <a:r>
              <a:t>Osmero vědomí. Zásobové vědomí, kde se ukládají semena karmických činů, aby mohla dozrávat.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han (zen)…"/>
          <p:cNvSpPr txBox="1"/>
          <p:nvPr/>
        </p:nvSpPr>
        <p:spPr>
          <a:xfrm>
            <a:off x="-3572" y="1078607"/>
            <a:ext cx="12629357" cy="75963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3200">
                <a:solidFill>
                  <a:srgbClr val="4D5156"/>
                </a:solidFill>
                <a:latin typeface="Arial"/>
                <a:ea typeface="Arial"/>
                <a:cs typeface="Arial"/>
                <a:sym typeface="Arial"/>
              </a:defRPr>
            </a:pPr>
            <a:r>
              <a:t>Chan (zen)</a:t>
            </a:r>
          </a:p>
          <a:p>
            <a:pPr algn="l" defTabSz="457200">
              <a:defRPr sz="3200">
                <a:solidFill>
                  <a:srgbClr val="4D5156"/>
                </a:solidFill>
                <a:latin typeface="Arial"/>
                <a:ea typeface="Arial"/>
                <a:cs typeface="Arial"/>
                <a:sym typeface="Arial"/>
              </a:defRPr>
            </a:pPr>
            <a:endParaRPr/>
          </a:p>
          <a:p>
            <a:pPr algn="l" defTabSz="457200">
              <a:defRPr sz="3200" b="0">
                <a:solidFill>
                  <a:srgbClr val="4D5156"/>
                </a:solidFill>
                <a:latin typeface="Arial"/>
                <a:ea typeface="Arial"/>
                <a:cs typeface="Arial"/>
                <a:sym typeface="Arial"/>
              </a:defRPr>
            </a:pPr>
            <a:r>
              <a:t>教外別傳 Tradice předávání mimo zavedené doktríny</a:t>
            </a:r>
          </a:p>
          <a:p>
            <a:pPr algn="l" defTabSz="457200">
              <a:defRPr sz="3200" b="0">
                <a:solidFill>
                  <a:srgbClr val="4D5156"/>
                </a:solidFill>
                <a:latin typeface="Arial"/>
                <a:ea typeface="Arial"/>
                <a:cs typeface="Arial"/>
                <a:sym typeface="Arial"/>
              </a:defRPr>
            </a:pPr>
            <a:r>
              <a:t>不立(離)文字 Nehledí si slov</a:t>
            </a:r>
          </a:p>
          <a:p>
            <a:pPr algn="l" defTabSz="457200">
              <a:defRPr sz="3200" b="0">
                <a:solidFill>
                  <a:srgbClr val="4D5156"/>
                </a:solidFill>
                <a:latin typeface="Arial"/>
                <a:ea typeface="Arial"/>
                <a:cs typeface="Arial"/>
                <a:sym typeface="Arial"/>
              </a:defRPr>
            </a:pPr>
            <a:r>
              <a:t>直指人心 Přímo ukazuje k lidské mysli</a:t>
            </a:r>
          </a:p>
          <a:p>
            <a:pPr algn="l" defTabSz="457200">
              <a:defRPr sz="3200" b="0">
                <a:solidFill>
                  <a:srgbClr val="4D5156"/>
                </a:solidFill>
                <a:latin typeface="Arial"/>
                <a:ea typeface="Arial"/>
                <a:cs typeface="Arial"/>
                <a:sym typeface="Arial"/>
              </a:defRPr>
            </a:pPr>
            <a:r>
              <a:t>見性成佛 Nahlédnutím povahy se stává Buddhou</a:t>
            </a:r>
          </a:p>
          <a:p>
            <a:pPr algn="l" defTabSz="457200">
              <a:defRPr sz="3200" b="0">
                <a:solidFill>
                  <a:srgbClr val="4D5156"/>
                </a:solidFill>
                <a:latin typeface="Arial"/>
                <a:ea typeface="Arial"/>
                <a:cs typeface="Arial"/>
                <a:sym typeface="Arial"/>
              </a:defRPr>
            </a:pPr>
            <a:r>
              <a:t>Mýtus původu: Šákjamuni zvedl květinu, Kášjapa se usmál a Buddha na něj pohlédl. První předání učení beze slov.</a:t>
            </a:r>
          </a:p>
          <a:p>
            <a:pPr algn="l" defTabSz="457200">
              <a:defRPr sz="3200" b="0">
                <a:solidFill>
                  <a:srgbClr val="4D5156"/>
                </a:solidFill>
                <a:latin typeface="Arial"/>
                <a:ea typeface="Arial"/>
                <a:cs typeface="Arial"/>
                <a:sym typeface="Arial"/>
              </a:defRPr>
            </a:pPr>
            <a:r>
              <a:t>28 generací, Bodhidharma, 9 let meditoval v jeskyni</a:t>
            </a:r>
          </a:p>
          <a:p>
            <a:pPr algn="l" defTabSz="457200">
              <a:defRPr sz="3200" b="0">
                <a:solidFill>
                  <a:srgbClr val="4D5156"/>
                </a:solidFill>
                <a:latin typeface="Arial"/>
                <a:ea typeface="Arial"/>
                <a:cs typeface="Arial"/>
                <a:sym typeface="Arial"/>
              </a:defRPr>
            </a:pPr>
            <a:r>
              <a:t>Zenoví mniši si vydělávali na živobytí</a:t>
            </a:r>
          </a:p>
          <a:p>
            <a:pPr algn="l" defTabSz="457200">
              <a:defRPr sz="3200" b="0">
                <a:solidFill>
                  <a:srgbClr val="4D5156"/>
                </a:solidFill>
                <a:latin typeface="Arial"/>
                <a:ea typeface="Arial"/>
                <a:cs typeface="Arial"/>
                <a:sym typeface="Arial"/>
              </a:defRPr>
            </a:pPr>
            <a:r>
              <a:t>6. Patriarcha Huineng a rozdělení na severní a jižní školu, náhlé vs. postupné probuzení</a:t>
            </a:r>
          </a:p>
          <a:p>
            <a:pPr algn="l" defTabSz="457200">
              <a:defRPr sz="3200" b="0">
                <a:solidFill>
                  <a:srgbClr val="4D5156"/>
                </a:solidFill>
                <a:latin typeface="Arial"/>
                <a:ea typeface="Arial"/>
                <a:cs typeface="Arial"/>
                <a:sym typeface="Arial"/>
              </a:defRPr>
            </a:pPr>
            <a:r>
              <a:t>Koán</a:t>
            </a:r>
          </a:p>
          <a:p>
            <a:pPr algn="l" defTabSz="457200">
              <a:defRPr sz="3200" b="0">
                <a:solidFill>
                  <a:srgbClr val="4D5156"/>
                </a:solidFill>
                <a:latin typeface="Arial"/>
                <a:ea typeface="Arial"/>
                <a:cs typeface="Arial"/>
                <a:sym typeface="Arial"/>
              </a:defRPr>
            </a:pPr>
            <a:r>
              <a:t>Jenom sedět.</a:t>
            </a:r>
          </a:p>
          <a:p>
            <a:pPr algn="l" defTabSz="457200">
              <a:defRPr sz="3200" b="0">
                <a:solidFill>
                  <a:srgbClr val="4D5156"/>
                </a:solidFill>
                <a:latin typeface="Arial"/>
                <a:ea typeface="Arial"/>
                <a:cs typeface="Arial"/>
                <a:sym typeface="Arial"/>
              </a:defRPr>
            </a:pPr>
            <a:r>
              <a:t>Estetika jednoduchosti.</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 name="bodhidharma-nindian-buddhist-monk-founder-of-the-zen-sect-of-buddhism-FF9N2N.jpg" descr="bodhidharma-nindian-buddhist-monk-founder-of-the-zen-sect-of-buddhism-FF9N2N.jpg"/>
          <p:cNvPicPr>
            <a:picLocks noChangeAspect="1"/>
          </p:cNvPicPr>
          <p:nvPr/>
        </p:nvPicPr>
        <p:blipFill>
          <a:blip r:embed="rId2"/>
          <a:stretch>
            <a:fillRect/>
          </a:stretch>
        </p:blipFill>
        <p:spPr>
          <a:xfrm>
            <a:off x="1879600" y="-3773355"/>
            <a:ext cx="9245600" cy="17653001"/>
          </a:xfrm>
          <a:prstGeom prst="rect">
            <a:avLst/>
          </a:prstGeom>
          <a:ln w="12700">
            <a:miter lim="400000"/>
          </a:ln>
        </p:spPr>
      </p:pic>
      <p:sp>
        <p:nvSpPr>
          <p:cNvPr id="156" name="Text"/>
          <p:cNvSpPr txBox="1"/>
          <p:nvPr/>
        </p:nvSpPr>
        <p:spPr>
          <a:xfrm>
            <a:off x="1879600" y="-4126046"/>
            <a:ext cx="127000" cy="7053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1400" b="0">
                <a:solidFill>
                  <a:srgbClr val="323248"/>
                </a:solidFill>
                <a:latin typeface="Arial"/>
                <a:ea typeface="Arial"/>
                <a:cs typeface="Arial"/>
                <a:sym typeface="Arial"/>
              </a:defRPr>
            </a:pPr>
            <a:endParaRPr/>
          </a:p>
          <a:p>
            <a:pPr algn="l" defTabSz="457200">
              <a:defRPr sz="1400" b="0">
                <a:solidFill>
                  <a:srgbClr val="848491"/>
                </a:solidFill>
                <a:latin typeface="Arial"/>
                <a:ea typeface="Arial"/>
                <a:cs typeface="Arial"/>
                <a:sym typeface="Arial"/>
              </a:defRPr>
            </a:pPr>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ané vs. Rozvinuté překlady…"/>
          <p:cNvSpPr txBox="1"/>
          <p:nvPr/>
        </p:nvSpPr>
        <p:spPr>
          <a:xfrm>
            <a:off x="1541729" y="2401820"/>
            <a:ext cx="9362542" cy="44419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t>Rané vs. Rozvinuté překlady</a:t>
            </a:r>
          </a:p>
          <a:p>
            <a:endParaRPr/>
          </a:p>
          <a:p>
            <a:r>
              <a:t>格義 </a:t>
            </a:r>
            <a:r>
              <a:rPr i="1"/>
              <a:t>geyi </a:t>
            </a:r>
            <a:r>
              <a:t>párování pojmů </a:t>
            </a:r>
            <a:r>
              <a:rPr b="0"/>
              <a:t>a jeho zavržení</a:t>
            </a:r>
          </a:p>
          <a:p>
            <a:endParaRPr b="0"/>
          </a:p>
          <a:p>
            <a:pPr lvl="2"/>
            <a:r>
              <a:t>Bódhi </a:t>
            </a:r>
            <a:r>
              <a:rPr b="0"/>
              <a:t>道 </a:t>
            </a:r>
            <a:r>
              <a:rPr b="0" i="1"/>
              <a:t>dao </a:t>
            </a:r>
            <a:r>
              <a:rPr b="0"/>
              <a:t>“osvícení”</a:t>
            </a:r>
            <a:r>
              <a:rPr b="0" i="1"/>
              <a:t>             </a:t>
            </a:r>
            <a:r>
              <a:rPr b="0"/>
              <a:t>菩提 </a:t>
            </a:r>
            <a:r>
              <a:rPr b="0" i="1"/>
              <a:t>puti 覺 jue </a:t>
            </a:r>
            <a:r>
              <a:rPr b="0"/>
              <a:t>probuzení</a:t>
            </a:r>
          </a:p>
          <a:p>
            <a:endParaRPr b="0"/>
          </a:p>
          <a:p>
            <a:r>
              <a:t>Nirvána </a:t>
            </a:r>
            <a:r>
              <a:rPr b="0"/>
              <a:t>無為 </a:t>
            </a:r>
            <a:r>
              <a:rPr b="0" i="1"/>
              <a:t>wuwei</a:t>
            </a:r>
            <a:r>
              <a:rPr b="0"/>
              <a:t> nekonání </a:t>
            </a:r>
          </a:p>
          <a:p>
            <a:r>
              <a:rPr b="0"/>
              <a:t>滅度 </a:t>
            </a:r>
            <a:r>
              <a:rPr b="0" i="1"/>
              <a:t>miedu</a:t>
            </a:r>
            <a:r>
              <a:rPr b="0"/>
              <a:t> překročit vyhasnutím  涅磐 </a:t>
            </a:r>
            <a:r>
              <a:rPr b="0" i="1"/>
              <a:t>niepan </a:t>
            </a:r>
            <a:r>
              <a:rPr b="0"/>
              <a:t>vyvázání</a:t>
            </a:r>
          </a:p>
          <a:p>
            <a:endParaRPr b="0"/>
          </a:p>
          <a:p>
            <a:r>
              <a:t>Tathatá    </a:t>
            </a:r>
            <a:r>
              <a:rPr b="0"/>
              <a:t>本無 </a:t>
            </a:r>
            <a:r>
              <a:rPr b="0" i="1"/>
              <a:t>benwu</a:t>
            </a:r>
            <a:r>
              <a:rPr b="0"/>
              <a:t> prvotní absence            真如 </a:t>
            </a:r>
            <a:r>
              <a:rPr b="0" i="1"/>
              <a:t>zhenru </a:t>
            </a:r>
            <a:r>
              <a:rPr b="0"/>
              <a:t>takovost</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8" name="440px-Kuan-yan_bodhisattva,_Northern_Sung_dynasty,_China,_c._1025,_wood,_Honolulu_Academy_of_Arts.jpg" descr="440px-Kuan-yan_bodhisattva,_Northern_Sung_dynasty,_China,_c._1025,_wood,_Honolulu_Academy_of_Arts.jpg"/>
          <p:cNvPicPr>
            <a:picLocks noChangeAspect="1"/>
          </p:cNvPicPr>
          <p:nvPr/>
        </p:nvPicPr>
        <p:blipFill>
          <a:blip r:embed="rId2"/>
          <a:stretch>
            <a:fillRect/>
          </a:stretch>
        </p:blipFill>
        <p:spPr>
          <a:xfrm>
            <a:off x="3708400" y="552450"/>
            <a:ext cx="5588000" cy="864870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Kumáradžíva, činný 401-413 v Changanu.…"/>
          <p:cNvSpPr txBox="1"/>
          <p:nvPr/>
        </p:nvSpPr>
        <p:spPr>
          <a:xfrm>
            <a:off x="23890" y="-476251"/>
            <a:ext cx="12921237" cy="10502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lnSpc>
                <a:spcPts val="4600"/>
              </a:lnSpc>
              <a:spcBef>
                <a:spcPts val="1200"/>
              </a:spcBef>
              <a:defRPr sz="2633" b="0">
                <a:latin typeface="Times"/>
                <a:ea typeface="Times"/>
                <a:cs typeface="Times"/>
                <a:sym typeface="Times"/>
              </a:defRPr>
            </a:pPr>
            <a:endParaRPr/>
          </a:p>
          <a:p>
            <a:pPr algn="l" defTabSz="457200">
              <a:lnSpc>
                <a:spcPts val="4600"/>
              </a:lnSpc>
              <a:spcBef>
                <a:spcPts val="1200"/>
              </a:spcBef>
              <a:defRPr sz="2633" b="0">
                <a:latin typeface="Times"/>
                <a:ea typeface="Times"/>
                <a:cs typeface="Times"/>
                <a:sym typeface="Times"/>
              </a:defRPr>
            </a:pPr>
            <a:r>
              <a:rPr b="1"/>
              <a:t>Kumáradžíva</a:t>
            </a:r>
            <a:r>
              <a:t>, činný 401-413 v Changanu.</a:t>
            </a:r>
          </a:p>
          <a:p>
            <a:pPr algn="l" defTabSz="457200">
              <a:lnSpc>
                <a:spcPts val="4600"/>
              </a:lnSpc>
              <a:spcBef>
                <a:spcPts val="1200"/>
              </a:spcBef>
              <a:defRPr sz="2633" b="0">
                <a:latin typeface="Times"/>
                <a:ea typeface="Times"/>
                <a:cs typeface="Times"/>
                <a:sym typeface="Times"/>
              </a:defRPr>
            </a:pPr>
            <a:r>
              <a:t>I minimální znalost súter stačí k nahlédnutí příčiny a následku, ale bez toho, aniž by člověk byl uveden do metody pohroužení, nemá jeho mysl jak se zušlechťovat.</a:t>
            </a:r>
          </a:p>
          <a:p>
            <a:pPr algn="l" defTabSz="457200">
              <a:lnSpc>
                <a:spcPts val="4600"/>
              </a:lnSpc>
              <a:spcBef>
                <a:spcPts val="1200"/>
              </a:spcBef>
              <a:defRPr sz="2633" b="0">
                <a:latin typeface="Times"/>
                <a:ea typeface="Times"/>
                <a:cs typeface="Times"/>
                <a:sym typeface="Times"/>
              </a:defRPr>
            </a:pPr>
            <a:r>
              <a:t>Práce s myslí</a:t>
            </a:r>
          </a:p>
          <a:p>
            <a:pPr algn="l" defTabSz="457200">
              <a:lnSpc>
                <a:spcPts val="4600"/>
              </a:lnSpc>
              <a:spcBef>
                <a:spcPts val="1200"/>
              </a:spcBef>
              <a:defRPr sz="2633" b="0">
                <a:latin typeface="Times"/>
                <a:ea typeface="Times"/>
                <a:cs typeface="Times"/>
                <a:sym typeface="Times"/>
              </a:defRPr>
            </a:pPr>
            <a:r>
              <a:t>Pohroužení a poznání    禪 </a:t>
            </a:r>
            <a:r>
              <a:rPr i="1"/>
              <a:t>chan</a:t>
            </a:r>
            <a:r>
              <a:t>      智 </a:t>
            </a:r>
            <a:r>
              <a:rPr i="1"/>
              <a:t>zhi</a:t>
            </a:r>
          </a:p>
          <a:p>
            <a:pPr algn="l" defTabSz="457200">
              <a:lnSpc>
                <a:spcPts val="4600"/>
              </a:lnSpc>
              <a:spcBef>
                <a:spcPts val="1200"/>
              </a:spcBef>
              <a:defRPr sz="2633" b="0">
                <a:latin typeface="Times"/>
                <a:ea typeface="Times"/>
                <a:cs typeface="Times"/>
                <a:sym typeface="Times"/>
              </a:defRPr>
            </a:pPr>
            <a:r>
              <a:rPr b="1" i="1"/>
              <a:t>Pohroužení bódhisattvy</a:t>
            </a:r>
            <a:r>
              <a:t> T614 </a:t>
            </a:r>
          </a:p>
          <a:p>
            <a:pPr lvl="1" indent="0" algn="l" defTabSz="457200">
              <a:lnSpc>
                <a:spcPts val="4600"/>
              </a:lnSpc>
              <a:spcBef>
                <a:spcPts val="1200"/>
              </a:spcBef>
              <a:defRPr sz="2633" b="0">
                <a:latin typeface="Times"/>
                <a:ea typeface="Times"/>
                <a:cs typeface="Times"/>
                <a:sym typeface="Times"/>
              </a:defRPr>
            </a:pPr>
            <a:r>
              <a:t>Tři jedy: chtivost                              Tři brány: nahlížení nečistoty těla</a:t>
            </a:r>
          </a:p>
          <a:p>
            <a:pPr lvl="1" indent="0" algn="l" defTabSz="457200">
              <a:lnSpc>
                <a:spcPts val="4600"/>
              </a:lnSpc>
              <a:spcBef>
                <a:spcPts val="1200"/>
              </a:spcBef>
              <a:defRPr sz="2633" b="0">
                <a:latin typeface="Times"/>
                <a:ea typeface="Times"/>
                <a:cs typeface="Times"/>
                <a:sym typeface="Times"/>
              </a:defRPr>
            </a:pPr>
            <a:r>
              <a:t>               nenávist                                               soucit</a:t>
            </a:r>
          </a:p>
          <a:p>
            <a:pPr lvl="8" indent="0" algn="l" defTabSz="457200">
              <a:lnSpc>
                <a:spcPts val="4600"/>
              </a:lnSpc>
              <a:spcBef>
                <a:spcPts val="1200"/>
              </a:spcBef>
              <a:defRPr sz="2633" b="0">
                <a:latin typeface="Times"/>
                <a:ea typeface="Times"/>
                <a:cs typeface="Times"/>
                <a:sym typeface="Times"/>
              </a:defRPr>
            </a:pPr>
            <a:r>
              <a:t>               zaslepenost                             dvanáctičlánkový řetězec nastávání          </a:t>
            </a:r>
          </a:p>
          <a:p>
            <a:pPr lvl="1" indent="0" algn="l" defTabSz="457200">
              <a:lnSpc>
                <a:spcPts val="4600"/>
              </a:lnSpc>
              <a:spcBef>
                <a:spcPts val="1200"/>
              </a:spcBef>
              <a:defRPr sz="2633" b="0">
                <a:latin typeface="Times"/>
                <a:ea typeface="Times"/>
                <a:cs typeface="Times"/>
                <a:sym typeface="Times"/>
              </a:defRPr>
            </a:pPr>
            <a:r>
              <a:t>               myšlení                                       soustředit se na dýchání</a:t>
            </a:r>
          </a:p>
          <a:p>
            <a:pPr algn="l" defTabSz="457200">
              <a:lnSpc>
                <a:spcPts val="4600"/>
              </a:lnSpc>
              <a:spcBef>
                <a:spcPts val="1200"/>
              </a:spcBef>
              <a:defRPr sz="2633" b="0">
                <a:latin typeface="Times"/>
                <a:ea typeface="Times"/>
                <a:cs typeface="Times"/>
                <a:sym typeface="Times"/>
              </a:defRPr>
            </a:pPr>
            <a:r>
              <a:t>vypudit jed     去, 除             zneškodnit jed    破, 薄 </a:t>
            </a:r>
          </a:p>
          <a:p>
            <a:pPr algn="l" defTabSz="457200">
              <a:lnSpc>
                <a:spcPts val="4600"/>
              </a:lnSpc>
              <a:spcBef>
                <a:spcPts val="1200"/>
              </a:spcBef>
              <a:defRPr sz="2633" b="0">
                <a:latin typeface="Times"/>
                <a:ea typeface="Times"/>
                <a:cs typeface="Times"/>
                <a:sym typeface="Times"/>
              </a:defRPr>
            </a:pPr>
            <a:r>
              <a:t>如毒能破餘毒 Tak jako [kapka] jedu dokáže zneškodnit více jedu.</a:t>
            </a:r>
          </a:p>
          <a:p>
            <a:pPr algn="l" defTabSz="457200">
              <a:lnSpc>
                <a:spcPts val="4600"/>
              </a:lnSpc>
              <a:spcBef>
                <a:spcPts val="1200"/>
              </a:spcBef>
              <a:defRPr sz="2633" b="0">
                <a:latin typeface="Times"/>
                <a:ea typeface="Times"/>
                <a:cs typeface="Times"/>
                <a:sym typeface="Times"/>
              </a:defRPr>
            </a:pPr>
            <a:r>
              <a:t>Nestálost je nahlížena, aby zneškodnila představu stálosti, pokud by byla zneškodněna stálost, </a:t>
            </a:r>
          </a:p>
          <a:p>
            <a:pPr algn="l" defTabSz="457200">
              <a:lnSpc>
                <a:spcPts val="4600"/>
              </a:lnSpc>
              <a:spcBef>
                <a:spcPts val="1200"/>
              </a:spcBef>
              <a:defRPr sz="2633" b="0">
                <a:latin typeface="Times"/>
                <a:ea typeface="Times"/>
                <a:cs typeface="Times"/>
                <a:sym typeface="Times"/>
              </a:defRPr>
            </a:pPr>
            <a:r>
              <a:t>ale adept by ulpíval na nestálosti, pak by taková metoda nebyla efektivní. Neučím ale, jak se </a:t>
            </a:r>
          </a:p>
          <a:p>
            <a:pPr algn="l" defTabSz="457200">
              <a:lnSpc>
                <a:spcPts val="4600"/>
              </a:lnSpc>
              <a:spcBef>
                <a:spcPts val="1200"/>
              </a:spcBef>
              <a:defRPr sz="2633" b="0">
                <a:latin typeface="Times"/>
                <a:ea typeface="Times"/>
                <a:cs typeface="Times"/>
                <a:sym typeface="Times"/>
              </a:defRPr>
            </a:pPr>
            <a:r>
              <a:t>zneškodňuje nestálost.</a:t>
            </a:r>
          </a:p>
          <a:p>
            <a:pPr algn="l" defTabSz="457200">
              <a:lnSpc>
                <a:spcPts val="4600"/>
              </a:lnSpc>
              <a:spcBef>
                <a:spcPts val="1200"/>
              </a:spcBef>
              <a:defRPr sz="2633" b="0">
                <a:latin typeface="Times"/>
                <a:ea typeface="Times"/>
                <a:cs typeface="Times"/>
                <a:sym typeface="Times"/>
              </a:defRPr>
            </a:pPr>
            <a:r>
              <a:t>Prostředek, který není použitý ve správný čas, přestává být vhodným prostředkem. 時方便</a:t>
            </a:r>
          </a:p>
          <a:p>
            <a:pPr algn="l" defTabSz="457200">
              <a:lnSpc>
                <a:spcPts val="4600"/>
              </a:lnSpc>
              <a:spcBef>
                <a:spcPts val="1200"/>
              </a:spcBef>
              <a:defRPr sz="2633" b="0">
                <a:latin typeface="Times"/>
                <a:ea typeface="Times"/>
                <a:cs typeface="Times"/>
                <a:sym typeface="Times"/>
              </a:defRPr>
            </a:pPr>
            <a:r>
              <a:t>Pravdivé je to, co je praktické.    Meditace utišení 止 a vhledu 觀</a:t>
            </a:r>
            <a:endParaRPr sz="120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nevědomost, mentální formace, vědomí, jména a tvary, šestero smyslů, dotek, pociťování,  žádostivost, uchopování, nastávání, zrození, stárnutí a smrt"/>
          <p:cNvSpPr txBox="1"/>
          <p:nvPr/>
        </p:nvSpPr>
        <p:spPr>
          <a:xfrm>
            <a:off x="350410" y="4419600"/>
            <a:ext cx="12303980" cy="9144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lvl="1" indent="0" algn="l" defTabSz="457200">
              <a:lnSpc>
                <a:spcPts val="4600"/>
              </a:lnSpc>
              <a:spcBef>
                <a:spcPts val="1200"/>
              </a:spcBef>
              <a:defRPr sz="2633" b="0">
                <a:latin typeface="Times"/>
                <a:ea typeface="Times"/>
                <a:cs typeface="Times"/>
                <a:sym typeface="Times"/>
              </a:defRPr>
            </a:pPr>
            <a:r>
              <a:t>nevědomost, mentální formace, vědomí, jména a tvary, šestero smyslů, dotek, pociťování,  žádostivost, uchopování, nastávání, zrození, stárnutí a smrt</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yamas.jpg" descr="yamas.jpg"/>
          <p:cNvPicPr>
            <a:picLocks noChangeAspect="1"/>
          </p:cNvPicPr>
          <p:nvPr/>
        </p:nvPicPr>
        <p:blipFill>
          <a:blip r:embed="rId2"/>
          <a:stretch>
            <a:fillRect/>
          </a:stretch>
        </p:blipFill>
        <p:spPr>
          <a:xfrm>
            <a:off x="2618593" y="351234"/>
            <a:ext cx="7043828" cy="9051319"/>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Vimalakírtiho učení o nepřestavitelném vysvobození (T475)…"/>
          <p:cNvSpPr txBox="1"/>
          <p:nvPr/>
        </p:nvSpPr>
        <p:spPr>
          <a:xfrm>
            <a:off x="26975" y="1563854"/>
            <a:ext cx="12950851" cy="69088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2900">
                <a:solidFill>
                  <a:srgbClr val="0A0A0A"/>
                </a:solidFill>
                <a:latin typeface="Arial"/>
                <a:ea typeface="Arial"/>
                <a:cs typeface="Arial"/>
                <a:sym typeface="Arial"/>
              </a:defRPr>
            </a:pPr>
            <a:r>
              <a:rPr i="1"/>
              <a:t>Vimalakírtiho učení o nepřestavitelném vysvobození</a:t>
            </a:r>
            <a:r>
              <a:t> (T475) </a:t>
            </a:r>
          </a:p>
          <a:p>
            <a:pPr algn="l" defTabSz="457200">
              <a:defRPr sz="2900">
                <a:solidFill>
                  <a:srgbClr val="0A0A0A"/>
                </a:solidFill>
                <a:latin typeface="Arial"/>
                <a:ea typeface="Arial"/>
                <a:cs typeface="Arial"/>
                <a:sym typeface="Arial"/>
              </a:defRPr>
            </a:pPr>
            <a:endParaRPr/>
          </a:p>
          <a:p>
            <a:pPr algn="l" defTabSz="457200">
              <a:defRPr sz="2900">
                <a:solidFill>
                  <a:srgbClr val="0A0A0A"/>
                </a:solidFill>
                <a:latin typeface="Arial"/>
                <a:ea typeface="Arial"/>
                <a:cs typeface="Arial"/>
                <a:sym typeface="Arial"/>
              </a:defRPr>
            </a:pPr>
            <a:r>
              <a:t>Nepředstavitelná zručnost v užití prostředků (</a:t>
            </a:r>
            <a:r>
              <a:rPr i="1"/>
              <a:t>upájakaušalja</a:t>
            </a:r>
            <a:r>
              <a:t>  方便)</a:t>
            </a:r>
          </a:p>
          <a:p>
            <a:pPr algn="l" defTabSz="457200">
              <a:defRPr sz="2900" b="0">
                <a:solidFill>
                  <a:srgbClr val="0A0A0A"/>
                </a:solidFill>
                <a:latin typeface="Arial"/>
                <a:ea typeface="Arial"/>
                <a:cs typeface="Arial"/>
                <a:sym typeface="Arial"/>
              </a:defRPr>
            </a:pPr>
            <a:endParaRPr/>
          </a:p>
          <a:p>
            <a:pPr algn="l" defTabSz="457200">
              <a:defRPr sz="2900" b="0">
                <a:solidFill>
                  <a:srgbClr val="0A0A0A"/>
                </a:solidFill>
                <a:latin typeface="Arial"/>
                <a:ea typeface="Arial"/>
                <a:cs typeface="Arial"/>
                <a:sym typeface="Arial"/>
              </a:defRPr>
            </a:pPr>
            <a:r>
              <a:t>V tom čase žil v onom velikém městě Vaišálí jeden ličchavejský jménem Vimalakírti. Dosáhl dokonalého poznání a vynikal náramnou výřečností. Aby získával chudáky a sirotky, vlastnil nezměrné bohatství. </a:t>
            </a:r>
          </a:p>
          <a:p>
            <a:pPr algn="l" defTabSz="457200">
              <a:defRPr sz="2900" b="0">
                <a:solidFill>
                  <a:srgbClr val="0A0A0A"/>
                </a:solidFill>
                <a:latin typeface="Arial"/>
                <a:ea typeface="Arial"/>
                <a:cs typeface="Arial"/>
                <a:sym typeface="Arial"/>
              </a:defRPr>
            </a:pPr>
            <a:r>
              <a:t>I když se oblékal do bílého roucha laika, jevil tělesné sklony řeholníků. I když přebýval doma, držel se stranou světa tužeb. Měl manželku a konkubíny, vždycky ale žil cudně. Objevoval se v domech her a hazardu, ale činil tak jen proto, aby nechával dozrávat bytosti připoutané k hrám a hazardu. Následoval učitele všemožných učení, ale přitom byl neochvějně oddaný Buddhovi. Obchodoval, nejevil ale přitom zájem o zisk. Navštěvoval nevěstince, aby ukazoval nástrahy smyslnosti. Navštěvoval nálevny, aby pijákům vnuknul správnou všímavost. </a:t>
            </a:r>
          </a:p>
          <a:p>
            <a:pPr algn="l" defTabSz="457200">
              <a:defRPr sz="2900" b="0">
                <a:solidFill>
                  <a:srgbClr val="0A0A0A"/>
                </a:solidFill>
                <a:latin typeface="Arial"/>
                <a:ea typeface="Arial"/>
                <a:cs typeface="Arial"/>
                <a:sym typeface="Arial"/>
              </a:defRPr>
            </a:pPr>
            <a:r>
              <a:t>Tu jednou zručně způsobil, aby to vypadalo, že je nemocen.</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Buddha budoucnosti Maitreja a jeho předpověď…"/>
          <p:cNvSpPr txBox="1"/>
          <p:nvPr/>
        </p:nvSpPr>
        <p:spPr>
          <a:xfrm>
            <a:off x="4368" y="2062763"/>
            <a:ext cx="12996064" cy="59858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r>
              <a:t>Buddha budoucnosti Maitreja a jeho předpověď</a:t>
            </a:r>
          </a:p>
          <a:p>
            <a:pPr algn="l" defTabSz="457200">
              <a:defRPr b="0"/>
            </a:pPr>
            <a:endParaRPr/>
          </a:p>
          <a:p>
            <a:pPr algn="l" defTabSz="457200">
              <a:defRPr b="0"/>
            </a:pPr>
            <a:r>
              <a:t>“Maitrejo, tobě je Vznešeným předpovězeno, že jsi vázán k jedinému zrození, abys došel nejvyššího, plného a dokonalého probuzení. V kterém zrození jsi obdržel, či obdržíš, tuto předpověd? V minulém, budoucím nebo přítomném? Jestliže v minulém zrození, to pak už zaniklo. Jestliže v budoucím zrození, to pak ještě nenastalo. A jestliže v přítomném zrození, to pak nemá žádné trvání.</a:t>
            </a:r>
          </a:p>
          <a:p>
            <a:pPr algn="l" defTabSz="457200">
              <a:defRPr b="0"/>
            </a:pPr>
            <a:r>
              <a:t>Pokud, Maitrejo, obdržíš předpověď ty, pak by jí měli obdržet i všechny ostatní bytosti. Pokud ty, Maitrejo, dosáhneš plného a dokonalého probuzení, pak by právě takového probuzení měli dosáhnout i všechny ostatní bytosti. Pokud ty, Maitrejo, dosáhneš úplného vyvázání, pak by se právě tehdy měli úplně vyvázat i všechny ostatní bytosti. Proč? Protože tathágatové se nikdy úplně nevyvazují bez toho, aniž by byli zároveň úplně vyvázány i všechny ostatní bytosti. Tathágatové nahlížejí na bytosti jako na už vposledku vyvázané, vědí totiž, že vyvázání je jejich původní přirozeností. </a:t>
            </a:r>
          </a:p>
          <a:p>
            <a:pPr algn="l" defTabSz="457200">
              <a:defRPr b="0"/>
            </a:pPr>
            <a:r>
              <a:t>Radši bys měl bytosti vést k tomu, aby ze sebe vypudily chybný názor, že probuzení se dá nějak představit.”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ůvod nemoci I…"/>
          <p:cNvSpPr txBox="1"/>
          <p:nvPr/>
        </p:nvSpPr>
        <p:spPr>
          <a:xfrm>
            <a:off x="53213" y="2418511"/>
            <a:ext cx="13035928" cy="53991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3100"/>
            </a:pPr>
            <a:r>
              <a:t>Původ nemoci I</a:t>
            </a:r>
          </a:p>
          <a:p>
            <a:pPr algn="l" defTabSz="457200">
              <a:defRPr sz="3100" b="0"/>
            </a:pPr>
            <a:endParaRPr/>
          </a:p>
          <a:p>
            <a:pPr algn="l" defTabSz="457200">
              <a:defRPr sz="3100" b="0"/>
            </a:pPr>
            <a:r>
              <a:t>“Odkud, pane, pochází ta tvoje nemoc, jak dlouho už trvá a kdy se z ní vyléčíš?”</a:t>
            </a:r>
          </a:p>
          <a:p>
            <a:pPr algn="l" defTabSz="457200">
              <a:defRPr sz="3100" b="0"/>
            </a:pPr>
            <a:r>
              <a:t>Vimalakírti odpověděl: “Od té doby, Maňdžušrí, co existuje nevědomost a žíznivost po bytí, od té doby trvá i moje nemoc. Až se všechny bytosti zbaví nemoci, tehdy se spraví i ta moje nemoc. </a:t>
            </a:r>
          </a:p>
          <a:p>
            <a:pPr algn="l" defTabSz="457200">
              <a:defRPr sz="3100" b="0"/>
            </a:pPr>
            <a:r>
              <a:t>To máš, Maňdžušrí, jako když onemocní jediný syn nějakého význačného člověka. Tehdy onemocní i jeho otec a matka. A oba budou trpět tak dlouho, dokud se jejich syn nezbaví té nemoci. Nemoc bódhisattvů pochází z velikého soucitu.”</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ůvod nemoci II…"/>
          <p:cNvSpPr txBox="1"/>
          <p:nvPr/>
        </p:nvSpPr>
        <p:spPr>
          <a:xfrm>
            <a:off x="21208" y="2837967"/>
            <a:ext cx="12976900" cy="45602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pPr algn="l" defTabSz="457200">
              <a:defRPr sz="3300"/>
            </a:pPr>
            <a:r>
              <a:t>Původ nemoci II</a:t>
            </a:r>
          </a:p>
          <a:p>
            <a:pPr algn="l" defTabSz="457200">
              <a:defRPr sz="3300" b="0"/>
            </a:pPr>
            <a:endParaRPr/>
          </a:p>
          <a:p>
            <a:pPr algn="l" defTabSz="457200">
              <a:defRPr sz="3300" b="0"/>
            </a:pPr>
            <a:r>
              <a:t>“Tahle nemoc má svůj původ v karmických činech vzešlých z trýzní založených na iluzorních představách, pomýlenosti a nesprávném rozlišování, proto nemá žádnou skutečnou existenci a není, kdo by ji zažíval. To, co se označuje nemocí, nemůže být v konečném slova smyslu uchopeno, pokud člověk nelpí na existenci já. Právě toto lpění na já je kořenem té nemocii. Jak přestat lpět na konceptech já a moje? Tím že se člověk oprostí od dualismu.”</a:t>
            </a:r>
          </a:p>
        </p:txBody>
      </p:sp>
    </p:spTree>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1973</Words>
  <Application>Microsoft Office PowerPoint</Application>
  <PresentationFormat>Vlastní</PresentationFormat>
  <Paragraphs>116</Paragraphs>
  <Slides>20</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20</vt:i4>
      </vt:variant>
    </vt:vector>
  </HeadingPairs>
  <TitlesOfParts>
    <vt:vector size="28" baseType="lpstr">
      <vt:lpstr>Helvetica Light</vt:lpstr>
      <vt:lpstr>Helvetica Neue</vt:lpstr>
      <vt:lpstr>Helvetica Neue Light</vt:lpstr>
      <vt:lpstr>Helvetica Neue Medium</vt:lpstr>
      <vt:lpstr>Helvetica Neue Thin</vt:lpstr>
      <vt:lpstr>Arial</vt:lpstr>
      <vt:lpstr>Times</vt:lpstr>
      <vt:lpstr>White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Katka Gajdošová</dc:creator>
  <cp:lastModifiedBy>Gajdošová, Kateřina</cp:lastModifiedBy>
  <cp:revision>1</cp:revision>
  <dcterms:modified xsi:type="dcterms:W3CDTF">2020-11-23T15:34:34Z</dcterms:modified>
</cp:coreProperties>
</file>