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89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637"/>
  </p:normalViewPr>
  <p:slideViewPr>
    <p:cSldViewPr snapToGrid="0" snapToObjects="1">
      <p:cViewPr varScale="1">
        <p:scale>
          <a:sx n="103" d="100"/>
          <a:sy n="103" d="100"/>
        </p:scale>
        <p:origin x="14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97260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65810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610464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90282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848467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47072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23856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68375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567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20348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38420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71143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81444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43350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46751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52274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39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  <p:sldLayoutId id="2147483903" r:id="rId14"/>
    <p:sldLayoutId id="2147483904" r:id="rId15"/>
    <p:sldLayoutId id="2147483905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22">
            <a:extLst>
              <a:ext uri="{FF2B5EF4-FFF2-40B4-BE49-F238E27FC236}">
                <a16:creationId xmlns:a16="http://schemas.microsoft.com/office/drawing/2014/main" id="{4CE9304C-7D47-49AD-9260-6DBF0A5B9A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-393"/>
            <a:ext cx="12188952" cy="68587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 descr="Obsah obrázku oceánské dno&#10;&#10;Popis byl vytvořen automaticky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</a:blip>
          <a:srcRect b="43750"/>
          <a:stretch/>
        </p:blipFill>
        <p:spPr>
          <a:xfrm>
            <a:off x="20" y="333642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9898062" cy="2262781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B3A70"/>
                </a:solidFill>
              </a:rPr>
              <a:t>Teorie a didaktika TV v AČR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400" dirty="0">
                <a:solidFill>
                  <a:srgbClr val="FF0000"/>
                </a:solidFill>
              </a:rPr>
              <a:t>Plánovací proces ve Služební tělesné výchově (1)</a:t>
            </a:r>
          </a:p>
          <a:p>
            <a:pPr>
              <a:spcAft>
                <a:spcPts val="600"/>
              </a:spcAft>
            </a:pPr>
            <a:endParaRPr lang="cs-CZ" dirty="0"/>
          </a:p>
        </p:txBody>
      </p:sp>
      <p:sp>
        <p:nvSpPr>
          <p:cNvPr id="67" name="Rectangle 24">
            <a:extLst>
              <a:ext uri="{FF2B5EF4-FFF2-40B4-BE49-F238E27FC236}">
                <a16:creationId xmlns:a16="http://schemas.microsoft.com/office/drawing/2014/main" id="{9DEDD006-D91C-4989-B39C-EEEA43F86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8" name="Freeform 33">
            <a:extLst>
              <a:ext uri="{FF2B5EF4-FFF2-40B4-BE49-F238E27FC236}">
                <a16:creationId xmlns:a16="http://schemas.microsoft.com/office/drawing/2014/main" id="{35EF7FFE-55CC-444E-A630-F40A5C9C5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1759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Plánovací proces ve Služební tělesné výchově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Cíl: </a:t>
            </a:r>
            <a:r>
              <a:rPr lang="cs-CZ" dirty="0"/>
              <a:t>seznámit studenty s plánovacím procesem TV</a:t>
            </a:r>
          </a:p>
          <a:p>
            <a:r>
              <a:rPr lang="cs-CZ" b="1" dirty="0"/>
              <a:t>Průběh: </a:t>
            </a:r>
            <a:r>
              <a:rPr lang="cs-CZ" dirty="0"/>
              <a:t>popis dlouhodobého a krátkodobého úrovně plánování, časové osy plánovacího procesu, věstníku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0925" y="579808"/>
            <a:ext cx="8911687" cy="1280890"/>
          </a:xfrm>
        </p:spPr>
        <p:txBody>
          <a:bodyPr/>
          <a:lstStyle/>
          <a:p>
            <a:r>
              <a:rPr lang="cs-CZ" dirty="0"/>
              <a:t>Úrovně plánu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/>
              <a:t>Dlouhodobý horizont</a:t>
            </a:r>
          </a:p>
          <a:p>
            <a:pPr>
              <a:buNone/>
            </a:pPr>
            <a:r>
              <a:rPr lang="cs-CZ" dirty="0"/>
              <a:t>1)	Dlouhodobá obranná strategie ČR</a:t>
            </a:r>
          </a:p>
          <a:p>
            <a:pPr>
              <a:buNone/>
            </a:pPr>
            <a:r>
              <a:rPr lang="cs-CZ" dirty="0"/>
              <a:t>2)	Dlouhodobá vize resortu MO</a:t>
            </a:r>
          </a:p>
          <a:p>
            <a:pPr>
              <a:buNone/>
            </a:pPr>
            <a:r>
              <a:rPr lang="cs-CZ" dirty="0"/>
              <a:t>3)	Koncepce služební TV v AČR</a:t>
            </a:r>
          </a:p>
          <a:p>
            <a:pPr>
              <a:buNone/>
            </a:pPr>
            <a:r>
              <a:rPr lang="cs-CZ" dirty="0"/>
              <a:t>4)	Dlouhodobé cílové plánování</a:t>
            </a:r>
          </a:p>
          <a:p>
            <a:pPr>
              <a:buNone/>
            </a:pPr>
            <a:r>
              <a:rPr lang="cs-CZ" b="1" dirty="0"/>
              <a:t>Krátkodobý horizont</a:t>
            </a:r>
          </a:p>
          <a:p>
            <a:pPr>
              <a:buNone/>
            </a:pPr>
            <a:r>
              <a:rPr lang="cs-CZ" dirty="0"/>
              <a:t>1)	Roční plán MO (Plán služební TV na rok) + Věstník</a:t>
            </a:r>
          </a:p>
          <a:p>
            <a:pPr>
              <a:buNone/>
            </a:pPr>
            <a:r>
              <a:rPr lang="cs-CZ" dirty="0"/>
              <a:t>2)	Roční plán podřízeného OTV</a:t>
            </a:r>
          </a:p>
          <a:p>
            <a:pPr>
              <a:buNone/>
            </a:pPr>
            <a:r>
              <a:rPr lang="cs-CZ" dirty="0"/>
              <a:t>3)	Roční plán brigády/základny</a:t>
            </a:r>
          </a:p>
          <a:p>
            <a:pPr>
              <a:buNone/>
            </a:pPr>
            <a:r>
              <a:rPr lang="cs-CZ" dirty="0"/>
              <a:t>4)	Roční plán útvaru (rok, </a:t>
            </a:r>
            <a:r>
              <a:rPr lang="cs-CZ" dirty="0" err="1"/>
              <a:t>Q</a:t>
            </a:r>
            <a:r>
              <a:rPr lang="cs-CZ" dirty="0"/>
              <a:t>, UPČ, rozvrhy zaměstnání)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240" y="579808"/>
            <a:ext cx="9433021" cy="1280890"/>
          </a:xfrm>
        </p:spPr>
        <p:txBody>
          <a:bodyPr/>
          <a:lstStyle/>
          <a:p>
            <a:r>
              <a:rPr lang="cs-CZ" dirty="0"/>
              <a:t>Časová osa plánovacího procesu Sl. TV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0452753-FBEF-2945-A626-F95CF6449AEA}"/>
              </a:ext>
            </a:extLst>
          </p:cNvPr>
          <p:cNvSpPr/>
          <p:nvPr/>
        </p:nvSpPr>
        <p:spPr>
          <a:xfrm>
            <a:off x="408483" y="1564781"/>
            <a:ext cx="3962400" cy="7837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SRPS MO </a:t>
            </a:r>
          </a:p>
          <a:p>
            <a:pPr algn="ctr"/>
            <a:r>
              <a:rPr lang="cs-CZ" sz="1400" dirty="0"/>
              <a:t>(SEKCE ROZVOJE A PLÁNOVÁNÍ SIL MO)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115172F-C7C3-D443-8D15-8485AAAAFF1C}"/>
              </a:ext>
            </a:extLst>
          </p:cNvPr>
          <p:cNvSpPr/>
          <p:nvPr/>
        </p:nvSpPr>
        <p:spPr>
          <a:xfrm>
            <a:off x="2389683" y="2777860"/>
            <a:ext cx="3962400" cy="7837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OPERAČNÍ TAKTICKÁ VELITELSTVÍ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A9B8AE9-FBD6-F94B-AE92-35639979339B}"/>
              </a:ext>
            </a:extLst>
          </p:cNvPr>
          <p:cNvSpPr/>
          <p:nvPr/>
        </p:nvSpPr>
        <p:spPr>
          <a:xfrm>
            <a:off x="4235080" y="3990939"/>
            <a:ext cx="3962400" cy="7837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BRIGÁDY, ZÁKLADNY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4DB11D81-B4F0-1940-BF63-796C46AF3BD6}"/>
              </a:ext>
            </a:extLst>
          </p:cNvPr>
          <p:cNvSpPr/>
          <p:nvPr/>
        </p:nvSpPr>
        <p:spPr>
          <a:xfrm>
            <a:off x="5437683" y="5204018"/>
            <a:ext cx="3962400" cy="7837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PRAPORY</a:t>
            </a:r>
          </a:p>
        </p:txBody>
      </p:sp>
      <p:sp>
        <p:nvSpPr>
          <p:cNvPr id="14" name="Šipka vpravo 13">
            <a:extLst>
              <a:ext uri="{FF2B5EF4-FFF2-40B4-BE49-F238E27FC236}">
                <a16:creationId xmlns:a16="http://schemas.microsoft.com/office/drawing/2014/main" id="{185B625F-A7E6-F442-B228-92752212BE9B}"/>
              </a:ext>
            </a:extLst>
          </p:cNvPr>
          <p:cNvSpPr/>
          <p:nvPr/>
        </p:nvSpPr>
        <p:spPr>
          <a:xfrm>
            <a:off x="4550228" y="1760724"/>
            <a:ext cx="544286" cy="3918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vpravo 14">
            <a:extLst>
              <a:ext uri="{FF2B5EF4-FFF2-40B4-BE49-F238E27FC236}">
                <a16:creationId xmlns:a16="http://schemas.microsoft.com/office/drawing/2014/main" id="{C3718461-7F66-0C4C-B0D8-9C1F0FB48B3D}"/>
              </a:ext>
            </a:extLst>
          </p:cNvPr>
          <p:cNvSpPr/>
          <p:nvPr/>
        </p:nvSpPr>
        <p:spPr>
          <a:xfrm>
            <a:off x="6553199" y="2973803"/>
            <a:ext cx="544286" cy="3918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vpravo 15">
            <a:extLst>
              <a:ext uri="{FF2B5EF4-FFF2-40B4-BE49-F238E27FC236}">
                <a16:creationId xmlns:a16="http://schemas.microsoft.com/office/drawing/2014/main" id="{01C52CAE-31E2-8E4E-8262-A72322B2E21B}"/>
              </a:ext>
            </a:extLst>
          </p:cNvPr>
          <p:cNvSpPr/>
          <p:nvPr/>
        </p:nvSpPr>
        <p:spPr>
          <a:xfrm>
            <a:off x="8333283" y="4186882"/>
            <a:ext cx="544286" cy="3918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vpravo 16">
            <a:extLst>
              <a:ext uri="{FF2B5EF4-FFF2-40B4-BE49-F238E27FC236}">
                <a16:creationId xmlns:a16="http://schemas.microsoft.com/office/drawing/2014/main" id="{6A83B787-4712-284C-A23F-93E1E0AB59AC}"/>
              </a:ext>
            </a:extLst>
          </p:cNvPr>
          <p:cNvSpPr/>
          <p:nvPr/>
        </p:nvSpPr>
        <p:spPr>
          <a:xfrm>
            <a:off x="9577841" y="5399961"/>
            <a:ext cx="544286" cy="3918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7BEE6D7B-B989-F84E-BC1D-50ECDA46A0E2}"/>
              </a:ext>
            </a:extLst>
          </p:cNvPr>
          <p:cNvSpPr/>
          <p:nvPr/>
        </p:nvSpPr>
        <p:spPr>
          <a:xfrm>
            <a:off x="5268685" y="1694811"/>
            <a:ext cx="2400030" cy="5378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FF0000"/>
                </a:solidFill>
              </a:rPr>
              <a:t>do září;</a:t>
            </a:r>
          </a:p>
          <a:p>
            <a:pPr algn="ctr"/>
            <a:r>
              <a:rPr lang="cs-CZ" sz="1400" dirty="0">
                <a:solidFill>
                  <a:srgbClr val="FF0000"/>
                </a:solidFill>
              </a:rPr>
              <a:t>do června Věstník</a:t>
            </a:r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51FD6AD9-B17E-9046-9CAA-C4A8ED6FC0B8}"/>
              </a:ext>
            </a:extLst>
          </p:cNvPr>
          <p:cNvSpPr/>
          <p:nvPr/>
        </p:nvSpPr>
        <p:spPr>
          <a:xfrm>
            <a:off x="7298601" y="2846258"/>
            <a:ext cx="1578968" cy="5378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FF0000"/>
                </a:solidFill>
              </a:rPr>
              <a:t>do října</a:t>
            </a: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DFF6ECEF-E4A9-9B4B-BB65-B39C7A849C3E}"/>
              </a:ext>
            </a:extLst>
          </p:cNvPr>
          <p:cNvSpPr/>
          <p:nvPr/>
        </p:nvSpPr>
        <p:spPr>
          <a:xfrm>
            <a:off x="9060500" y="4113904"/>
            <a:ext cx="1578968" cy="5378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FF0000"/>
                </a:solidFill>
              </a:rPr>
              <a:t>do listopadu</a:t>
            </a:r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556E030C-2B7C-6B49-9BFB-AA916B10FFFE}"/>
              </a:ext>
            </a:extLst>
          </p:cNvPr>
          <p:cNvSpPr/>
          <p:nvPr/>
        </p:nvSpPr>
        <p:spPr>
          <a:xfrm>
            <a:off x="10299885" y="5326983"/>
            <a:ext cx="1578968" cy="5378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FF0000"/>
                </a:solidFill>
              </a:rPr>
              <a:t>do prosince</a:t>
            </a:r>
          </a:p>
        </p:txBody>
      </p:sp>
      <p:sp>
        <p:nvSpPr>
          <p:cNvPr id="24" name="Šipka dolů 23">
            <a:extLst>
              <a:ext uri="{FF2B5EF4-FFF2-40B4-BE49-F238E27FC236}">
                <a16:creationId xmlns:a16="http://schemas.microsoft.com/office/drawing/2014/main" id="{00893FDA-6C61-0345-BE9E-34FB256740DB}"/>
              </a:ext>
            </a:extLst>
          </p:cNvPr>
          <p:cNvSpPr/>
          <p:nvPr/>
        </p:nvSpPr>
        <p:spPr>
          <a:xfrm>
            <a:off x="3243943" y="2348553"/>
            <a:ext cx="500743" cy="4293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 dolů 24">
            <a:extLst>
              <a:ext uri="{FF2B5EF4-FFF2-40B4-BE49-F238E27FC236}">
                <a16:creationId xmlns:a16="http://schemas.microsoft.com/office/drawing/2014/main" id="{E18CD12E-B971-1240-B2EC-B1D33EEC7B84}"/>
              </a:ext>
            </a:extLst>
          </p:cNvPr>
          <p:cNvSpPr/>
          <p:nvPr/>
        </p:nvSpPr>
        <p:spPr>
          <a:xfrm>
            <a:off x="4844142" y="3561632"/>
            <a:ext cx="500743" cy="4293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Šipka dolů 25">
            <a:extLst>
              <a:ext uri="{FF2B5EF4-FFF2-40B4-BE49-F238E27FC236}">
                <a16:creationId xmlns:a16="http://schemas.microsoft.com/office/drawing/2014/main" id="{F5446DBC-8A35-C243-9FE2-789912C2E83E}"/>
              </a:ext>
            </a:extLst>
          </p:cNvPr>
          <p:cNvSpPr/>
          <p:nvPr/>
        </p:nvSpPr>
        <p:spPr>
          <a:xfrm>
            <a:off x="6283643" y="4774711"/>
            <a:ext cx="500743" cy="4293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0925" y="579808"/>
            <a:ext cx="8911687" cy="1280890"/>
          </a:xfrm>
        </p:spPr>
        <p:txBody>
          <a:bodyPr/>
          <a:lstStyle/>
          <a:p>
            <a:r>
              <a:rPr lang="cs-CZ" dirty="0"/>
              <a:t>Plánování po úrovních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/>
              <a:t>SRPS MO</a:t>
            </a:r>
          </a:p>
          <a:p>
            <a:pPr marL="360363" indent="-360363">
              <a:buFont typeface="Wingdings" pitchFamily="2" charset="2"/>
              <a:buChar char="§"/>
            </a:pPr>
            <a:r>
              <a:rPr lang="cs-CZ" dirty="0"/>
              <a:t>koncepční orgán  (dlouhodobé vize, celoarmádní působnost)</a:t>
            </a:r>
          </a:p>
          <a:p>
            <a:pPr marL="360363" indent="-360363">
              <a:buNone/>
            </a:pPr>
            <a:r>
              <a:rPr lang="cs-CZ" b="1" dirty="0"/>
              <a:t>Taktická velitelství</a:t>
            </a:r>
          </a:p>
          <a:p>
            <a:pPr marL="360363" indent="-360363">
              <a:buFont typeface="Wingdings" pitchFamily="2" charset="2"/>
              <a:buChar char="§"/>
            </a:pPr>
            <a:r>
              <a:rPr lang="cs-CZ" dirty="0"/>
              <a:t>praktické uvedení koncepcí do praxe</a:t>
            </a:r>
          </a:p>
          <a:p>
            <a:pPr marL="360363" indent="-360363">
              <a:buFont typeface="Wingdings" pitchFamily="2" charset="2"/>
              <a:buChar char="§"/>
            </a:pPr>
            <a:r>
              <a:rPr lang="cs-CZ" dirty="0"/>
              <a:t>filtrace plánů dle druhů vojsk</a:t>
            </a:r>
          </a:p>
          <a:p>
            <a:pPr marL="360363" indent="-360363">
              <a:buNone/>
            </a:pPr>
            <a:r>
              <a:rPr lang="cs-CZ" b="1" dirty="0"/>
              <a:t>Brigáda, základna, pluk</a:t>
            </a:r>
          </a:p>
          <a:p>
            <a:pPr marL="360363" indent="-360363">
              <a:buFont typeface="Wingdings" pitchFamily="2" charset="2"/>
              <a:buChar char="§"/>
            </a:pPr>
            <a:r>
              <a:rPr lang="cs-CZ" dirty="0"/>
              <a:t>další filtrace, odborné řízení podřízených praporů</a:t>
            </a:r>
          </a:p>
          <a:p>
            <a:pPr marL="360363" indent="-360363">
              <a:buNone/>
            </a:pPr>
            <a:r>
              <a:rPr lang="cs-CZ" b="1" dirty="0"/>
              <a:t>Útvar</a:t>
            </a:r>
          </a:p>
          <a:p>
            <a:pPr marL="360363" indent="-360363">
              <a:buFont typeface="Wingdings" pitchFamily="2" charset="2"/>
              <a:buChar char="§"/>
            </a:pPr>
            <a:r>
              <a:rPr lang="cs-CZ" dirty="0"/>
              <a:t>plán útvaru, do jednotek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4858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0925" y="579808"/>
            <a:ext cx="8911687" cy="1280890"/>
          </a:xfrm>
        </p:spPr>
        <p:txBody>
          <a:bodyPr/>
          <a:lstStyle/>
          <a:p>
            <a:r>
              <a:rPr lang="cs-CZ" dirty="0"/>
              <a:t>Textová část plánu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 marL="722313" indent="-722313">
              <a:buAutoNum type="arabicParenR"/>
            </a:pPr>
            <a:r>
              <a:rPr lang="cs-CZ" dirty="0"/>
              <a:t>základní pokyny k činnosti v oblasti služební TV</a:t>
            </a:r>
          </a:p>
          <a:p>
            <a:pPr marL="722313" indent="-722313">
              <a:buAutoNum type="arabicParenR"/>
            </a:pPr>
            <a:endParaRPr lang="cs-CZ" dirty="0"/>
          </a:p>
          <a:p>
            <a:pPr marL="722313" indent="-722313">
              <a:buAutoNum type="arabicParenR" startAt="2"/>
            </a:pPr>
            <a:r>
              <a:rPr lang="cs-CZ" dirty="0"/>
              <a:t>obecné ujasnění hlavních cílů, úkolů a opatření pro následující rok u složky</a:t>
            </a:r>
          </a:p>
          <a:p>
            <a:pPr marL="722313" indent="-722313">
              <a:buAutoNum type="arabicParenR" startAt="2"/>
            </a:pPr>
            <a:endParaRPr lang="cs-CZ" dirty="0"/>
          </a:p>
          <a:p>
            <a:pPr marL="722313" indent="-722313">
              <a:buAutoNum type="arabicParenR" startAt="3"/>
            </a:pPr>
            <a:r>
              <a:rPr lang="cs-CZ" dirty="0"/>
              <a:t>řídit se textovou částí nadřízených</a:t>
            </a:r>
          </a:p>
          <a:p>
            <a:pPr marL="722313" indent="-722313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4276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0925" y="579808"/>
            <a:ext cx="8911687" cy="1280890"/>
          </a:xfrm>
        </p:spPr>
        <p:txBody>
          <a:bodyPr/>
          <a:lstStyle/>
          <a:p>
            <a:r>
              <a:rPr lang="cs-CZ" dirty="0"/>
              <a:t>Věstník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 marL="360363" indent="-360363">
              <a:buFont typeface="Wingdings" pitchFamily="2" charset="2"/>
              <a:buChar char="§"/>
            </a:pPr>
            <a:r>
              <a:rPr lang="cs-CZ" dirty="0"/>
              <a:t>nezávislý plánovací dokument jdoucí paralelně s ročním plánem MO, věnuje se pouze vzdělávacím aktivitám na další rok</a:t>
            </a:r>
          </a:p>
          <a:p>
            <a:pPr marL="0" indent="0">
              <a:buNone/>
            </a:pPr>
            <a:endParaRPr lang="cs-CZ" dirty="0"/>
          </a:p>
          <a:p>
            <a:pPr marL="360363" indent="-360363">
              <a:buFont typeface="Wingdings" pitchFamily="2" charset="2"/>
              <a:buChar char="§"/>
            </a:pPr>
            <a:r>
              <a:rPr lang="cs-CZ" dirty="0"/>
              <a:t>přispívají do něj vzdělávací instituce a střediska s celoarmádní působností (</a:t>
            </a:r>
            <a:r>
              <a:rPr lang="cs-CZ" dirty="0" err="1"/>
              <a:t>VeV</a:t>
            </a:r>
            <a:r>
              <a:rPr lang="cs-CZ" dirty="0"/>
              <a:t>-VA, UO, VO FTVS,…)</a:t>
            </a:r>
          </a:p>
          <a:p>
            <a:pPr marL="360363" indent="-360363">
              <a:buFont typeface="Wingdings" pitchFamily="2" charset="2"/>
              <a:buChar char="§"/>
            </a:pPr>
            <a:endParaRPr lang="cs-CZ" dirty="0"/>
          </a:p>
          <a:p>
            <a:pPr marL="360363" indent="-360363">
              <a:buFont typeface="Wingdings" pitchFamily="2" charset="2"/>
              <a:buChar char="§"/>
            </a:pPr>
            <a:r>
              <a:rPr lang="cs-CZ" dirty="0"/>
              <a:t>vydáván ke konci září předchozího roku</a:t>
            </a:r>
          </a:p>
          <a:p>
            <a:pPr marL="360363" indent="-360363">
              <a:buFont typeface="Wingdings" pitchFamily="2" charset="2"/>
              <a:buChar char="§"/>
            </a:pPr>
            <a:endParaRPr lang="cs-CZ" dirty="0"/>
          </a:p>
          <a:p>
            <a:pPr marL="360363" indent="-360363">
              <a:buFont typeface="Wingdings" pitchFamily="2" charset="2"/>
              <a:buChar char="§"/>
            </a:pPr>
            <a:r>
              <a:rPr lang="cs-CZ" dirty="0" err="1"/>
              <a:t>dekonflikce</a:t>
            </a:r>
            <a:r>
              <a:rPr lang="cs-CZ" dirty="0"/>
              <a:t> X kooperace</a:t>
            </a:r>
          </a:p>
          <a:p>
            <a:pPr marL="360363" indent="-360363">
              <a:buFont typeface="Wingdings" pitchFamily="2" charset="2"/>
              <a:buChar char="§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464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0925" y="579808"/>
            <a:ext cx="8911687" cy="1280890"/>
          </a:xfrm>
        </p:spPr>
        <p:txBody>
          <a:bodyPr/>
          <a:lstStyle/>
          <a:p>
            <a:r>
              <a:rPr lang="cs-CZ" dirty="0"/>
              <a:t>Plánovací proces ve Služební tělesné výchově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r>
              <a:rPr lang="cs-CZ" b="1" dirty="0"/>
              <a:t>Kontrolní otázky: </a:t>
            </a:r>
          </a:p>
          <a:p>
            <a:pPr lvl="1"/>
            <a:r>
              <a:rPr lang="cs-CZ" dirty="0"/>
              <a:t>Jaké máme úrovně plánů?</a:t>
            </a:r>
          </a:p>
          <a:p>
            <a:pPr lvl="1"/>
            <a:r>
              <a:rPr lang="cs-CZ" dirty="0"/>
              <a:t>Jaký je proces </a:t>
            </a:r>
            <a:r>
              <a:rPr lang="cs-CZ"/>
              <a:t>plánovaní na útvaru (časově) ?</a:t>
            </a:r>
            <a:endParaRPr lang="cs-CZ" dirty="0"/>
          </a:p>
          <a:p>
            <a:pPr lvl="1"/>
            <a:r>
              <a:rPr lang="cs-CZ" dirty="0"/>
              <a:t>Do kdy plánují brigády a základny a na jakém základě mohou začít plánovat?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1779009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4B12CB2-0517-42FC-8041-37AF3D61D53F}"/>
</file>

<file path=customXml/itemProps2.xml><?xml version="1.0" encoding="utf-8"?>
<ds:datastoreItem xmlns:ds="http://schemas.openxmlformats.org/officeDocument/2006/customXml" ds:itemID="{624D6E46-B2E5-4284-B00E-E2015097DCC5}"/>
</file>

<file path=customXml/itemProps3.xml><?xml version="1.0" encoding="utf-8"?>
<ds:datastoreItem xmlns:ds="http://schemas.openxmlformats.org/officeDocument/2006/customXml" ds:itemID="{666FF95D-7754-461F-9CCF-B56949001C79}"/>
</file>

<file path=docProps/app.xml><?xml version="1.0" encoding="utf-8"?>
<Properties xmlns="http://schemas.openxmlformats.org/officeDocument/2006/extended-properties" xmlns:vt="http://schemas.openxmlformats.org/officeDocument/2006/docPropsVTypes">
  <Template>{C18EB673-1F6F-FC4A-B4A0-D595CD8DF516}tf10001069</Template>
  <TotalTime>28973</TotalTime>
  <Words>318</Words>
  <Application>Microsoft Macintosh PowerPoint</Application>
  <PresentationFormat>Širokoúhlá obrazovka</PresentationFormat>
  <Paragraphs>56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Wingdings</vt:lpstr>
      <vt:lpstr>Wingdings 3</vt:lpstr>
      <vt:lpstr>Stébla</vt:lpstr>
      <vt:lpstr>Teorie a didaktika TV v AČR</vt:lpstr>
      <vt:lpstr>Plánovací proces ve Služební tělesné výchově </vt:lpstr>
      <vt:lpstr>Úrovně plánu</vt:lpstr>
      <vt:lpstr>Časová osa plánovacího procesu Sl. TV</vt:lpstr>
      <vt:lpstr>Plánování po úrovních</vt:lpstr>
      <vt:lpstr>Textová část plánu</vt:lpstr>
      <vt:lpstr>Věstník</vt:lpstr>
      <vt:lpstr>Plánovací proces ve Služební tělesné výchově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8</cp:revision>
  <dcterms:created xsi:type="dcterms:W3CDTF">2021-12-01T12:47:50Z</dcterms:created>
  <dcterms:modified xsi:type="dcterms:W3CDTF">2021-12-29T12:29:26Z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