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58" r:id="rId5"/>
    <p:sldId id="259" r:id="rId6"/>
    <p:sldId id="261" r:id="rId7"/>
    <p:sldId id="260" r:id="rId8"/>
    <p:sldId id="266" r:id="rId9"/>
    <p:sldId id="267" r:id="rId10"/>
    <p:sldId id="270" r:id="rId11"/>
    <p:sldId id="268" r:id="rId12"/>
    <p:sldId id="26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84" y="17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Brown" userId="406b21fc7f8f6c45" providerId="LiveId" clId="{B80AC260-69A5-402F-93D6-AB3E739066AC}"/>
    <pc:docChg chg="custSel addSld modSld">
      <pc:chgData name="Lucy Brown" userId="406b21fc7f8f6c45" providerId="LiveId" clId="{B80AC260-69A5-402F-93D6-AB3E739066AC}" dt="2021-02-24T09:11:05.099" v="1143" actId="20577"/>
      <pc:docMkLst>
        <pc:docMk/>
      </pc:docMkLst>
      <pc:sldChg chg="modSp mod">
        <pc:chgData name="Lucy Brown" userId="406b21fc7f8f6c45" providerId="LiveId" clId="{B80AC260-69A5-402F-93D6-AB3E739066AC}" dt="2021-02-24T09:11:05.099" v="1143" actId="20577"/>
        <pc:sldMkLst>
          <pc:docMk/>
          <pc:sldMk cId="109733280" sldId="263"/>
        </pc:sldMkLst>
        <pc:spChg chg="mod">
          <ac:chgData name="Lucy Brown" userId="406b21fc7f8f6c45" providerId="LiveId" clId="{B80AC260-69A5-402F-93D6-AB3E739066AC}" dt="2021-02-24T09:11:05.099" v="1143" actId="20577"/>
          <ac:spMkLst>
            <pc:docMk/>
            <pc:sldMk cId="109733280" sldId="263"/>
            <ac:spMk id="3" creationId="{03E021B5-FC4B-4FDC-98F0-B80ABD87DD88}"/>
          </ac:spMkLst>
        </pc:spChg>
      </pc:sldChg>
      <pc:sldChg chg="modSp add mod">
        <pc:chgData name="Lucy Brown" userId="406b21fc7f8f6c45" providerId="LiveId" clId="{B80AC260-69A5-402F-93D6-AB3E739066AC}" dt="2021-02-24T09:10:05.060" v="1071" actId="20577"/>
        <pc:sldMkLst>
          <pc:docMk/>
          <pc:sldMk cId="1755167763" sldId="264"/>
        </pc:sldMkLst>
        <pc:spChg chg="mod">
          <ac:chgData name="Lucy Brown" userId="406b21fc7f8f6c45" providerId="LiveId" clId="{B80AC260-69A5-402F-93D6-AB3E739066AC}" dt="2021-02-24T09:10:05.060" v="1071" actId="20577"/>
          <ac:spMkLst>
            <pc:docMk/>
            <pc:sldMk cId="1755167763" sldId="264"/>
            <ac:spMk id="3" creationId="{03E021B5-FC4B-4FDC-98F0-B80ABD87DD8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CF9AA5-DE0D-4C21-BA13-8F1CF6DCA886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3EBC6FF-E726-475E-8DAA-7EBD76A007E3}">
      <dgm:prSet/>
      <dgm:spPr/>
      <dgm:t>
        <a:bodyPr/>
        <a:lstStyle/>
        <a:p>
          <a:r>
            <a:rPr lang="en-GB"/>
            <a:t>Names, pronouns, home country, studies and research interests</a:t>
          </a:r>
          <a:endParaRPr lang="en-US"/>
        </a:p>
      </dgm:t>
    </dgm:pt>
    <dgm:pt modelId="{18460974-E28A-4870-94C7-D1921CF59DA9}" type="parTrans" cxnId="{769155D5-7F65-489A-8B9B-74CE3EE7AFD9}">
      <dgm:prSet/>
      <dgm:spPr/>
      <dgm:t>
        <a:bodyPr/>
        <a:lstStyle/>
        <a:p>
          <a:endParaRPr lang="en-US"/>
        </a:p>
      </dgm:t>
    </dgm:pt>
    <dgm:pt modelId="{73BEF651-4F46-44E3-9477-1DF7AE01116C}" type="sibTrans" cxnId="{769155D5-7F65-489A-8B9B-74CE3EE7AFD9}">
      <dgm:prSet/>
      <dgm:spPr/>
      <dgm:t>
        <a:bodyPr/>
        <a:lstStyle/>
        <a:p>
          <a:endParaRPr lang="en-US"/>
        </a:p>
      </dgm:t>
    </dgm:pt>
    <dgm:pt modelId="{FDD376F0-532E-4EF3-AB60-6ABB351AC56C}">
      <dgm:prSet/>
      <dgm:spPr/>
      <dgm:t>
        <a:bodyPr/>
        <a:lstStyle/>
        <a:p>
          <a:r>
            <a:rPr lang="en-GB"/>
            <a:t>Class procedure –lecture, discussions, class presentation</a:t>
          </a:r>
          <a:endParaRPr lang="en-US"/>
        </a:p>
      </dgm:t>
    </dgm:pt>
    <dgm:pt modelId="{BE235E66-BE6D-4943-B8CC-3AC5F3DBF864}" type="parTrans" cxnId="{F27A06EE-8108-4429-B737-6123DE3EF5C5}">
      <dgm:prSet/>
      <dgm:spPr/>
      <dgm:t>
        <a:bodyPr/>
        <a:lstStyle/>
        <a:p>
          <a:endParaRPr lang="en-US"/>
        </a:p>
      </dgm:t>
    </dgm:pt>
    <dgm:pt modelId="{C1D0A3EA-6D63-4752-9575-5EFB46F4216B}" type="sibTrans" cxnId="{F27A06EE-8108-4429-B737-6123DE3EF5C5}">
      <dgm:prSet/>
      <dgm:spPr/>
      <dgm:t>
        <a:bodyPr/>
        <a:lstStyle/>
        <a:p>
          <a:endParaRPr lang="en-US"/>
        </a:p>
      </dgm:t>
    </dgm:pt>
    <dgm:pt modelId="{9A7474D1-1CA7-4F18-BBC3-9210830B6776}">
      <dgm:prSet/>
      <dgm:spPr/>
      <dgm:t>
        <a:bodyPr/>
        <a:lstStyle/>
        <a:p>
          <a:r>
            <a:rPr lang="en-GB"/>
            <a:t>Exam procedure –missed classes, contribution and final exam (in-person)</a:t>
          </a:r>
          <a:endParaRPr lang="en-US"/>
        </a:p>
      </dgm:t>
    </dgm:pt>
    <dgm:pt modelId="{AAF5CAEC-9520-406E-A30B-0AFCCDFA28D8}" type="parTrans" cxnId="{BF841C4C-F841-4E9B-BD6A-1F1F81221153}">
      <dgm:prSet/>
      <dgm:spPr/>
      <dgm:t>
        <a:bodyPr/>
        <a:lstStyle/>
        <a:p>
          <a:endParaRPr lang="en-US"/>
        </a:p>
      </dgm:t>
    </dgm:pt>
    <dgm:pt modelId="{DA87560D-9854-47B9-B7BC-9C49E3A02274}" type="sibTrans" cxnId="{BF841C4C-F841-4E9B-BD6A-1F1F81221153}">
      <dgm:prSet/>
      <dgm:spPr/>
      <dgm:t>
        <a:bodyPr/>
        <a:lstStyle/>
        <a:p>
          <a:endParaRPr lang="en-US"/>
        </a:p>
      </dgm:t>
    </dgm:pt>
    <dgm:pt modelId="{8CE72FE5-3FAC-48E1-AC42-C65EA9E5BC4A}">
      <dgm:prSet/>
      <dgm:spPr/>
      <dgm:t>
        <a:bodyPr/>
        <a:lstStyle/>
        <a:p>
          <a:r>
            <a:rPr lang="en-GB"/>
            <a:t>Assign class topics</a:t>
          </a:r>
          <a:endParaRPr lang="en-US"/>
        </a:p>
      </dgm:t>
    </dgm:pt>
    <dgm:pt modelId="{C30B6F91-479D-4B0B-A0AF-3C8A679B5B32}" type="parTrans" cxnId="{3A80DE87-1302-4806-A506-B5BBF3B54814}">
      <dgm:prSet/>
      <dgm:spPr/>
      <dgm:t>
        <a:bodyPr/>
        <a:lstStyle/>
        <a:p>
          <a:endParaRPr lang="en-US"/>
        </a:p>
      </dgm:t>
    </dgm:pt>
    <dgm:pt modelId="{A5DBB75C-8C2E-4954-B7E0-0F68E9D5DFAD}" type="sibTrans" cxnId="{3A80DE87-1302-4806-A506-B5BBF3B54814}">
      <dgm:prSet/>
      <dgm:spPr/>
      <dgm:t>
        <a:bodyPr/>
        <a:lstStyle/>
        <a:p>
          <a:endParaRPr lang="en-US"/>
        </a:p>
      </dgm:t>
    </dgm:pt>
    <dgm:pt modelId="{9A2F7D0D-DA15-4076-92BF-1A7E50FA783E}" type="pres">
      <dgm:prSet presAssocID="{2ACF9AA5-DE0D-4C21-BA13-8F1CF6DCA886}" presName="outerComposite" presStyleCnt="0">
        <dgm:presLayoutVars>
          <dgm:chMax val="5"/>
          <dgm:dir/>
          <dgm:resizeHandles val="exact"/>
        </dgm:presLayoutVars>
      </dgm:prSet>
      <dgm:spPr/>
    </dgm:pt>
    <dgm:pt modelId="{B1144EBC-1F6C-4848-8B79-588664A5AAD1}" type="pres">
      <dgm:prSet presAssocID="{2ACF9AA5-DE0D-4C21-BA13-8F1CF6DCA886}" presName="dummyMaxCanvas" presStyleCnt="0">
        <dgm:presLayoutVars/>
      </dgm:prSet>
      <dgm:spPr/>
    </dgm:pt>
    <dgm:pt modelId="{2D0CF52D-4677-4427-8C87-9685BCC15D2D}" type="pres">
      <dgm:prSet presAssocID="{2ACF9AA5-DE0D-4C21-BA13-8F1CF6DCA886}" presName="FourNodes_1" presStyleLbl="node1" presStyleIdx="0" presStyleCnt="4">
        <dgm:presLayoutVars>
          <dgm:bulletEnabled val="1"/>
        </dgm:presLayoutVars>
      </dgm:prSet>
      <dgm:spPr/>
    </dgm:pt>
    <dgm:pt modelId="{B6AD89DB-DF82-4DB7-920C-C95B1DCD93EB}" type="pres">
      <dgm:prSet presAssocID="{2ACF9AA5-DE0D-4C21-BA13-8F1CF6DCA886}" presName="FourNodes_2" presStyleLbl="node1" presStyleIdx="1" presStyleCnt="4">
        <dgm:presLayoutVars>
          <dgm:bulletEnabled val="1"/>
        </dgm:presLayoutVars>
      </dgm:prSet>
      <dgm:spPr/>
    </dgm:pt>
    <dgm:pt modelId="{B0EDE399-EEE6-48D9-ABC6-C64638CD7DB8}" type="pres">
      <dgm:prSet presAssocID="{2ACF9AA5-DE0D-4C21-BA13-8F1CF6DCA886}" presName="FourNodes_3" presStyleLbl="node1" presStyleIdx="2" presStyleCnt="4">
        <dgm:presLayoutVars>
          <dgm:bulletEnabled val="1"/>
        </dgm:presLayoutVars>
      </dgm:prSet>
      <dgm:spPr/>
    </dgm:pt>
    <dgm:pt modelId="{27FA4CB7-6DE9-4FB0-91A5-DD0AAF173F3A}" type="pres">
      <dgm:prSet presAssocID="{2ACF9AA5-DE0D-4C21-BA13-8F1CF6DCA886}" presName="FourNodes_4" presStyleLbl="node1" presStyleIdx="3" presStyleCnt="4">
        <dgm:presLayoutVars>
          <dgm:bulletEnabled val="1"/>
        </dgm:presLayoutVars>
      </dgm:prSet>
      <dgm:spPr/>
    </dgm:pt>
    <dgm:pt modelId="{491492D4-EB4F-496F-88F6-186BE2C08D86}" type="pres">
      <dgm:prSet presAssocID="{2ACF9AA5-DE0D-4C21-BA13-8F1CF6DCA886}" presName="FourConn_1-2" presStyleLbl="fgAccFollowNode1" presStyleIdx="0" presStyleCnt="3">
        <dgm:presLayoutVars>
          <dgm:bulletEnabled val="1"/>
        </dgm:presLayoutVars>
      </dgm:prSet>
      <dgm:spPr/>
    </dgm:pt>
    <dgm:pt modelId="{B3F51FAB-F9FF-413B-A2D8-75CD90E4629C}" type="pres">
      <dgm:prSet presAssocID="{2ACF9AA5-DE0D-4C21-BA13-8F1CF6DCA886}" presName="FourConn_2-3" presStyleLbl="fgAccFollowNode1" presStyleIdx="1" presStyleCnt="3">
        <dgm:presLayoutVars>
          <dgm:bulletEnabled val="1"/>
        </dgm:presLayoutVars>
      </dgm:prSet>
      <dgm:spPr/>
    </dgm:pt>
    <dgm:pt modelId="{E3BC064C-1294-4192-8513-0071483A5F1A}" type="pres">
      <dgm:prSet presAssocID="{2ACF9AA5-DE0D-4C21-BA13-8F1CF6DCA886}" presName="FourConn_3-4" presStyleLbl="fgAccFollowNode1" presStyleIdx="2" presStyleCnt="3">
        <dgm:presLayoutVars>
          <dgm:bulletEnabled val="1"/>
        </dgm:presLayoutVars>
      </dgm:prSet>
      <dgm:spPr/>
    </dgm:pt>
    <dgm:pt modelId="{43A4DE17-2638-4213-ABFD-0E71D97AE4FE}" type="pres">
      <dgm:prSet presAssocID="{2ACF9AA5-DE0D-4C21-BA13-8F1CF6DCA886}" presName="FourNodes_1_text" presStyleLbl="node1" presStyleIdx="3" presStyleCnt="4">
        <dgm:presLayoutVars>
          <dgm:bulletEnabled val="1"/>
        </dgm:presLayoutVars>
      </dgm:prSet>
      <dgm:spPr/>
    </dgm:pt>
    <dgm:pt modelId="{1B78B6D8-0BD4-4355-9E2E-0AAEA0FC0DC2}" type="pres">
      <dgm:prSet presAssocID="{2ACF9AA5-DE0D-4C21-BA13-8F1CF6DCA886}" presName="FourNodes_2_text" presStyleLbl="node1" presStyleIdx="3" presStyleCnt="4">
        <dgm:presLayoutVars>
          <dgm:bulletEnabled val="1"/>
        </dgm:presLayoutVars>
      </dgm:prSet>
      <dgm:spPr/>
    </dgm:pt>
    <dgm:pt modelId="{A316AD40-3976-49AC-999F-C1F0C07DC315}" type="pres">
      <dgm:prSet presAssocID="{2ACF9AA5-DE0D-4C21-BA13-8F1CF6DCA886}" presName="FourNodes_3_text" presStyleLbl="node1" presStyleIdx="3" presStyleCnt="4">
        <dgm:presLayoutVars>
          <dgm:bulletEnabled val="1"/>
        </dgm:presLayoutVars>
      </dgm:prSet>
      <dgm:spPr/>
    </dgm:pt>
    <dgm:pt modelId="{22C7B338-579D-4DFF-B45A-B6137872F852}" type="pres">
      <dgm:prSet presAssocID="{2ACF9AA5-DE0D-4C21-BA13-8F1CF6DCA88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6D207703-80D9-445D-8BB4-8FE61A4CD55B}" type="presOf" srcId="{C1D0A3EA-6D63-4752-9575-5EFB46F4216B}" destId="{B3F51FAB-F9FF-413B-A2D8-75CD90E4629C}" srcOrd="0" destOrd="0" presId="urn:microsoft.com/office/officeart/2005/8/layout/vProcess5"/>
    <dgm:cxn modelId="{AEA3FC05-096A-495D-A6FB-537900F494CF}" type="presOf" srcId="{13EBC6FF-E726-475E-8DAA-7EBD76A007E3}" destId="{2D0CF52D-4677-4427-8C87-9685BCC15D2D}" srcOrd="0" destOrd="0" presId="urn:microsoft.com/office/officeart/2005/8/layout/vProcess5"/>
    <dgm:cxn modelId="{C80C0524-EF40-4869-BFB9-CF290065DAD5}" type="presOf" srcId="{FDD376F0-532E-4EF3-AB60-6ABB351AC56C}" destId="{1B78B6D8-0BD4-4355-9E2E-0AAEA0FC0DC2}" srcOrd="1" destOrd="0" presId="urn:microsoft.com/office/officeart/2005/8/layout/vProcess5"/>
    <dgm:cxn modelId="{157ED526-3654-4392-9417-290204784109}" type="presOf" srcId="{DA87560D-9854-47B9-B7BC-9C49E3A02274}" destId="{E3BC064C-1294-4192-8513-0071483A5F1A}" srcOrd="0" destOrd="0" presId="urn:microsoft.com/office/officeart/2005/8/layout/vProcess5"/>
    <dgm:cxn modelId="{531CF45F-0CB9-4A97-93B5-ED63AC005343}" type="presOf" srcId="{73BEF651-4F46-44E3-9477-1DF7AE01116C}" destId="{491492D4-EB4F-496F-88F6-186BE2C08D86}" srcOrd="0" destOrd="0" presId="urn:microsoft.com/office/officeart/2005/8/layout/vProcess5"/>
    <dgm:cxn modelId="{BF841C4C-F841-4E9B-BD6A-1F1F81221153}" srcId="{2ACF9AA5-DE0D-4C21-BA13-8F1CF6DCA886}" destId="{9A7474D1-1CA7-4F18-BBC3-9210830B6776}" srcOrd="2" destOrd="0" parTransId="{AAF5CAEC-9520-406E-A30B-0AFCCDFA28D8}" sibTransId="{DA87560D-9854-47B9-B7BC-9C49E3A02274}"/>
    <dgm:cxn modelId="{3A80DE87-1302-4806-A506-B5BBF3B54814}" srcId="{2ACF9AA5-DE0D-4C21-BA13-8F1CF6DCA886}" destId="{8CE72FE5-3FAC-48E1-AC42-C65EA9E5BC4A}" srcOrd="3" destOrd="0" parTransId="{C30B6F91-479D-4B0B-A0AF-3C8A679B5B32}" sibTransId="{A5DBB75C-8C2E-4954-B7E0-0F68E9D5DFAD}"/>
    <dgm:cxn modelId="{60685088-7DB4-4F51-AA21-8946FF18C825}" type="presOf" srcId="{9A7474D1-1CA7-4F18-BBC3-9210830B6776}" destId="{B0EDE399-EEE6-48D9-ABC6-C64638CD7DB8}" srcOrd="0" destOrd="0" presId="urn:microsoft.com/office/officeart/2005/8/layout/vProcess5"/>
    <dgm:cxn modelId="{35737592-A9C6-4745-A561-4377CE64C189}" type="presOf" srcId="{9A7474D1-1CA7-4F18-BBC3-9210830B6776}" destId="{A316AD40-3976-49AC-999F-C1F0C07DC315}" srcOrd="1" destOrd="0" presId="urn:microsoft.com/office/officeart/2005/8/layout/vProcess5"/>
    <dgm:cxn modelId="{9BF0D396-6E17-4F52-9A31-F5B4E0E02BE7}" type="presOf" srcId="{8CE72FE5-3FAC-48E1-AC42-C65EA9E5BC4A}" destId="{27FA4CB7-6DE9-4FB0-91A5-DD0AAF173F3A}" srcOrd="0" destOrd="0" presId="urn:microsoft.com/office/officeart/2005/8/layout/vProcess5"/>
    <dgm:cxn modelId="{45D4AB99-5533-4410-9DD8-2B8BDD18D22E}" type="presOf" srcId="{13EBC6FF-E726-475E-8DAA-7EBD76A007E3}" destId="{43A4DE17-2638-4213-ABFD-0E71D97AE4FE}" srcOrd="1" destOrd="0" presId="urn:microsoft.com/office/officeart/2005/8/layout/vProcess5"/>
    <dgm:cxn modelId="{5FACA79F-8640-4C04-95B0-16626D88E10C}" type="presOf" srcId="{8CE72FE5-3FAC-48E1-AC42-C65EA9E5BC4A}" destId="{22C7B338-579D-4DFF-B45A-B6137872F852}" srcOrd="1" destOrd="0" presId="urn:microsoft.com/office/officeart/2005/8/layout/vProcess5"/>
    <dgm:cxn modelId="{769155D5-7F65-489A-8B9B-74CE3EE7AFD9}" srcId="{2ACF9AA5-DE0D-4C21-BA13-8F1CF6DCA886}" destId="{13EBC6FF-E726-475E-8DAA-7EBD76A007E3}" srcOrd="0" destOrd="0" parTransId="{18460974-E28A-4870-94C7-D1921CF59DA9}" sibTransId="{73BEF651-4F46-44E3-9477-1DF7AE01116C}"/>
    <dgm:cxn modelId="{B93438DA-4EAE-4F1B-8CC4-175A176349B0}" type="presOf" srcId="{2ACF9AA5-DE0D-4C21-BA13-8F1CF6DCA886}" destId="{9A2F7D0D-DA15-4076-92BF-1A7E50FA783E}" srcOrd="0" destOrd="0" presId="urn:microsoft.com/office/officeart/2005/8/layout/vProcess5"/>
    <dgm:cxn modelId="{F27A06EE-8108-4429-B737-6123DE3EF5C5}" srcId="{2ACF9AA5-DE0D-4C21-BA13-8F1CF6DCA886}" destId="{FDD376F0-532E-4EF3-AB60-6ABB351AC56C}" srcOrd="1" destOrd="0" parTransId="{BE235E66-BE6D-4943-B8CC-3AC5F3DBF864}" sibTransId="{C1D0A3EA-6D63-4752-9575-5EFB46F4216B}"/>
    <dgm:cxn modelId="{BD068CFB-7F1F-442E-970E-057D5695B00C}" type="presOf" srcId="{FDD376F0-532E-4EF3-AB60-6ABB351AC56C}" destId="{B6AD89DB-DF82-4DB7-920C-C95B1DCD93EB}" srcOrd="0" destOrd="0" presId="urn:microsoft.com/office/officeart/2005/8/layout/vProcess5"/>
    <dgm:cxn modelId="{97D10298-05B5-4779-A47B-BF47530CF3FE}" type="presParOf" srcId="{9A2F7D0D-DA15-4076-92BF-1A7E50FA783E}" destId="{B1144EBC-1F6C-4848-8B79-588664A5AAD1}" srcOrd="0" destOrd="0" presId="urn:microsoft.com/office/officeart/2005/8/layout/vProcess5"/>
    <dgm:cxn modelId="{845626D3-B992-4354-AC72-175D925B1253}" type="presParOf" srcId="{9A2F7D0D-DA15-4076-92BF-1A7E50FA783E}" destId="{2D0CF52D-4677-4427-8C87-9685BCC15D2D}" srcOrd="1" destOrd="0" presId="urn:microsoft.com/office/officeart/2005/8/layout/vProcess5"/>
    <dgm:cxn modelId="{307E241B-0F06-4DAD-B673-F39F85A9962A}" type="presParOf" srcId="{9A2F7D0D-DA15-4076-92BF-1A7E50FA783E}" destId="{B6AD89DB-DF82-4DB7-920C-C95B1DCD93EB}" srcOrd="2" destOrd="0" presId="urn:microsoft.com/office/officeart/2005/8/layout/vProcess5"/>
    <dgm:cxn modelId="{3C4872AC-AD58-409D-B37A-F2B26E350E9E}" type="presParOf" srcId="{9A2F7D0D-DA15-4076-92BF-1A7E50FA783E}" destId="{B0EDE399-EEE6-48D9-ABC6-C64638CD7DB8}" srcOrd="3" destOrd="0" presId="urn:microsoft.com/office/officeart/2005/8/layout/vProcess5"/>
    <dgm:cxn modelId="{02F16D62-EDF5-473B-B8B0-0ACBB3B93B68}" type="presParOf" srcId="{9A2F7D0D-DA15-4076-92BF-1A7E50FA783E}" destId="{27FA4CB7-6DE9-4FB0-91A5-DD0AAF173F3A}" srcOrd="4" destOrd="0" presId="urn:microsoft.com/office/officeart/2005/8/layout/vProcess5"/>
    <dgm:cxn modelId="{84BBA5FA-B1B2-4FA9-99FF-9C86A3A44C00}" type="presParOf" srcId="{9A2F7D0D-DA15-4076-92BF-1A7E50FA783E}" destId="{491492D4-EB4F-496F-88F6-186BE2C08D86}" srcOrd="5" destOrd="0" presId="urn:microsoft.com/office/officeart/2005/8/layout/vProcess5"/>
    <dgm:cxn modelId="{9B3360C6-0173-4472-8EE7-CB76C7AFCAA0}" type="presParOf" srcId="{9A2F7D0D-DA15-4076-92BF-1A7E50FA783E}" destId="{B3F51FAB-F9FF-413B-A2D8-75CD90E4629C}" srcOrd="6" destOrd="0" presId="urn:microsoft.com/office/officeart/2005/8/layout/vProcess5"/>
    <dgm:cxn modelId="{1AAAFF2E-0D93-4F25-9FAF-5BE7E46FAD6B}" type="presParOf" srcId="{9A2F7D0D-DA15-4076-92BF-1A7E50FA783E}" destId="{E3BC064C-1294-4192-8513-0071483A5F1A}" srcOrd="7" destOrd="0" presId="urn:microsoft.com/office/officeart/2005/8/layout/vProcess5"/>
    <dgm:cxn modelId="{3DC7F148-B31E-4179-AAE3-1888CCAF9690}" type="presParOf" srcId="{9A2F7D0D-DA15-4076-92BF-1A7E50FA783E}" destId="{43A4DE17-2638-4213-ABFD-0E71D97AE4FE}" srcOrd="8" destOrd="0" presId="urn:microsoft.com/office/officeart/2005/8/layout/vProcess5"/>
    <dgm:cxn modelId="{0766CD66-FAE3-433F-AD9B-F7337C2373C6}" type="presParOf" srcId="{9A2F7D0D-DA15-4076-92BF-1A7E50FA783E}" destId="{1B78B6D8-0BD4-4355-9E2E-0AAEA0FC0DC2}" srcOrd="9" destOrd="0" presId="urn:microsoft.com/office/officeart/2005/8/layout/vProcess5"/>
    <dgm:cxn modelId="{B9E32928-8DF2-47B3-B02C-FD8C2033E24D}" type="presParOf" srcId="{9A2F7D0D-DA15-4076-92BF-1A7E50FA783E}" destId="{A316AD40-3976-49AC-999F-C1F0C07DC315}" srcOrd="10" destOrd="0" presId="urn:microsoft.com/office/officeart/2005/8/layout/vProcess5"/>
    <dgm:cxn modelId="{C5323C21-BF67-44FE-A1DC-E873694D002F}" type="presParOf" srcId="{9A2F7D0D-DA15-4076-92BF-1A7E50FA783E}" destId="{22C7B338-579D-4DFF-B45A-B6137872F8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CF52D-4677-4427-8C87-9685BCC15D2D}">
      <dsp:nvSpPr>
        <dsp:cNvPr id="0" name=""/>
        <dsp:cNvSpPr/>
      </dsp:nvSpPr>
      <dsp:spPr>
        <a:xfrm>
          <a:off x="0" y="0"/>
          <a:ext cx="7924799" cy="78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Names, pronouns, home country, studies and research interests</a:t>
          </a:r>
          <a:endParaRPr lang="en-US" sz="2200" kern="1200"/>
        </a:p>
      </dsp:txBody>
      <dsp:txXfrm>
        <a:off x="23099" y="23099"/>
        <a:ext cx="7007124" cy="742469"/>
      </dsp:txXfrm>
    </dsp:sp>
    <dsp:sp modelId="{B6AD89DB-DF82-4DB7-920C-C95B1DCD93EB}">
      <dsp:nvSpPr>
        <dsp:cNvPr id="0" name=""/>
        <dsp:cNvSpPr/>
      </dsp:nvSpPr>
      <dsp:spPr>
        <a:xfrm>
          <a:off x="663701" y="932061"/>
          <a:ext cx="7924799" cy="78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9677"/>
                <a:satOff val="-10832"/>
                <a:lumOff val="-2157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489677"/>
                <a:satOff val="-10832"/>
                <a:lumOff val="-2157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Class procedure –lecture, discussions, class presentation</a:t>
          </a:r>
          <a:endParaRPr lang="en-US" sz="2200" kern="1200"/>
        </a:p>
      </dsp:txBody>
      <dsp:txXfrm>
        <a:off x="686800" y="955160"/>
        <a:ext cx="6702265" cy="742469"/>
      </dsp:txXfrm>
    </dsp:sp>
    <dsp:sp modelId="{B0EDE399-EEE6-48D9-ABC6-C64638CD7DB8}">
      <dsp:nvSpPr>
        <dsp:cNvPr id="0" name=""/>
        <dsp:cNvSpPr/>
      </dsp:nvSpPr>
      <dsp:spPr>
        <a:xfrm>
          <a:off x="1317497" y="1864122"/>
          <a:ext cx="7924799" cy="78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9354"/>
                <a:satOff val="-21663"/>
                <a:lumOff val="-4313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979354"/>
                <a:satOff val="-21663"/>
                <a:lumOff val="-4313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Exam procedure –missed classes, contribution and final exam (in-person)</a:t>
          </a:r>
          <a:endParaRPr lang="en-US" sz="2200" kern="1200"/>
        </a:p>
      </dsp:txBody>
      <dsp:txXfrm>
        <a:off x="1340596" y="1887221"/>
        <a:ext cx="6712171" cy="742468"/>
      </dsp:txXfrm>
    </dsp:sp>
    <dsp:sp modelId="{27FA4CB7-6DE9-4FB0-91A5-DD0AAF173F3A}">
      <dsp:nvSpPr>
        <dsp:cNvPr id="0" name=""/>
        <dsp:cNvSpPr/>
      </dsp:nvSpPr>
      <dsp:spPr>
        <a:xfrm>
          <a:off x="1981199" y="2796183"/>
          <a:ext cx="7924799" cy="7886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69031"/>
                <a:satOff val="-32495"/>
                <a:lumOff val="-6470"/>
                <a:alphaOff val="0"/>
                <a:tint val="94000"/>
                <a:satMod val="105000"/>
                <a:lumMod val="102000"/>
              </a:schemeClr>
            </a:gs>
            <a:gs pos="100000">
              <a:schemeClr val="accent2">
                <a:hueOff val="-1469031"/>
                <a:satOff val="-32495"/>
                <a:lumOff val="-6470"/>
                <a:alphaOff val="0"/>
                <a:shade val="74000"/>
                <a:satMod val="128000"/>
                <a:lumMod val="10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Assign class topics</a:t>
          </a:r>
          <a:endParaRPr lang="en-US" sz="2200" kern="1200"/>
        </a:p>
      </dsp:txBody>
      <dsp:txXfrm>
        <a:off x="2004298" y="2819282"/>
        <a:ext cx="6702265" cy="742468"/>
      </dsp:txXfrm>
    </dsp:sp>
    <dsp:sp modelId="{491492D4-EB4F-496F-88F6-186BE2C08D86}">
      <dsp:nvSpPr>
        <dsp:cNvPr id="0" name=""/>
        <dsp:cNvSpPr/>
      </dsp:nvSpPr>
      <dsp:spPr>
        <a:xfrm>
          <a:off x="7412165" y="604047"/>
          <a:ext cx="512633" cy="512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527507" y="604047"/>
        <a:ext cx="281949" cy="385756"/>
      </dsp:txXfrm>
    </dsp:sp>
    <dsp:sp modelId="{B3F51FAB-F9FF-413B-A2D8-75CD90E4629C}">
      <dsp:nvSpPr>
        <dsp:cNvPr id="0" name=""/>
        <dsp:cNvSpPr/>
      </dsp:nvSpPr>
      <dsp:spPr>
        <a:xfrm>
          <a:off x="8075867" y="1536108"/>
          <a:ext cx="512633" cy="512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597868"/>
            <a:satOff val="-21282"/>
            <a:lumOff val="-135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597868"/>
              <a:satOff val="-21282"/>
              <a:lumOff val="-135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191209" y="1536108"/>
        <a:ext cx="281949" cy="385756"/>
      </dsp:txXfrm>
    </dsp:sp>
    <dsp:sp modelId="{E3BC064C-1294-4192-8513-0071483A5F1A}">
      <dsp:nvSpPr>
        <dsp:cNvPr id="0" name=""/>
        <dsp:cNvSpPr/>
      </dsp:nvSpPr>
      <dsp:spPr>
        <a:xfrm>
          <a:off x="8729663" y="2468169"/>
          <a:ext cx="512633" cy="51263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1195736"/>
            <a:satOff val="-42564"/>
            <a:lumOff val="-270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-1195736"/>
              <a:satOff val="-42564"/>
              <a:lumOff val="-270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845005" y="2468169"/>
        <a:ext cx="281949" cy="385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6A8A5D-137F-4A8A-9811-F7A867F0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0" name="Rectangle 9">
              <a:extLst>
                <a:ext uri="{FF2B5EF4-FFF2-40B4-BE49-F238E27FC236}">
                  <a16:creationId xmlns:a16="http://schemas.microsoft.com/office/drawing/2014/main" id="{6EA64E00-438F-4B4F-9366-7A7230A9A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2">
              <a:extLst>
                <a:ext uri="{FF2B5EF4-FFF2-40B4-BE49-F238E27FC236}">
                  <a16:creationId xmlns:a16="http://schemas.microsoft.com/office/drawing/2014/main" id="{59E6386A-8042-4EC7-A981-EFAC2ACB89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5301ECD-6474-42D4-8923-69BAB977CB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14894" y="1122363"/>
            <a:ext cx="3156229" cy="2387600"/>
          </a:xfrm>
        </p:spPr>
        <p:txBody>
          <a:bodyPr>
            <a:normAutofit/>
          </a:bodyPr>
          <a:lstStyle/>
          <a:p>
            <a:r>
              <a:rPr lang="en-GB" sz="4400"/>
              <a:t>The Quotidian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05DA24-A003-44BD-B9C8-537103E3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6319" y="3602038"/>
            <a:ext cx="3184804" cy="1655762"/>
          </a:xfrm>
        </p:spPr>
        <p:txBody>
          <a:bodyPr>
            <a:normAutofit/>
          </a:bodyPr>
          <a:lstStyle/>
          <a:p>
            <a:r>
              <a:rPr lang="en-GB" dirty="0"/>
              <a:t>From the perspective of Historical Social Sciences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0E0E28-5E54-B4CC-D910-F602290593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107" b="1"/>
          <a:stretch/>
        </p:blipFill>
        <p:spPr>
          <a:xfrm>
            <a:off x="-5597" y="10"/>
            <a:ext cx="7558541" cy="685799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686C7-6B08-416F-AEF3-C20407936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4" name="Rectangle 5">
              <a:extLst>
                <a:ext uri="{FF2B5EF4-FFF2-40B4-BE49-F238E27FC236}">
                  <a16:creationId xmlns:a16="http://schemas.microsoft.com/office/drawing/2014/main" id="{2BBDDDB2-3938-4066-91BA-4907AF88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D2125FCC-F305-4C4C-9CB1-14B83ADD73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96643530-0EE0-4AC8-8241-ED8E26ED8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A784F0C8-95D3-4D7D-8FA9-326D3DEA2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4D49008E-3A2F-4C2C-85EB-1D228F38E6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B09CB0F8-91EE-4A04-91CD-9B9D390ED6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954CB039-9A52-4C07-BDB1-747876D868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AD9FE313-C425-42A8-92A9-82E74C4096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CD506FC5-3A23-48B7-9771-7B77E6DA0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6FF54CDF-21B0-46AE-B402-234E62F9D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EE88784D-C24D-4FBD-AF34-85BA74966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F524C128-9723-4A4D-BFB5-7EBD5B24FB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9C742EF7-4F82-4B4A-9693-4F794B6A50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0265747A-2114-4F0F-81B6-618FD38958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99E488E3-470E-4FC6-A3B0-141DF162D8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612B7DC5-03F3-4B7B-9520-D66144F168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B2355AA2-DB69-485A-B600-E3DF02F2D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4DC3AC80-2B15-428E-8B1E-53312C6663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C48F81D6-640C-4483-9773-8C7BFF461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C7AA2EE3-7411-4DCB-B79E-0C5C95D7C7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8B84BFA3-B122-4CA5-8C28-79134C9752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A7C22B06-B32B-46EB-9428-B7CA7DA1F8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1AE1D740-5AF4-4B8F-B533-C8CD4E56EC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555B0792-99B8-4014-AC84-7B39D21294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395B90B6-A4DE-4EEF-B53E-395E8D4AF3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0117576-A27F-4175-BD9D-EE15C96D98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93C8332E-93D3-4919-A977-06EC76556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B086AC0E-8130-47AC-A510-5285FAE659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:a16="http://schemas.microsoft.com/office/drawing/2014/main" id="{DF1BC1DF-8089-49D8-9535-EAB0D7C9A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97388BAE-DCB9-4B88-9CDE-6FA3304D3A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7E059A96-E5FE-4EE1-9C6D-3AB208BF6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CD6A3DCE-FBEE-41E7-A0EC-CA23A1DF3C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52966C83-B07E-463F-B982-F3E074D9D1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F475B53-6578-4C68-AC7C-3BE28EA6A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8475C02B-D024-4E20-9EF3-2A7E96740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F5EF5DC-7372-4549-B0A6-800F194068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8B908D96-CCB2-426B-862C-2BDB2AF717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26752E6D-E46B-4DA2-B280-5C696EF4F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011E7A27-73CF-4E1E-8AE2-B88B96F3B3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1DBE1EE2-4667-4A45-80F7-217D3B6FA7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:a16="http://schemas.microsoft.com/office/drawing/2014/main" id="{A48239BC-3712-4110-AE92-4AC892603D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14B6D739-1C93-4350-BC14-ED88C6341B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2F73DF89-CB95-4798-90CA-B7A1DF2D36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1DA7D977-8D60-47B5-8071-30A6FA0C9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4A241594-4FC5-4570-94B2-724F248A6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9D31F634-1A34-473E-A0FA-D06EB57D9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CE20C679-7385-48FF-BBE5-5BA7C0E70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DF9CA3B-265F-4927-BA79-0A676AF3F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B138D01D-340C-4DB0-A0E1-D54B9319D5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B56918B0-069B-4C98-995E-4D6B0B1765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2BD45940-09B7-4CD3-90E7-0EA2CF6A03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347A8664-7179-419E-A26E-8250762910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B7350394-4D50-4E2E-8AF2-F4A52E734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6B464294-4049-4542-A83E-22B8CC633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78E281-F596-4ECB-979A-89D89452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C20E68C0-5C9E-4DA6-83AD-0EC3179BB3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80C08ED9-C9F6-4168-816A-F5C5F3AF5A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0A83E4BF-890D-4E0A-A720-48088D422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996F9B33-C769-451E-9044-EA85C625CA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F91D6EA2-C024-4E53-A81E-A50907517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233F8C4E-A946-462B-9703-971ABD45DC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06059614-A557-45C6-B625-488D41C394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39">
              <a:extLst>
                <a:ext uri="{FF2B5EF4-FFF2-40B4-BE49-F238E27FC236}">
                  <a16:creationId xmlns:a16="http://schemas.microsoft.com/office/drawing/2014/main" id="{26BCD22B-880F-40F8-88AC-CD9285348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40">
              <a:extLst>
                <a:ext uri="{FF2B5EF4-FFF2-40B4-BE49-F238E27FC236}">
                  <a16:creationId xmlns:a16="http://schemas.microsoft.com/office/drawing/2014/main" id="{52324B00-0190-4453-9F81-F0E913800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33BE57C0-F93F-4C88-B489-0BFA90D01B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val="2681774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several&#10;&#10;Description automatically generated">
            <a:extLst>
              <a:ext uri="{FF2B5EF4-FFF2-40B4-BE49-F238E27FC236}">
                <a16:creationId xmlns:a16="http://schemas.microsoft.com/office/drawing/2014/main" id="{5FE604AB-C55C-9D90-A1DB-F7F3B4740A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89" y="-342724"/>
            <a:ext cx="12192000" cy="27401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8D37AA3-6A66-5D09-7BB5-A2F6048C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6194" y="530576"/>
            <a:ext cx="9905998" cy="1478570"/>
          </a:xfrm>
        </p:spPr>
        <p:txBody>
          <a:bodyPr/>
          <a:lstStyle/>
          <a:p>
            <a:r>
              <a:rPr lang="en-GB" dirty="0"/>
              <a:t>French sociologists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3425-67A9-A1A1-FE7E-FB4D43D03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1" y="2397428"/>
            <a:ext cx="10745789" cy="3541714"/>
          </a:xfrm>
        </p:spPr>
        <p:txBody>
          <a:bodyPr>
            <a:noAutofit/>
          </a:bodyPr>
          <a:lstStyle/>
          <a:p>
            <a:r>
              <a:rPr lang="en-GB" dirty="0"/>
              <a:t>Henri Lefebvre and Michel de </a:t>
            </a:r>
            <a:r>
              <a:rPr lang="en-GB" dirty="0" err="1"/>
              <a:t>Certeau</a:t>
            </a:r>
            <a:r>
              <a:rPr lang="en-GB" dirty="0"/>
              <a:t> – Marxist theory</a:t>
            </a:r>
          </a:p>
          <a:p>
            <a:r>
              <a:rPr lang="en-GB" dirty="0"/>
              <a:t>Lefebvre: EL is urban –site of victimisation and realisation</a:t>
            </a:r>
          </a:p>
          <a:p>
            <a:r>
              <a:rPr lang="en-GB" dirty="0"/>
              <a:t>Language to impose rules. Regulating action = terrorism</a:t>
            </a:r>
          </a:p>
          <a:p>
            <a:r>
              <a:rPr lang="en-GB" dirty="0"/>
              <a:t>Tension between EL structured and how it is creates ‘natural’</a:t>
            </a:r>
          </a:p>
          <a:p>
            <a:r>
              <a:rPr lang="en-GB" dirty="0"/>
              <a:t>De </a:t>
            </a:r>
            <a:r>
              <a:rPr lang="en-GB" dirty="0" err="1"/>
              <a:t>Certeau</a:t>
            </a:r>
            <a:r>
              <a:rPr lang="en-GB" dirty="0"/>
              <a:t> –EL diverse outcomes. Strategies (capitalists) and tactics (working)</a:t>
            </a:r>
          </a:p>
          <a:p>
            <a:r>
              <a:rPr lang="en-GB" dirty="0"/>
              <a:t>Foucault and Bourdieu = EL on the body</a:t>
            </a:r>
          </a:p>
          <a:p>
            <a:r>
              <a:rPr lang="en-GB" dirty="0"/>
              <a:t>Foucault: Power networks and discipline </a:t>
            </a:r>
          </a:p>
          <a:p>
            <a:r>
              <a:rPr lang="en-GB" dirty="0"/>
              <a:t>Bourdieu: habitus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233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97DE24D-2CA4-3802-12FE-8FAE5760A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GB" dirty="0"/>
              <a:t>American sociologists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26272931-219F-732F-2AF3-F318371589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752" r="22654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0A7ED-88D1-185B-A961-859AADA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5334" y="1630648"/>
            <a:ext cx="6078453" cy="3541714"/>
          </a:xfrm>
        </p:spPr>
        <p:txBody>
          <a:bodyPr>
            <a:noAutofit/>
          </a:bodyPr>
          <a:lstStyle/>
          <a:p>
            <a:r>
              <a:rPr lang="en-GB" dirty="0"/>
              <a:t>Mead: self formed in interaction </a:t>
            </a:r>
          </a:p>
          <a:p>
            <a:r>
              <a:rPr lang="en-GB" dirty="0"/>
              <a:t>Schutz, Berger and Luckman: symbolic interaction</a:t>
            </a:r>
          </a:p>
          <a:p>
            <a:r>
              <a:rPr lang="en-GB" dirty="0"/>
              <a:t>Goffman – ‘front stage’ ‘back stage’ behaviour</a:t>
            </a:r>
          </a:p>
          <a:p>
            <a:r>
              <a:rPr lang="en-GB" dirty="0"/>
              <a:t>Garfinkel – rules of everyday life</a:t>
            </a:r>
          </a:p>
          <a:p>
            <a:r>
              <a:rPr lang="en-GB" dirty="0" err="1"/>
              <a:t>Maffesoli</a:t>
            </a:r>
            <a:r>
              <a:rPr lang="en-GB" dirty="0"/>
              <a:t> – epistemological elements of EL – focus on banalities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6989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D1E2B5-5957-2BF4-A6A2-1CF7A52CA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836" y="-201076"/>
            <a:ext cx="6050713" cy="1478570"/>
          </a:xfrm>
        </p:spPr>
        <p:txBody>
          <a:bodyPr>
            <a:normAutofit/>
          </a:bodyPr>
          <a:lstStyle/>
          <a:p>
            <a:r>
              <a:rPr lang="en-GB" dirty="0"/>
              <a:t>minorities</a:t>
            </a:r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0E4D5796-CCC6-9F9C-ABA6-241854D3FD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31" r="30823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0E77-6CAB-4104-DE63-C197B8488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815" y="1021390"/>
            <a:ext cx="6078453" cy="35417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Work orientated to race and gender</a:t>
            </a:r>
          </a:p>
          <a:p>
            <a:pPr>
              <a:lnSpc>
                <a:spcPct val="110000"/>
              </a:lnSpc>
            </a:pPr>
            <a:r>
              <a:rPr lang="en-GB" dirty="0"/>
              <a:t>Fanon – language preserves relationships of master and slave</a:t>
            </a:r>
          </a:p>
          <a:p>
            <a:pPr>
              <a:lnSpc>
                <a:spcPct val="110000"/>
              </a:lnSpc>
            </a:pPr>
            <a:r>
              <a:rPr lang="en-GB" dirty="0"/>
              <a:t>Persistent EL outcomes of colonised in westernised world</a:t>
            </a:r>
          </a:p>
          <a:p>
            <a:pPr>
              <a:lnSpc>
                <a:spcPct val="110000"/>
              </a:lnSpc>
            </a:pPr>
            <a:r>
              <a:rPr lang="en-GB" dirty="0"/>
              <a:t>Collins: social conditions determine position of black women</a:t>
            </a:r>
          </a:p>
          <a:p>
            <a:pPr>
              <a:lnSpc>
                <a:spcPct val="110000"/>
              </a:lnSpc>
            </a:pPr>
            <a:r>
              <a:rPr lang="en-GB" dirty="0"/>
              <a:t>Knowledge of everyday vs intellectuals</a:t>
            </a:r>
          </a:p>
          <a:p>
            <a:pPr>
              <a:lnSpc>
                <a:spcPct val="110000"/>
              </a:lnSpc>
            </a:pPr>
            <a:r>
              <a:rPr lang="en-GB" dirty="0"/>
              <a:t>Social from women’s perspective problematises the world</a:t>
            </a:r>
          </a:p>
          <a:p>
            <a:pPr>
              <a:lnSpc>
                <a:spcPct val="110000"/>
              </a:lnSpc>
            </a:pPr>
            <a:r>
              <a:rPr lang="en-GB" dirty="0"/>
              <a:t>Cope - EL of different places: women can create spaces for political action</a:t>
            </a:r>
          </a:p>
        </p:txBody>
      </p:sp>
    </p:spTree>
    <p:extLst>
      <p:ext uri="{BB962C8B-B14F-4D97-AF65-F5344CB8AC3E}">
        <p14:creationId xmlns:p14="http://schemas.microsoft.com/office/powerpoint/2010/main" val="3095779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57" name="Rectangle 56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618518"/>
            <a:ext cx="4598985" cy="1478570"/>
          </a:xfrm>
        </p:spPr>
        <p:txBody>
          <a:bodyPr>
            <a:normAutofit/>
          </a:bodyPr>
          <a:lstStyle/>
          <a:p>
            <a:r>
              <a:rPr lang="en-GB" dirty="0"/>
              <a:t>Anthropology of Experience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28A30-06E3-ED76-D639-5AC59BCF0A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369" r="-3" b="4711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21B5-FC4B-4FDC-98F0-B80ABD8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8425" y="2249487"/>
            <a:ext cx="4598986" cy="35417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Victor Turner: 1980’s ‘rebellion against structural functionalism’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Wilhelm </a:t>
            </a:r>
            <a:r>
              <a:rPr lang="en-GB" sz="2000" dirty="0" err="1"/>
              <a:t>Dilthey</a:t>
            </a:r>
            <a:r>
              <a:rPr lang="en-GB" sz="2000" dirty="0"/>
              <a:t> 19thC ‘</a:t>
            </a:r>
            <a:r>
              <a:rPr lang="en-GB" sz="2000" dirty="0" err="1"/>
              <a:t>Erlebnis</a:t>
            </a:r>
            <a:r>
              <a:rPr lang="en-GB" sz="2000" dirty="0"/>
              <a:t>’ = ‘lived through’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Individuals’ experience of culture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Differs from behaviour 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Experience structures expressions: expressions structure experience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Reality versus expressions –problem of ethnography</a:t>
            </a:r>
          </a:p>
        </p:txBody>
      </p:sp>
    </p:spTree>
    <p:extLst>
      <p:ext uri="{BB962C8B-B14F-4D97-AF65-F5344CB8AC3E}">
        <p14:creationId xmlns:p14="http://schemas.microsoft.com/office/powerpoint/2010/main" val="187211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hueMod val="94000"/>
                <a:satMod val="148000"/>
                <a:lumMod val="150000"/>
              </a:schemeClr>
            </a:gs>
            <a:gs pos="100000">
              <a:schemeClr val="bg2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2EEF4763-EB4A-4A35-89EB-AD2763B48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/>
              <a:t>Introductions</a:t>
            </a:r>
          </a:p>
        </p:txBody>
      </p:sp>
      <p:graphicFrame>
        <p:nvGraphicFramePr>
          <p:cNvPr id="53" name="Content Placeholder 2">
            <a:extLst>
              <a:ext uri="{FF2B5EF4-FFF2-40B4-BE49-F238E27FC236}">
                <a16:creationId xmlns:a16="http://schemas.microsoft.com/office/drawing/2014/main" id="{450D4861-DE7D-1A3A-80EF-2B483E17D2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2256922"/>
              </p:ext>
            </p:extLst>
          </p:nvPr>
        </p:nvGraphicFramePr>
        <p:xfrm>
          <a:off x="1141411" y="2440771"/>
          <a:ext cx="9905999" cy="3584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2049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E3CFD-5D9E-0484-CA80-0885D966B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5152" y="286435"/>
            <a:ext cx="9905998" cy="1478570"/>
          </a:xfrm>
        </p:spPr>
        <p:txBody>
          <a:bodyPr/>
          <a:lstStyle/>
          <a:p>
            <a:r>
              <a:rPr lang="en-GB" dirty="0"/>
              <a:t>Class Topics for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9C99A-C087-96B0-ACA9-95078E15B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784" y="1360967"/>
            <a:ext cx="9905999" cy="5209954"/>
          </a:xfrm>
        </p:spPr>
        <p:txBody>
          <a:bodyPr>
            <a:norm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2 Tuning terms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3 Preliminary Considerations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4 Practices and Tactics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5 Phenomenology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6 Symbolic interactionism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7 Non verbal communication -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8 Fashion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9 Consumption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10 Things theory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11 Lifestyles of marginal groups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</a:rPr>
              <a:t>12 Everyday violence </a:t>
            </a:r>
          </a:p>
          <a:p>
            <a:pPr algn="ctr"/>
            <a:endParaRPr lang="en-GB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555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55">
            <a:extLst>
              <a:ext uri="{FF2B5EF4-FFF2-40B4-BE49-F238E27FC236}">
                <a16:creationId xmlns:a16="http://schemas.microsoft.com/office/drawing/2014/main" id="{74872A0B-8668-4500-9509-EAA581B26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6" name="Rectangle 56">
              <a:extLst>
                <a:ext uri="{FF2B5EF4-FFF2-40B4-BE49-F238E27FC236}">
                  <a16:creationId xmlns:a16="http://schemas.microsoft.com/office/drawing/2014/main" id="{8B504305-5526-408E-85F7-F0BA7E527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2">
              <a:extLst>
                <a:ext uri="{FF2B5EF4-FFF2-40B4-BE49-F238E27FC236}">
                  <a16:creationId xmlns:a16="http://schemas.microsoft.com/office/drawing/2014/main" id="{5827CE64-2533-45A6-9A39-7D5052E5C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8425" y="-102697"/>
            <a:ext cx="4598985" cy="1478570"/>
          </a:xfrm>
        </p:spPr>
        <p:txBody>
          <a:bodyPr>
            <a:normAutofit/>
          </a:bodyPr>
          <a:lstStyle/>
          <a:p>
            <a:r>
              <a:rPr lang="en-GB" dirty="0"/>
              <a:t>The quotidian</a:t>
            </a:r>
          </a:p>
        </p:txBody>
      </p:sp>
      <p:pic>
        <p:nvPicPr>
          <p:cNvPr id="5" name="Picture 4" descr="A picture containing text, colorful, shop&#10;&#10;Description automatically generated">
            <a:extLst>
              <a:ext uri="{FF2B5EF4-FFF2-40B4-BE49-F238E27FC236}">
                <a16:creationId xmlns:a16="http://schemas.microsoft.com/office/drawing/2014/main" id="{33892F6B-9EB8-E5EE-D889-BB8DF7BBAA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162" r="25232"/>
          <a:stretch/>
        </p:blipFill>
        <p:spPr>
          <a:xfrm>
            <a:off x="-5597" y="10"/>
            <a:ext cx="6101597" cy="6857990"/>
          </a:xfrm>
          <a:prstGeom prst="rect">
            <a:avLst/>
          </a:prstGeom>
        </p:spPr>
      </p:pic>
      <p:grpSp>
        <p:nvGrpSpPr>
          <p:cNvPr id="117" name="Group 59">
            <a:extLst>
              <a:ext uri="{FF2B5EF4-FFF2-40B4-BE49-F238E27FC236}">
                <a16:creationId xmlns:a16="http://schemas.microsoft.com/office/drawing/2014/main" id="{240590EE-5428-41AA-95B2-96FCC1CE6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18" name="Rectangle 60">
              <a:extLst>
                <a:ext uri="{FF2B5EF4-FFF2-40B4-BE49-F238E27FC236}">
                  <a16:creationId xmlns:a16="http://schemas.microsoft.com/office/drawing/2014/main" id="{494DCC55-99C6-45CF-B357-E3848C8093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63D64E32-FF0C-4665-B9D8-D1ECAAE5BA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3675001D-3840-4589-8190-505A7F52F0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9E34E87-395F-4023-A80E-D1CBAAEBD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5" name="Freeform 9">
              <a:extLst>
                <a:ext uri="{FF2B5EF4-FFF2-40B4-BE49-F238E27FC236}">
                  <a16:creationId xmlns:a16="http://schemas.microsoft.com/office/drawing/2014/main" id="{6FB1B38F-1B92-41C3-AA1D-6D6440FB0D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10">
              <a:extLst>
                <a:ext uri="{FF2B5EF4-FFF2-40B4-BE49-F238E27FC236}">
                  <a16:creationId xmlns:a16="http://schemas.microsoft.com/office/drawing/2014/main" id="{02FBE453-FBD2-4348-8DDA-4A023444E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11">
              <a:extLst>
                <a:ext uri="{FF2B5EF4-FFF2-40B4-BE49-F238E27FC236}">
                  <a16:creationId xmlns:a16="http://schemas.microsoft.com/office/drawing/2014/main" id="{60D719E8-BF78-4F42-B9D1-7F5E02A369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12">
              <a:extLst>
                <a:ext uri="{FF2B5EF4-FFF2-40B4-BE49-F238E27FC236}">
                  <a16:creationId xmlns:a16="http://schemas.microsoft.com/office/drawing/2014/main" id="{5EC70737-9C19-4CF5-84DA-B22A960D5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13">
              <a:extLst>
                <a:ext uri="{FF2B5EF4-FFF2-40B4-BE49-F238E27FC236}">
                  <a16:creationId xmlns:a16="http://schemas.microsoft.com/office/drawing/2014/main" id="{88FD042E-E56E-4360-9620-F811AB9A33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14">
              <a:extLst>
                <a:ext uri="{FF2B5EF4-FFF2-40B4-BE49-F238E27FC236}">
                  <a16:creationId xmlns:a16="http://schemas.microsoft.com/office/drawing/2014/main" id="{18F15D2B-0812-46F6-B0F4-6A6714B543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15">
              <a:extLst>
                <a:ext uri="{FF2B5EF4-FFF2-40B4-BE49-F238E27FC236}">
                  <a16:creationId xmlns:a16="http://schemas.microsoft.com/office/drawing/2014/main" id="{0C2F2A50-98DD-4F92-BDFE-B72E235766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16">
              <a:extLst>
                <a:ext uri="{FF2B5EF4-FFF2-40B4-BE49-F238E27FC236}">
                  <a16:creationId xmlns:a16="http://schemas.microsoft.com/office/drawing/2014/main" id="{473541D9-6DAE-4718-97D4-8952F4E7C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3" name="Freeform 17">
              <a:extLst>
                <a:ext uri="{FF2B5EF4-FFF2-40B4-BE49-F238E27FC236}">
                  <a16:creationId xmlns:a16="http://schemas.microsoft.com/office/drawing/2014/main" id="{3A56C5E9-011C-44D2-AF94-3BF542043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4" name="Freeform 18">
              <a:extLst>
                <a:ext uri="{FF2B5EF4-FFF2-40B4-BE49-F238E27FC236}">
                  <a16:creationId xmlns:a16="http://schemas.microsoft.com/office/drawing/2014/main" id="{CD279E0E-1CD5-4F41-96A5-3A09707E8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5" name="Freeform 19">
              <a:extLst>
                <a:ext uri="{FF2B5EF4-FFF2-40B4-BE49-F238E27FC236}">
                  <a16:creationId xmlns:a16="http://schemas.microsoft.com/office/drawing/2014/main" id="{F5A6F094-9E54-4985-8738-D2067A4F0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20">
              <a:extLst>
                <a:ext uri="{FF2B5EF4-FFF2-40B4-BE49-F238E27FC236}">
                  <a16:creationId xmlns:a16="http://schemas.microsoft.com/office/drawing/2014/main" id="{99D51F59-FA93-490E-B9CF-97BB63747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21">
              <a:extLst>
                <a:ext uri="{FF2B5EF4-FFF2-40B4-BE49-F238E27FC236}">
                  <a16:creationId xmlns:a16="http://schemas.microsoft.com/office/drawing/2014/main" id="{3CD83DC6-F4A0-4A4D-AAC3-83983F960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Freeform 22">
              <a:extLst>
                <a:ext uri="{FF2B5EF4-FFF2-40B4-BE49-F238E27FC236}">
                  <a16:creationId xmlns:a16="http://schemas.microsoft.com/office/drawing/2014/main" id="{6E9B4028-C74F-4631-8312-68B30E6E6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23">
              <a:extLst>
                <a:ext uri="{FF2B5EF4-FFF2-40B4-BE49-F238E27FC236}">
                  <a16:creationId xmlns:a16="http://schemas.microsoft.com/office/drawing/2014/main" id="{1E3337C9-1DDE-4E2E-8519-7D2C23C95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24">
              <a:extLst>
                <a:ext uri="{FF2B5EF4-FFF2-40B4-BE49-F238E27FC236}">
                  <a16:creationId xmlns:a16="http://schemas.microsoft.com/office/drawing/2014/main" id="{754A526E-6EC0-458A-9C4C-008F6749CD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25">
              <a:extLst>
                <a:ext uri="{FF2B5EF4-FFF2-40B4-BE49-F238E27FC236}">
                  <a16:creationId xmlns:a16="http://schemas.microsoft.com/office/drawing/2014/main" id="{6A3DA723-7448-48CF-8BD2-FED2D4FED5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26">
              <a:extLst>
                <a:ext uri="{FF2B5EF4-FFF2-40B4-BE49-F238E27FC236}">
                  <a16:creationId xmlns:a16="http://schemas.microsoft.com/office/drawing/2014/main" id="{9B506EC1-D8A8-4532-B78B-A236567EE0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27">
              <a:extLst>
                <a:ext uri="{FF2B5EF4-FFF2-40B4-BE49-F238E27FC236}">
                  <a16:creationId xmlns:a16="http://schemas.microsoft.com/office/drawing/2014/main" id="{AA9DFB36-74F4-4977-ABC5-3257EDA33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28">
              <a:extLst>
                <a:ext uri="{FF2B5EF4-FFF2-40B4-BE49-F238E27FC236}">
                  <a16:creationId xmlns:a16="http://schemas.microsoft.com/office/drawing/2014/main" id="{966A7FBA-BB79-4AF0-90C2-5F2BC9F2D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29">
              <a:extLst>
                <a:ext uri="{FF2B5EF4-FFF2-40B4-BE49-F238E27FC236}">
                  <a16:creationId xmlns:a16="http://schemas.microsoft.com/office/drawing/2014/main" id="{23BB8A47-FF1B-44E5-8D93-7ADF37F1D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30">
              <a:extLst>
                <a:ext uri="{FF2B5EF4-FFF2-40B4-BE49-F238E27FC236}">
                  <a16:creationId xmlns:a16="http://schemas.microsoft.com/office/drawing/2014/main" id="{E463E1B7-7BED-4425-95B7-F6F75F8733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31">
              <a:extLst>
                <a:ext uri="{FF2B5EF4-FFF2-40B4-BE49-F238E27FC236}">
                  <a16:creationId xmlns:a16="http://schemas.microsoft.com/office/drawing/2014/main" id="{749D0675-4397-4610-9807-2F7C1CC942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32">
              <a:extLst>
                <a:ext uri="{FF2B5EF4-FFF2-40B4-BE49-F238E27FC236}">
                  <a16:creationId xmlns:a16="http://schemas.microsoft.com/office/drawing/2014/main" id="{DE7617CF-8919-43C3-9557-08D67C7DA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3DB68720-7E37-4930-9900-8632140D6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90" name="Freeform 34">
              <a:extLst>
                <a:ext uri="{FF2B5EF4-FFF2-40B4-BE49-F238E27FC236}">
                  <a16:creationId xmlns:a16="http://schemas.microsoft.com/office/drawing/2014/main" id="{202F13DF-5B76-468E-A95E-80780788B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35">
              <a:extLst>
                <a:ext uri="{FF2B5EF4-FFF2-40B4-BE49-F238E27FC236}">
                  <a16:creationId xmlns:a16="http://schemas.microsoft.com/office/drawing/2014/main" id="{219143C2-6062-4C2C-9563-6534108E35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36">
              <a:extLst>
                <a:ext uri="{FF2B5EF4-FFF2-40B4-BE49-F238E27FC236}">
                  <a16:creationId xmlns:a16="http://schemas.microsoft.com/office/drawing/2014/main" id="{38413A0C-26DB-479B-B747-1D81361007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37">
              <a:extLst>
                <a:ext uri="{FF2B5EF4-FFF2-40B4-BE49-F238E27FC236}">
                  <a16:creationId xmlns:a16="http://schemas.microsoft.com/office/drawing/2014/main" id="{CB526B5F-4FAA-4B4C-8AF8-B98EC74A3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38">
              <a:extLst>
                <a:ext uri="{FF2B5EF4-FFF2-40B4-BE49-F238E27FC236}">
                  <a16:creationId xmlns:a16="http://schemas.microsoft.com/office/drawing/2014/main" id="{54FFF88E-6D69-4AE9-8378-D16419155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39">
              <a:extLst>
                <a:ext uri="{FF2B5EF4-FFF2-40B4-BE49-F238E27FC236}">
                  <a16:creationId xmlns:a16="http://schemas.microsoft.com/office/drawing/2014/main" id="{8008115A-CE00-4E36-BAF1-B511F21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40">
              <a:extLst>
                <a:ext uri="{FF2B5EF4-FFF2-40B4-BE49-F238E27FC236}">
                  <a16:creationId xmlns:a16="http://schemas.microsoft.com/office/drawing/2014/main" id="{2935DB29-6F85-47D8-863C-11386389DB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41">
              <a:extLst>
                <a:ext uri="{FF2B5EF4-FFF2-40B4-BE49-F238E27FC236}">
                  <a16:creationId xmlns:a16="http://schemas.microsoft.com/office/drawing/2014/main" id="{4FB8E51B-1AC1-4671-B181-473C29BECD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42">
              <a:extLst>
                <a:ext uri="{FF2B5EF4-FFF2-40B4-BE49-F238E27FC236}">
                  <a16:creationId xmlns:a16="http://schemas.microsoft.com/office/drawing/2014/main" id="{91E6AE4F-959F-4ED7-A199-8C0307E40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43">
              <a:extLst>
                <a:ext uri="{FF2B5EF4-FFF2-40B4-BE49-F238E27FC236}">
                  <a16:creationId xmlns:a16="http://schemas.microsoft.com/office/drawing/2014/main" id="{A0445E55-0009-44A5-AA6A-350D9D48A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44">
              <a:extLst>
                <a:ext uri="{FF2B5EF4-FFF2-40B4-BE49-F238E27FC236}">
                  <a16:creationId xmlns:a16="http://schemas.microsoft.com/office/drawing/2014/main" id="{B5291C75-4ECA-4829-B824-5725C32905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793376D-3E7C-4F04-8BC8-EC4820622B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2" name="Freeform 46">
              <a:extLst>
                <a:ext uri="{FF2B5EF4-FFF2-40B4-BE49-F238E27FC236}">
                  <a16:creationId xmlns:a16="http://schemas.microsoft.com/office/drawing/2014/main" id="{3596510A-5528-445D-AFEA-6E3F89BA84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Freeform 47">
              <a:extLst>
                <a:ext uri="{FF2B5EF4-FFF2-40B4-BE49-F238E27FC236}">
                  <a16:creationId xmlns:a16="http://schemas.microsoft.com/office/drawing/2014/main" id="{E1B69479-D8C9-4E2E-A931-4D49C4FD76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48">
              <a:extLst>
                <a:ext uri="{FF2B5EF4-FFF2-40B4-BE49-F238E27FC236}">
                  <a16:creationId xmlns:a16="http://schemas.microsoft.com/office/drawing/2014/main" id="{0A759A2E-A8B1-44C8-B3F9-A16714C895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49">
              <a:extLst>
                <a:ext uri="{FF2B5EF4-FFF2-40B4-BE49-F238E27FC236}">
                  <a16:creationId xmlns:a16="http://schemas.microsoft.com/office/drawing/2014/main" id="{6C2B3B3C-1DC9-4352-BB73-801976C8F5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50">
              <a:extLst>
                <a:ext uri="{FF2B5EF4-FFF2-40B4-BE49-F238E27FC236}">
                  <a16:creationId xmlns:a16="http://schemas.microsoft.com/office/drawing/2014/main" id="{EE22E3A8-5789-4189-9AC7-98D6826B03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51">
              <a:extLst>
                <a:ext uri="{FF2B5EF4-FFF2-40B4-BE49-F238E27FC236}">
                  <a16:creationId xmlns:a16="http://schemas.microsoft.com/office/drawing/2014/main" id="{9AC0FC74-D003-4D0D-9CAF-F6A03739E2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52">
              <a:extLst>
                <a:ext uri="{FF2B5EF4-FFF2-40B4-BE49-F238E27FC236}">
                  <a16:creationId xmlns:a16="http://schemas.microsoft.com/office/drawing/2014/main" id="{126C2057-02E1-4348-ABEB-EAC063A17E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53">
              <a:extLst>
                <a:ext uri="{FF2B5EF4-FFF2-40B4-BE49-F238E27FC236}">
                  <a16:creationId xmlns:a16="http://schemas.microsoft.com/office/drawing/2014/main" id="{5150586D-D743-4392-844F-F2AFCCE64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54">
              <a:extLst>
                <a:ext uri="{FF2B5EF4-FFF2-40B4-BE49-F238E27FC236}">
                  <a16:creationId xmlns:a16="http://schemas.microsoft.com/office/drawing/2014/main" id="{9E5B157A-534E-4879-8013-D02864E7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55">
              <a:extLst>
                <a:ext uri="{FF2B5EF4-FFF2-40B4-BE49-F238E27FC236}">
                  <a16:creationId xmlns:a16="http://schemas.microsoft.com/office/drawing/2014/main" id="{CEE2DD73-7E8C-4F26-8E93-8C32D11B2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56">
              <a:extLst>
                <a:ext uri="{FF2B5EF4-FFF2-40B4-BE49-F238E27FC236}">
                  <a16:creationId xmlns:a16="http://schemas.microsoft.com/office/drawing/2014/main" id="{908CAC5F-DD8E-4A58-BD4C-6D8D29FA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57">
              <a:extLst>
                <a:ext uri="{FF2B5EF4-FFF2-40B4-BE49-F238E27FC236}">
                  <a16:creationId xmlns:a16="http://schemas.microsoft.com/office/drawing/2014/main" id="{20F130CF-281E-408C-9884-5F8B22CA1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58">
              <a:extLst>
                <a:ext uri="{FF2B5EF4-FFF2-40B4-BE49-F238E27FC236}">
                  <a16:creationId xmlns:a16="http://schemas.microsoft.com/office/drawing/2014/main" id="{3BC78068-9115-4D5D-9B2B-6F9BD9C296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21B5-FC4B-4FDC-98F0-B80ABD8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0" y="1110217"/>
            <a:ext cx="5262563" cy="4951411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Ethnographic sources, analysis and researchers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Ethnographies from around the world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Core focus of anthropology – in sociology after postmodern turn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Empirical studies extremely varied –descriptions of human behaviour</a:t>
            </a:r>
          </a:p>
          <a:p>
            <a:pPr>
              <a:lnSpc>
                <a:spcPct val="110000"/>
              </a:lnSpc>
            </a:pPr>
            <a:r>
              <a:rPr lang="en-GB" b="1" dirty="0">
                <a:solidFill>
                  <a:schemeClr val="bg2">
                    <a:lumMod val="75000"/>
                  </a:schemeClr>
                </a:solidFill>
              </a:rPr>
              <a:t>Participant observation and behaviour analysis</a:t>
            </a:r>
          </a:p>
        </p:txBody>
      </p:sp>
    </p:spTree>
    <p:extLst>
      <p:ext uri="{BB962C8B-B14F-4D97-AF65-F5344CB8AC3E}">
        <p14:creationId xmlns:p14="http://schemas.microsoft.com/office/powerpoint/2010/main" val="903111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 b="1" dirty="0"/>
              <a:t>Macrosociology vs Microsociology</a:t>
            </a:r>
          </a:p>
        </p:txBody>
      </p:sp>
      <p:pic>
        <p:nvPicPr>
          <p:cNvPr id="5" name="Picture 4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E1086E09-EEAC-A5EE-92AD-F2A4628C6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465142"/>
            <a:ext cx="4689234" cy="3118340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21B5-FC4B-4FDC-98F0-B80ABD8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033243"/>
            <a:ext cx="5587049" cy="4206239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800" dirty="0"/>
              <a:t>Macro: classical sociologists –Marx, Durkheim etc.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Society as a whole greater than the sum of individuals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Micro: individualist methodology –Mead, Blumer, Goffman etc.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Individual as a social being</a:t>
            </a:r>
          </a:p>
          <a:p>
            <a:pPr>
              <a:lnSpc>
                <a:spcPct val="110000"/>
              </a:lnSpc>
            </a:pPr>
            <a:r>
              <a:rPr lang="en-GB" sz="2800" dirty="0"/>
              <a:t>Sociology of culture</a:t>
            </a:r>
          </a:p>
        </p:txBody>
      </p:sp>
    </p:spTree>
    <p:extLst>
      <p:ext uri="{BB962C8B-B14F-4D97-AF65-F5344CB8AC3E}">
        <p14:creationId xmlns:p14="http://schemas.microsoft.com/office/powerpoint/2010/main" val="1397930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r>
              <a:rPr lang="en-GB"/>
              <a:t>Micro-Macro link</a:t>
            </a:r>
          </a:p>
        </p:txBody>
      </p:sp>
      <p:pic>
        <p:nvPicPr>
          <p:cNvPr id="5" name="Picture 4" descr="A picture containing text, linedrawing&#10;&#10;Description automatically generated">
            <a:extLst>
              <a:ext uri="{FF2B5EF4-FFF2-40B4-BE49-F238E27FC236}">
                <a16:creationId xmlns:a16="http://schemas.microsoft.com/office/drawing/2014/main" id="{F0F915D1-A1FE-2012-169E-A2A5F240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411" y="2277013"/>
            <a:ext cx="3494597" cy="3494597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21B5-FC4B-4FDC-98F0-B80ABD8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1843" y="1658143"/>
            <a:ext cx="6012832" cy="3541714"/>
          </a:xfrm>
        </p:spPr>
        <p:txBody>
          <a:bodyPr>
            <a:noAutofit/>
          </a:bodyPr>
          <a:lstStyle/>
          <a:p>
            <a:r>
              <a:rPr lang="en-GB" sz="2800" dirty="0"/>
              <a:t>Blumer: individuals create social reality through continuous collective and individual action</a:t>
            </a:r>
          </a:p>
          <a:p>
            <a:r>
              <a:rPr lang="en-GB" sz="2800" dirty="0"/>
              <a:t>Goffman: dramaturgy of social interaction</a:t>
            </a:r>
          </a:p>
          <a:p>
            <a:r>
              <a:rPr lang="en-GB" sz="2800" dirty="0"/>
              <a:t>1966 TLS ‘New Ways in History’</a:t>
            </a:r>
          </a:p>
          <a:p>
            <a:r>
              <a:rPr lang="en-GB" sz="2800" dirty="0"/>
              <a:t>‘new microhistory’ as ‘exceptional typical’</a:t>
            </a:r>
          </a:p>
        </p:txBody>
      </p:sp>
    </p:spTree>
    <p:extLst>
      <p:ext uri="{BB962C8B-B14F-4D97-AF65-F5344CB8AC3E}">
        <p14:creationId xmlns:p14="http://schemas.microsoft.com/office/powerpoint/2010/main" val="2293455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E86E0-FA5A-4906-BC79-108AFC333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George Herbert Mead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021B5-FC4B-4FDC-98F0-B80ABD87D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75" y="1670021"/>
            <a:ext cx="5547360" cy="4703290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>
                <a:latin typeface="proxima-nova"/>
              </a:rPr>
              <a:t>Pragmatist and behaviourist:</a:t>
            </a:r>
          </a:p>
          <a:p>
            <a:pPr marL="342900" rtl="0" font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0" i="0" dirty="0">
                <a:effectLst/>
                <a:latin typeface="proxima-nova"/>
              </a:rPr>
              <a:t>To pragmatists, true reality does not exist “out there” in the real world. It “is actively created as we act in and toward the world. “</a:t>
            </a:r>
            <a:endParaRPr lang="en-GB" sz="2000" b="0" i="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0" i="0" dirty="0">
                <a:effectLst/>
                <a:latin typeface="proxima-nova"/>
              </a:rPr>
              <a:t>People remember and base their knowledge of the world on what has been useful to them, and are likely to alter what no longer “works. “</a:t>
            </a:r>
            <a:endParaRPr lang="en-GB" sz="2000" b="0" i="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0" i="0" dirty="0">
                <a:effectLst/>
                <a:latin typeface="proxima-nova"/>
              </a:rPr>
              <a:t>People define the social and physical “objects” they encounter in the world according to their use for them.</a:t>
            </a:r>
            <a:endParaRPr lang="en-GB" sz="2000" b="0" i="0" dirty="0">
              <a:effectLst/>
              <a:latin typeface="Calibri" panose="020F0502020204030204" pitchFamily="34" charset="0"/>
            </a:endParaRPr>
          </a:p>
          <a:p>
            <a:pPr marL="342900" rtl="0" font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2000" b="0" i="0" dirty="0">
                <a:effectLst/>
                <a:latin typeface="proxima-nova"/>
              </a:rPr>
              <a:t>If we want to understand actors, we must base that understanding on what people actually do.</a:t>
            </a:r>
            <a:endParaRPr lang="en-GB" sz="2000" b="0" i="0" dirty="0">
              <a:effectLst/>
              <a:latin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en-GB" sz="2000" dirty="0"/>
          </a:p>
        </p:txBody>
      </p:sp>
      <p:pic>
        <p:nvPicPr>
          <p:cNvPr id="5" name="Picture 4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C3328610-398D-4809-30DD-C41248153F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14" r="6624" b="2"/>
          <a:stretch/>
        </p:blipFill>
        <p:spPr>
          <a:xfrm>
            <a:off x="6392335" y="2497720"/>
            <a:ext cx="4655075" cy="3047892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65531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0B38558-5389-4817-936F-FD62560C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CCB252B9-42EF-4414-AA22-2A95C1819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F9C2C800-C3E3-4317-A3CC-1558D71F14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46473A2-22E4-D4C5-BA79-6C5404A169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t="17896" b="23493"/>
          <a:stretch/>
        </p:blipFill>
        <p:spPr>
          <a:xfrm>
            <a:off x="3611" y="10"/>
            <a:ext cx="12188389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5502586-682B-4EDF-9515-674BB4E1C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2533" y="0"/>
            <a:ext cx="11455400" cy="6848476"/>
            <a:chOff x="372533" y="0"/>
            <a:chExt cx="11455400" cy="6848476"/>
          </a:xfrm>
        </p:grpSpPr>
        <p:sp>
          <p:nvSpPr>
            <p:cNvPr id="15" name="Round Diagonal Corner Rectangle 7">
              <a:extLst>
                <a:ext uri="{FF2B5EF4-FFF2-40B4-BE49-F238E27FC236}">
                  <a16:creationId xmlns:a16="http://schemas.microsoft.com/office/drawing/2014/main" id="{C4491F87-B86B-413A-ACCD-56525E533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2867" y="766234"/>
              <a:ext cx="10346266" cy="5325532"/>
            </a:xfrm>
            <a:prstGeom prst="round2DiagRect">
              <a:avLst>
                <a:gd name="adj1" fmla="val 4147"/>
                <a:gd name="adj2" fmla="val 0"/>
              </a:avLst>
            </a:prstGeom>
            <a:solidFill>
              <a:schemeClr val="bg1">
                <a:alpha val="80000"/>
              </a:schemeClr>
            </a:solidFill>
            <a:ln w="19050" cap="sq">
              <a:solidFill>
                <a:schemeClr val="tx2">
                  <a:alpha val="60000"/>
                </a:schemeClr>
              </a:solidFill>
              <a:miter lim="800000"/>
            </a:ln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4A25545-7FDA-465A-8546-9D927F828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085512" y="0"/>
              <a:ext cx="650875" cy="1730375"/>
              <a:chOff x="11347978" y="0"/>
              <a:chExt cx="650875" cy="1730375"/>
            </a:xfrm>
          </p:grpSpPr>
          <p:sp>
            <p:nvSpPr>
              <p:cNvPr id="36" name="Freeform 32">
                <a:extLst>
                  <a:ext uri="{FF2B5EF4-FFF2-40B4-BE49-F238E27FC236}">
                    <a16:creationId xmlns:a16="http://schemas.microsoft.com/office/drawing/2014/main" id="{0AC67F09-E0D9-410A-A4DE-72D31697EBC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67041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7" name="Freeform 33">
                <a:extLst>
                  <a:ext uri="{FF2B5EF4-FFF2-40B4-BE49-F238E27FC236}">
                    <a16:creationId xmlns:a16="http://schemas.microsoft.com/office/drawing/2014/main" id="{B78F2FDE-85C9-4650-919F-C35464007D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47978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8" name="Freeform 34">
                <a:extLst>
                  <a:ext uri="{FF2B5EF4-FFF2-40B4-BE49-F238E27FC236}">
                    <a16:creationId xmlns:a16="http://schemas.microsoft.com/office/drawing/2014/main" id="{57DD2F8B-5242-455C-B03F-E2F6B6732E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4678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9" name="Freeform 37">
                <a:extLst>
                  <a:ext uri="{FF2B5EF4-FFF2-40B4-BE49-F238E27FC236}">
                    <a16:creationId xmlns:a16="http://schemas.microsoft.com/office/drawing/2014/main" id="{B8CE3E90-8A76-4CD5-B28C-D71FF37185D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94053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C374541-D033-4B72-A232-5461EEAD4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11229445" y="4867275"/>
              <a:ext cx="598488" cy="1981201"/>
              <a:chOff x="11424178" y="4867275"/>
              <a:chExt cx="598488" cy="1981201"/>
            </a:xfrm>
          </p:grpSpPr>
          <p:sp>
            <p:nvSpPr>
              <p:cNvPr id="30" name="Freeform 35">
                <a:extLst>
                  <a:ext uri="{FF2B5EF4-FFF2-40B4-BE49-F238E27FC236}">
                    <a16:creationId xmlns:a16="http://schemas.microsoft.com/office/drawing/2014/main" id="{94766BAB-FE6E-4247-886B-736F831FE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14666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1" name="Freeform 36">
                <a:extLst>
                  <a:ext uri="{FF2B5EF4-FFF2-40B4-BE49-F238E27FC236}">
                    <a16:creationId xmlns:a16="http://schemas.microsoft.com/office/drawing/2014/main" id="{3C954FB2-C7A0-468C-8AD2-C278DCA642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55966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F52FBFD5-A528-4DB8-A802-814A7E421D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19441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E57CCB6D-72AF-4D41-8C6C-9750D43DC6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24178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4" name="Freeform 40">
                <a:extLst>
                  <a:ext uri="{FF2B5EF4-FFF2-40B4-BE49-F238E27FC236}">
                    <a16:creationId xmlns:a16="http://schemas.microsoft.com/office/drawing/2014/main" id="{19D203AA-CF94-405B-800C-0C79855218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32166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35" name="Rectangle 41">
                <a:extLst>
                  <a:ext uri="{FF2B5EF4-FFF2-40B4-BE49-F238E27FC236}">
                    <a16:creationId xmlns:a16="http://schemas.microsoft.com/office/drawing/2014/main" id="{7D053665-E810-419F-9D63-2A54CB4773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22653" y="6596063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EAF6153-6BF6-448C-81C1-2817B0F780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440267" y="5118101"/>
              <a:ext cx="650875" cy="1730375"/>
              <a:chOff x="118533" y="5118101"/>
              <a:chExt cx="650875" cy="1730375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A7E0D3C0-552C-4741-AFBE-E665CEA068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37596" y="6335713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CAF96EBF-4E74-4F88-BD05-A4AE1694A4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18533" y="622141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D49C51B9-E4E4-410D-8AAB-7E308A1D4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5233" y="5118101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9" name="Freeform 37">
                <a:extLst>
                  <a:ext uri="{FF2B5EF4-FFF2-40B4-BE49-F238E27FC236}">
                    <a16:creationId xmlns:a16="http://schemas.microsoft.com/office/drawing/2014/main" id="{354F0627-1BD6-4455-967A-32DB31C82C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464608" y="5299075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C21AED9-0CB5-426C-A1C4-6EEB548050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72533" y="0"/>
              <a:ext cx="598488" cy="1981201"/>
              <a:chOff x="194733" y="0"/>
              <a:chExt cx="598488" cy="1981201"/>
            </a:xfrm>
          </p:grpSpPr>
          <p:sp>
            <p:nvSpPr>
              <p:cNvPr id="20" name="Freeform 35">
                <a:extLst>
                  <a:ext uri="{FF2B5EF4-FFF2-40B4-BE49-F238E27FC236}">
                    <a16:creationId xmlns:a16="http://schemas.microsoft.com/office/drawing/2014/main" id="{8D8A778B-9916-47AC-A28A-07F01A83F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285221" y="0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1" name="Freeform 36">
                <a:extLst>
                  <a:ext uri="{FF2B5EF4-FFF2-40B4-BE49-F238E27FC236}">
                    <a16:creationId xmlns:a16="http://schemas.microsoft.com/office/drawing/2014/main" id="{65323B96-DF0E-463C-B290-C22D3C5532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526521" y="1141413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65A0E255-1142-422E-A62A-5044177C5AE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389996" y="1792288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233A955D-DB0D-42F8-B490-E01FB9C45C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194733" y="0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F0F0C29B-EB52-470C-AF64-FC54F5C250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02721" y="24288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  <p:sp>
            <p:nvSpPr>
              <p:cNvPr id="25" name="Rectangle 41">
                <a:extLst>
                  <a:ext uri="{FF2B5EF4-FFF2-40B4-BE49-F238E27FC236}">
                    <a16:creationId xmlns:a16="http://schemas.microsoft.com/office/drawing/2014/main" id="{A6C0E942-454D-483D-84FB-89308C8F15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93208" y="0"/>
                <a:ext cx="23813" cy="252413"/>
              </a:xfrm>
              <a:prstGeom prst="rect">
                <a:avLst/>
              </a:prstGeom>
              <a:solidFill>
                <a:schemeClr val="tx2">
                  <a:alpha val="80000"/>
                </a:schemeClr>
              </a:solidFill>
              <a:ln>
                <a:noFill/>
              </a:ln>
            </p:spPr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75CFD6-C169-357E-10AF-21AAE1472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3960" y="533400"/>
            <a:ext cx="9905998" cy="109220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German Sociologists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F1CA0-5CEA-D80B-DA61-5471DDB2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252134"/>
            <a:ext cx="9905999" cy="2615141"/>
          </a:xfrm>
        </p:spPr>
        <p:txBody>
          <a:bodyPr anchor="ctr">
            <a:no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Simmel – rules for people ‘being together’ (sociation)</a:t>
            </a:r>
          </a:p>
          <a:p>
            <a:pPr>
              <a:lnSpc>
                <a:spcPct val="110000"/>
              </a:lnSpc>
            </a:pPr>
            <a:r>
              <a:rPr lang="en-GB" dirty="0"/>
              <a:t>Groups act as units, individuals establish uniqueness </a:t>
            </a:r>
          </a:p>
          <a:p>
            <a:pPr>
              <a:lnSpc>
                <a:spcPct val="110000"/>
              </a:lnSpc>
            </a:pPr>
            <a:r>
              <a:rPr lang="en-GB" dirty="0"/>
              <a:t>Walter Benjamin – everyday life understanding of historical events</a:t>
            </a:r>
          </a:p>
          <a:p>
            <a:pPr>
              <a:lnSpc>
                <a:spcPct val="110000"/>
              </a:lnSpc>
            </a:pPr>
            <a:r>
              <a:rPr lang="en-GB" dirty="0"/>
              <a:t>Everyday is area of human action and thought</a:t>
            </a:r>
          </a:p>
          <a:p>
            <a:pPr>
              <a:lnSpc>
                <a:spcPct val="110000"/>
              </a:lnSpc>
            </a:pPr>
            <a:r>
              <a:rPr lang="en-GB" dirty="0"/>
              <a:t>Language about history: image of </a:t>
            </a:r>
            <a:r>
              <a:rPr lang="en-GB" dirty="0" err="1"/>
              <a:t>world+body</a:t>
            </a:r>
            <a:r>
              <a:rPr lang="en-GB" dirty="0"/>
              <a:t> in familiar space</a:t>
            </a:r>
          </a:p>
          <a:p>
            <a:pPr>
              <a:lnSpc>
                <a:spcPct val="110000"/>
              </a:lnSpc>
            </a:pPr>
            <a:r>
              <a:rPr lang="en-GB" dirty="0"/>
              <a:t>Habermas – ‘lifeworld’ = space in person’s reach</a:t>
            </a:r>
          </a:p>
          <a:p>
            <a:pPr>
              <a:lnSpc>
                <a:spcPct val="110000"/>
              </a:lnSpc>
            </a:pPr>
            <a:r>
              <a:rPr lang="en-GB" dirty="0"/>
              <a:t>Connection between language and structure = discourse</a:t>
            </a:r>
          </a:p>
          <a:p>
            <a:pPr>
              <a:lnSpc>
                <a:spcPct val="110000"/>
              </a:lnSpc>
            </a:pPr>
            <a:r>
              <a:rPr lang="en-GB" dirty="0"/>
              <a:t>Lifeworld surrenders to regulation – bureaucracy, capitalism and mass consumption</a:t>
            </a:r>
          </a:p>
        </p:txBody>
      </p:sp>
    </p:spTree>
    <p:extLst>
      <p:ext uri="{BB962C8B-B14F-4D97-AF65-F5344CB8AC3E}">
        <p14:creationId xmlns:p14="http://schemas.microsoft.com/office/powerpoint/2010/main" val="409100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AE4726C-1831-4FE3-9A11-227F0DC2F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:a16="http://schemas.microsoft.com/office/drawing/2014/main" id="{B651D7F7-8C54-448E-A268-1CBFAD87D4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E3B56E94-40E1-489A-98B2-A3238D66A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="" xmlns:a16="http://schemas.microsoft.com/office/drawing/2014/main" xmlns:a14="http://schemas.microsoft.com/office/drawing/2010/main" xmlns:p14="http://schemas.microsoft.com/office/powerpoint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2830EE1-BD9E-B4A2-05C7-F258840B8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en-GB" dirty="0"/>
              <a:t>British Sociologists</a:t>
            </a:r>
          </a:p>
        </p:txBody>
      </p:sp>
      <p:pic>
        <p:nvPicPr>
          <p:cNvPr id="5" name="Picture 4" descr="A person standing next to a sign&#10;&#10;Description automatically generated with low confidence">
            <a:extLst>
              <a:ext uri="{FF2B5EF4-FFF2-40B4-BE49-F238E27FC236}">
                <a16:creationId xmlns:a16="http://schemas.microsoft.com/office/drawing/2014/main" id="{B10996C8-3BAB-6737-0A5B-5326F38AA4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1" r="7747" b="-2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916825F-759B-4F1A-BA80-AF7137691E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F64541-DE3B-4DBB-84E1-907956469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9175DCC0-514A-4CA1-AD9A-1BB0FFF1B4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10371924-94D9-48AF-9D5B-6471775BE8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964FF9-A41A-438C-A22B-62690C98F1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61716CD6-1875-4567-B3E2-364CD0960D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31A293D3-7189-453D-AB91-1291AAFF3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7CB4EFE-58B3-4326-9CFB-A2AFADDFA5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249CF4D3-B5A3-4287-BC9D-E9BB8FA6E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4D2515F2-4D11-41AF-A6B1-7D084BEA9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331BCBF4-0DC2-426E-84B3-AE38E403C9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EC8AF156-0BE9-437D-A83B-87364146D0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AC8CB256-3F62-4406-88F5-CE2421FF25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id="{F3E812EB-415E-4B60-B0FB-65386882C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id="{EB4C95D7-8E6D-45EC-8CA1-9123D718E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:a16="http://schemas.microsoft.com/office/drawing/2014/main" id="{83F62FD2-2F62-4495-997C-8BD7F95AB8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B7DFE0F9-22A3-4846-8D4E-0D193BD328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:a16="http://schemas.microsoft.com/office/drawing/2014/main" id="{244DAF25-7415-491A-9FF6-E04BC2DC2E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:a16="http://schemas.microsoft.com/office/drawing/2014/main" id="{7ACA3646-863C-4D00-A58A-62C7FE71CE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:a16="http://schemas.microsoft.com/office/drawing/2014/main" id="{0EA18B38-BD42-45ED-8458-FB205DBC76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:a16="http://schemas.microsoft.com/office/drawing/2014/main" id="{45302917-5DBE-4CF2-B52F-478F93FDDE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:a16="http://schemas.microsoft.com/office/drawing/2014/main" id="{8E61E6FD-D40E-479C-ABE9-2B69AE20D8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:a16="http://schemas.microsoft.com/office/drawing/2014/main" id="{2F4DEB4F-F824-48D7-AF9B-B5D905DCD1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:a16="http://schemas.microsoft.com/office/drawing/2014/main" id="{F76CFA02-6090-4464-B573-BCA350C901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51BE8BEC-76C7-41FE-AB76-35194C2442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:a16="http://schemas.microsoft.com/office/drawing/2014/main" id="{710F61D4-3B34-45A9-B9B7-CE0373AB49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451F080F-4CFB-4626-87CA-BB4CACA1C6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:a16="http://schemas.microsoft.com/office/drawing/2014/main" id="{667BBD71-2295-4A66-B76C-F82175C2B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:a16="http://schemas.microsoft.com/office/drawing/2014/main" id="{B6644DE8-5BD1-4D5F-B245-0D3A21BCE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4DE8FD0-E681-4D9C-85C2-BEA4C2B3A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:a16="http://schemas.microsoft.com/office/drawing/2014/main" id="{D46033BD-1026-4388-B926-9D11E1D7C4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:a16="http://schemas.microsoft.com/office/drawing/2014/main" id="{1FA74D4C-2E28-42C5-A7FA-3C7D6BD8B7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:a16="http://schemas.microsoft.com/office/drawing/2014/main" id="{FADF7B3F-903C-456C-983E-C9868DDAB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:a16="http://schemas.microsoft.com/office/drawing/2014/main" id="{033F8698-1549-44AD-8DAD-0055D7B807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:a16="http://schemas.microsoft.com/office/drawing/2014/main" id="{F1BDD4B6-46FD-4048-ADF1-32EADD9E5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:a16="http://schemas.microsoft.com/office/drawing/2014/main" id="{E7F387A7-B3BF-4B1A-BFCA-2D21AD3DFE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:a16="http://schemas.microsoft.com/office/drawing/2014/main" id="{7A1B6BC8-EA82-459D-A0E0-4EBE394E71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:a16="http://schemas.microsoft.com/office/drawing/2014/main" id="{8B94E190-DDC2-4545-906F-A1699BD73D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:a16="http://schemas.microsoft.com/office/drawing/2014/main" id="{D9807239-A5BA-4BB3-9194-BCE3B2F21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:a16="http://schemas.microsoft.com/office/drawing/2014/main" id="{04D300FD-DC53-4375-8981-09EA63BCF1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:a16="http://schemas.microsoft.com/office/drawing/2014/main" id="{1DF83FFD-4C16-41FD-928F-6E88AFC45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5B4BC2F-B667-462B-99D8-0C433124AB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:a16="http://schemas.microsoft.com/office/drawing/2014/main" id="{0CBD9EFB-AC61-4674-B75A-56449003CC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:a16="http://schemas.microsoft.com/office/drawing/2014/main" id="{1AD4BBB0-F6A7-451F-BE09-DF619F38EB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:a16="http://schemas.microsoft.com/office/drawing/2014/main" id="{A258B285-AE5E-473A-AA72-3C95E1D83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:a16="http://schemas.microsoft.com/office/drawing/2014/main" id="{7BEEDDE5-CB8A-4DF9-858F-4D9462D95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:a16="http://schemas.microsoft.com/office/drawing/2014/main" id="{DA1C731B-9B66-4D65-BF47-04B118107B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:a16="http://schemas.microsoft.com/office/drawing/2014/main" id="{58DBFEC6-C6DC-4B7A-934F-5A79EC32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9948D8CB-2DBE-4E48-98EA-DF9E2666A2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:a16="http://schemas.microsoft.com/office/drawing/2014/main" id="{56AB69F6-9F0B-4AB6-BCA8-AA2FD69E9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:a16="http://schemas.microsoft.com/office/drawing/2014/main" id="{0E7FB426-288D-4B0B-B73B-10CCC0EF41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:a16="http://schemas.microsoft.com/office/drawing/2014/main" id="{A5C59C6B-46C9-48C9-9F57-2EE738B53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:a16="http://schemas.microsoft.com/office/drawing/2014/main" id="{7CE85F33-17DC-4273-B06F-D17109444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:a16="http://schemas.microsoft.com/office/drawing/2014/main" id="{5CD001CF-F2C4-4810-A8D9-679F9F89E5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:a16="http://schemas.microsoft.com/office/drawing/2014/main" id="{69F4BCDD-D153-40D2-8DD1-2509EE0CE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6="http://schemas.microsoft.com/office/drawing/2014/main" xmlns:a14="http://schemas.microsoft.com/office/drawing/2010/main" xmlns:p14="http://schemas.microsoft.com/office/powerpoint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C743B-107E-CAD1-083D-2030E21AA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6223" y="1957388"/>
            <a:ext cx="6078453" cy="354171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GB" sz="2000" dirty="0"/>
              <a:t>Norbert Elias – everyday life is civilizing process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Expressing emotional/rational impulses – </a:t>
            </a:r>
            <a:r>
              <a:rPr lang="en-GB" sz="2000" dirty="0" err="1"/>
              <a:t>inderdependent</a:t>
            </a:r>
            <a:endParaRPr lang="en-GB" sz="2000" dirty="0"/>
          </a:p>
          <a:p>
            <a:pPr>
              <a:lnSpc>
                <a:spcPct val="110000"/>
              </a:lnSpc>
            </a:pPr>
            <a:r>
              <a:rPr lang="en-GB" sz="2000" dirty="0"/>
              <a:t>Unplanned </a:t>
            </a:r>
            <a:r>
              <a:rPr lang="en-GB" sz="2000" dirty="0" err="1"/>
              <a:t>patterened</a:t>
            </a:r>
            <a:r>
              <a:rPr lang="en-GB" sz="2000" dirty="0"/>
              <a:t> order – self and social regulation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Social historians: E.P. Thomson (workers) and Raymond Williams (culture)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Centre for Contemporary Cultural Studies (CCCS) Uni of Birmingham</a:t>
            </a:r>
          </a:p>
          <a:p>
            <a:pPr>
              <a:lnSpc>
                <a:spcPct val="110000"/>
              </a:lnSpc>
            </a:pPr>
            <a:r>
              <a:rPr lang="en-GB" sz="2000" dirty="0"/>
              <a:t>Critiques – racism, genderism, classism </a:t>
            </a:r>
          </a:p>
        </p:txBody>
      </p:sp>
    </p:spTree>
    <p:extLst>
      <p:ext uri="{BB962C8B-B14F-4D97-AF65-F5344CB8AC3E}">
        <p14:creationId xmlns:p14="http://schemas.microsoft.com/office/powerpoint/2010/main" val="1411875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995</TotalTime>
  <Words>672</Words>
  <Application>Microsoft Office PowerPoint</Application>
  <PresentationFormat>Widescreen</PresentationFormat>
  <Paragraphs>88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proxima-nova</vt:lpstr>
      <vt:lpstr>Tw Cen MT</vt:lpstr>
      <vt:lpstr>Circuit</vt:lpstr>
      <vt:lpstr>The Quotidian </vt:lpstr>
      <vt:lpstr>Introductions</vt:lpstr>
      <vt:lpstr>Class Topics for questions</vt:lpstr>
      <vt:lpstr>The quotidian</vt:lpstr>
      <vt:lpstr>Macrosociology vs Microsociology</vt:lpstr>
      <vt:lpstr>Micro-Macro link</vt:lpstr>
      <vt:lpstr>George Herbert Mead</vt:lpstr>
      <vt:lpstr>German Sociologists</vt:lpstr>
      <vt:lpstr>British Sociologists</vt:lpstr>
      <vt:lpstr>French sociologists</vt:lpstr>
      <vt:lpstr>American sociologists</vt:lpstr>
      <vt:lpstr>minorities</vt:lpstr>
      <vt:lpstr>Anthropology of Experience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Quotidian</dc:title>
  <dc:creator>Lucy Brown</dc:creator>
  <cp:lastModifiedBy>Lucy Elizabeth Brown</cp:lastModifiedBy>
  <cp:revision>10</cp:revision>
  <dcterms:created xsi:type="dcterms:W3CDTF">2021-02-17T15:04:32Z</dcterms:created>
  <dcterms:modified xsi:type="dcterms:W3CDTF">2023-02-14T08:05:03Z</dcterms:modified>
</cp:coreProperties>
</file>