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386" r:id="rId3"/>
    <p:sldId id="388" r:id="rId4"/>
    <p:sldId id="392" r:id="rId5"/>
    <p:sldId id="393" r:id="rId6"/>
    <p:sldId id="394" r:id="rId7"/>
    <p:sldId id="395" r:id="rId8"/>
    <p:sldId id="322" r:id="rId9"/>
    <p:sldId id="298" r:id="rId10"/>
    <p:sldId id="300" r:id="rId11"/>
    <p:sldId id="301" r:id="rId12"/>
    <p:sldId id="299" r:id="rId13"/>
    <p:sldId id="277" r:id="rId14"/>
    <p:sldId id="278" r:id="rId15"/>
    <p:sldId id="370" r:id="rId16"/>
    <p:sldId id="371" r:id="rId17"/>
    <p:sldId id="373" r:id="rId18"/>
    <p:sldId id="375" r:id="rId19"/>
    <p:sldId id="376" r:id="rId20"/>
    <p:sldId id="377" r:id="rId21"/>
    <p:sldId id="378" r:id="rId22"/>
    <p:sldId id="324" r:id="rId23"/>
    <p:sldId id="379" r:id="rId24"/>
    <p:sldId id="380" r:id="rId25"/>
    <p:sldId id="372" r:id="rId26"/>
    <p:sldId id="381" r:id="rId27"/>
    <p:sldId id="382" r:id="rId28"/>
    <p:sldId id="383" r:id="rId29"/>
    <p:sldId id="384" r:id="rId30"/>
    <p:sldId id="385" r:id="rId31"/>
    <p:sldId id="387" r:id="rId32"/>
    <p:sldId id="389" r:id="rId33"/>
    <p:sldId id="390" r:id="rId34"/>
    <p:sldId id="391" r:id="rId3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9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8022DA-B3D6-4A59-87C5-375B32F38B82}" type="datetimeFigureOut">
              <a:rPr lang="cs-CZ" smtClean="0"/>
              <a:t>23.04.2019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74DAF-959E-4E36-BE92-A30AFBB476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150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74DAF-959E-4E36-BE92-A30AFBB47683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0621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737C04-36C0-4FCA-A241-1BE84EB3AD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5010B55-7785-4E6B-AB48-EA90A294D2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D811160-159F-4F75-AF47-DFB8BA571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30150-65A4-4DBE-9D5B-B2D8787A01E1}" type="datetimeFigureOut">
              <a:rPr lang="cs-CZ" smtClean="0"/>
              <a:t>23.04.2019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1E7154F-CAE9-4B2F-B420-F77992064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E23BEC5-2075-4EC9-A2D8-52716E75E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A6A42-8251-437E-954A-80019A6B92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2668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55714B-2AFE-4067-8815-98E5834A2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851BA50-6A55-49BC-B243-AC8C6878F7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0F4EFCA-E1C8-4022-B278-6CFA44BFF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30150-65A4-4DBE-9D5B-B2D8787A01E1}" type="datetimeFigureOut">
              <a:rPr lang="cs-CZ" smtClean="0"/>
              <a:t>23.04.2019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E82428E-125C-43B3-9EEA-7947F3EF6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E13C015-7D1C-441A-B6F2-20B09C862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A6A42-8251-437E-954A-80019A6B92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3019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46494B0-1105-47FC-89FE-BA116359D4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03AB3CB-AD85-4647-A4C4-24B25B2826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7DF85BB-4347-458B-89FA-301CDB614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30150-65A4-4DBE-9D5B-B2D8787A01E1}" type="datetimeFigureOut">
              <a:rPr lang="cs-CZ" smtClean="0"/>
              <a:t>23.04.2019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749C0A7-BD54-4FAB-9FD2-E9D221CC6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BF18748-6B53-4780-A013-6319AF4F5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A6A42-8251-437E-954A-80019A6B92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478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3DB85D-E4F1-47A3-9978-3E0E5DBAA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1DB6BC2-F793-41CA-89B9-224E0B607D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550048B-3A6E-4B53-8873-ED927E8DA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30150-65A4-4DBE-9D5B-B2D8787A01E1}" type="datetimeFigureOut">
              <a:rPr lang="cs-CZ" smtClean="0"/>
              <a:t>23.04.2019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DE8CF7A-BCA8-46A3-8267-327F319F3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F9EDAE2-66C4-4870-944E-E5A583D42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A6A42-8251-437E-954A-80019A6B92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7016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A46196-DC60-416F-BF4A-4AB753832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6DAA8E9-8BE1-4260-BE71-B915FB1AE9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FA93DC2-CA23-4951-9AD6-E610E0AB6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30150-65A4-4DBE-9D5B-B2D8787A01E1}" type="datetimeFigureOut">
              <a:rPr lang="cs-CZ" smtClean="0"/>
              <a:t>23.04.2019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4875B79-97C0-405A-BC0D-1C120898B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348B862-C21E-4EC8-8D4D-C27F86893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A6A42-8251-437E-954A-80019A6B92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4003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A2D9D8-42D4-4CCA-BF9B-0C3604078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051EA56-A469-4C22-998D-95C87BEC96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B0244B0-0207-4E11-BA30-A0FE0F7971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406878F-2B96-4D57-830B-843105EB1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30150-65A4-4DBE-9D5B-B2D8787A01E1}" type="datetimeFigureOut">
              <a:rPr lang="cs-CZ" smtClean="0"/>
              <a:t>23.04.2019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0C8A567-6AA2-4B84-B3DA-1AB680F5E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D9A2448-369C-4FE4-9B1D-A470525A1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A6A42-8251-437E-954A-80019A6B92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265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68A967-261C-46BC-AF11-4F84DE475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9D6DC05-BA44-4C3E-9EED-D05093ABF4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3D5950A-47DB-4218-8067-B7601F0D89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84E18F58-A8CB-40EF-B9F9-99F8F850AE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657DEE76-3731-4048-8280-2169C5E6BE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7642742-5CDE-45E0-B601-623695F1A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30150-65A4-4DBE-9D5B-B2D8787A01E1}" type="datetimeFigureOut">
              <a:rPr lang="cs-CZ" smtClean="0"/>
              <a:t>23.04.2019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5CF77F8-D037-448C-83B5-243B5B95D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F7E5F5B-D37F-4B40-89AB-B82FBF6C8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A6A42-8251-437E-954A-80019A6B92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8979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3C12A2-EDA3-4544-B524-37E7A88D0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EC39864-9EFC-4484-B490-77E269F00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30150-65A4-4DBE-9D5B-B2D8787A01E1}" type="datetimeFigureOut">
              <a:rPr lang="cs-CZ" smtClean="0"/>
              <a:t>23.04.2019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9650758-F355-4F27-A8D7-FA9FBAD67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FCB87F9-2EDE-4258-9B72-31959143C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A6A42-8251-437E-954A-80019A6B92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193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3B26CF2-D62C-4C9C-9E40-9342A9446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30150-65A4-4DBE-9D5B-B2D8787A01E1}" type="datetimeFigureOut">
              <a:rPr lang="cs-CZ" smtClean="0"/>
              <a:t>23.04.2019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AF3BA62-E6E3-4437-8F7C-2CA17AD6C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1C03341-5605-4BA4-B8D4-BCE5FD3D7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A6A42-8251-437E-954A-80019A6B92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428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541735-A023-4309-9D55-53A42F9FD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5E32EEC-AF04-4237-9882-D4609EEE1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F0CC790-9C5A-46EF-8AE4-8DCEBC50CE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D11EAFA-B1C2-4AAB-AF5E-F0AA53072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30150-65A4-4DBE-9D5B-B2D8787A01E1}" type="datetimeFigureOut">
              <a:rPr lang="cs-CZ" smtClean="0"/>
              <a:t>23.04.2019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00AF3A9-29E4-4101-831E-122E40A2E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E74AC77-E713-4800-8218-70591791A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A6A42-8251-437E-954A-80019A6B92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3273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0A7CB3-7213-44DD-A54D-159819395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E0B5558-C01A-44A7-882D-583054A577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F5BB4672-B031-4210-9820-19EED1F22D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616D0D2-9845-4B71-AA2E-C14EA745D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30150-65A4-4DBE-9D5B-B2D8787A01E1}" type="datetimeFigureOut">
              <a:rPr lang="cs-CZ" smtClean="0"/>
              <a:t>23.04.2019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47D200B-3604-4062-98C8-DBE5F9F84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6BF45D6-8472-4A97-921A-21CCC5EE2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A6A42-8251-437E-954A-80019A6B92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9379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E41C561-C86C-4C0C-BFD4-F3E8908C4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0A136A6-5CCC-4F36-B85A-B32DE02980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3AEEA17-0B19-476D-AD82-8ACE57FDC6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30150-65A4-4DBE-9D5B-B2D8787A01E1}" type="datetimeFigureOut">
              <a:rPr lang="cs-CZ" smtClean="0"/>
              <a:t>23.04.2019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2561CFE-4B4B-48EE-96C7-B0735F4A51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883C318-E9A0-4B7C-A15D-0376491F4F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A6A42-8251-437E-954A-80019A6B92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8182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791F34-7C87-44EE-8A14-0D712786C2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1122363"/>
            <a:ext cx="11018520" cy="2387600"/>
          </a:xfrm>
        </p:spPr>
        <p:txBody>
          <a:bodyPr>
            <a:normAutofit/>
          </a:bodyPr>
          <a:lstStyle/>
          <a:p>
            <a:r>
              <a:rPr lang="cs-CZ" sz="4800" b="1" dirty="0"/>
              <a:t>Výuka tematických celků: Systém e evoluce rostlin – vyšší rostliny, ekologie rostlin</a:t>
            </a:r>
            <a:br>
              <a:rPr lang="cs-CZ" b="1" dirty="0"/>
            </a:br>
            <a:endParaRPr lang="cs-CZ" sz="48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12DCE83-6ED4-47EE-82D1-BC1298230E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RNDr. Jana </a:t>
            </a:r>
            <a:r>
              <a:rPr lang="cs-CZ" dirty="0" err="1"/>
              <a:t>Skýbová</a:t>
            </a:r>
            <a:r>
              <a:rPr lang="cs-CZ" dirty="0"/>
              <a:t>, </a:t>
            </a:r>
            <a:r>
              <a:rPr lang="cs-CZ" err="1"/>
              <a:t>Ph</a:t>
            </a:r>
            <a:r>
              <a:rPr lang="cs-CZ"/>
              <a:t>.D.</a:t>
            </a:r>
          </a:p>
        </p:txBody>
      </p:sp>
    </p:spTree>
    <p:extLst>
      <p:ext uri="{BB962C8B-B14F-4D97-AF65-F5344CB8AC3E}">
        <p14:creationId xmlns:p14="http://schemas.microsoft.com/office/powerpoint/2010/main" val="3689836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7" name="Picture 3">
            <a:extLst>
              <a:ext uri="{FF2B5EF4-FFF2-40B4-BE49-F238E27FC236}">
                <a16:creationId xmlns:a16="http://schemas.microsoft.com/office/drawing/2014/main" id="{A60D107D-E3A5-45D7-9C8D-DE836B3D1277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457201"/>
            <a:ext cx="8229600" cy="5668963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>
            <a:extLst>
              <a:ext uri="{FF2B5EF4-FFF2-40B4-BE49-F238E27FC236}">
                <a16:creationId xmlns:a16="http://schemas.microsoft.com/office/drawing/2014/main" id="{1775FB8A-A383-4384-B7D9-6F4EB7F34FAA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411480"/>
            <a:ext cx="8229600" cy="60198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3">
            <a:extLst>
              <a:ext uri="{FF2B5EF4-FFF2-40B4-BE49-F238E27FC236}">
                <a16:creationId xmlns:a16="http://schemas.microsoft.com/office/drawing/2014/main" id="{9D1BD9A5-32A8-40DF-B982-384942F3124B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457201"/>
            <a:ext cx="8229600" cy="5668963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D3A30C59-AD17-4410-97B9-4A94CF563D3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274638"/>
            <a:ext cx="8229600" cy="6397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000" b="1"/>
              <a:t>CYKASY (</a:t>
            </a:r>
            <a:r>
              <a:rPr lang="cs-CZ" altLang="cs-CZ" sz="2000" b="1" i="1"/>
              <a:t>CYCADATAE</a:t>
            </a:r>
            <a:r>
              <a:rPr lang="cs-CZ" altLang="cs-CZ" sz="2000" b="1"/>
              <a:t>)</a:t>
            </a:r>
            <a:br>
              <a:rPr lang="cs-CZ" altLang="cs-CZ" sz="2000" b="1"/>
            </a:br>
            <a:endParaRPr lang="cs-CZ" altLang="cs-CZ" sz="2000" b="1"/>
          </a:p>
        </p:txBody>
      </p:sp>
      <p:pic>
        <p:nvPicPr>
          <p:cNvPr id="75779" name="Picture 6">
            <a:extLst>
              <a:ext uri="{FF2B5EF4-FFF2-40B4-BE49-F238E27FC236}">
                <a16:creationId xmlns:a16="http://schemas.microsoft.com/office/drawing/2014/main" id="{680B21F5-1AAE-48B3-80A0-C0FB0BA4263B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1295400"/>
            <a:ext cx="4191000" cy="4495800"/>
          </a:xfrm>
        </p:spPr>
      </p:pic>
      <p:pic>
        <p:nvPicPr>
          <p:cNvPr id="75780" name="Picture 7">
            <a:extLst>
              <a:ext uri="{FF2B5EF4-FFF2-40B4-BE49-F238E27FC236}">
                <a16:creationId xmlns:a16="http://schemas.microsoft.com/office/drawing/2014/main" id="{41A442BC-EE33-4D05-AA93-829ABBE17BFF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1066801"/>
            <a:ext cx="3810000" cy="5059363"/>
          </a:xfrm>
        </p:spPr>
      </p:pic>
      <p:sp>
        <p:nvSpPr>
          <p:cNvPr id="75781" name="Rectangle 4">
            <a:extLst>
              <a:ext uri="{FF2B5EF4-FFF2-40B4-BE49-F238E27FC236}">
                <a16:creationId xmlns:a16="http://schemas.microsoft.com/office/drawing/2014/main" id="{1E89298F-11F6-4EC0-AE3C-EA0E4CE58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0775" y="32464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143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143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143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143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143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endParaRPr lang="cs-CZ" altLang="cs-CZ" sz="1800" b="1" i="1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C159A9BE-7BF5-4DF1-98B8-1CDC2AC0436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274638"/>
            <a:ext cx="8229600" cy="563562"/>
          </a:xfrm>
        </p:spPr>
        <p:txBody>
          <a:bodyPr/>
          <a:lstStyle/>
          <a:p>
            <a:pPr eaLnBrk="1" hangingPunct="1"/>
            <a:r>
              <a:rPr lang="cs-CZ" altLang="cs-CZ" sz="2000" i="1"/>
              <a:t>GINKGO BILOBA L</a:t>
            </a:r>
            <a:r>
              <a:rPr lang="cs-CZ" altLang="cs-CZ" sz="2000"/>
              <a:t>. - jinan dvoulaločný</a:t>
            </a:r>
            <a:endParaRPr lang="cs-CZ" altLang="cs-CZ"/>
          </a:p>
        </p:txBody>
      </p:sp>
      <p:pic>
        <p:nvPicPr>
          <p:cNvPr id="76803" name="Picture 4">
            <a:extLst>
              <a:ext uri="{FF2B5EF4-FFF2-40B4-BE49-F238E27FC236}">
                <a16:creationId xmlns:a16="http://schemas.microsoft.com/office/drawing/2014/main" id="{76D02EC6-21D7-4ED8-B74C-4AC83FE94F84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066801"/>
            <a:ext cx="4038600" cy="5059363"/>
          </a:xfrm>
        </p:spPr>
      </p:pic>
      <p:pic>
        <p:nvPicPr>
          <p:cNvPr id="76804" name="Picture 5">
            <a:extLst>
              <a:ext uri="{FF2B5EF4-FFF2-40B4-BE49-F238E27FC236}">
                <a16:creationId xmlns:a16="http://schemas.microsoft.com/office/drawing/2014/main" id="{1DD61B95-DA93-4410-B6EF-E40C6DEC425E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1143001"/>
            <a:ext cx="4038600" cy="4983163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>
            <a:extLst>
              <a:ext uri="{FF2B5EF4-FFF2-40B4-BE49-F238E27FC236}">
                <a16:creationId xmlns:a16="http://schemas.microsoft.com/office/drawing/2014/main" id="{5CEF9B89-C43A-43FB-9E14-4F9A778C2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"/>
            <a:ext cx="9144000" cy="598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>
            <a:extLst>
              <a:ext uri="{FF2B5EF4-FFF2-40B4-BE49-F238E27FC236}">
                <a16:creationId xmlns:a16="http://schemas.microsoft.com/office/drawing/2014/main" id="{CC76578C-94FD-4C63-8108-15317EB96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5" y="1095375"/>
            <a:ext cx="870585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>
            <a:extLst>
              <a:ext uri="{FF2B5EF4-FFF2-40B4-BE49-F238E27FC236}">
                <a16:creationId xmlns:a16="http://schemas.microsoft.com/office/drawing/2014/main" id="{9F2BAB5A-8EC4-4AE0-8AD4-A776BD328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1014"/>
            <a:ext cx="9144000" cy="589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>
            <a:extLst>
              <a:ext uri="{FF2B5EF4-FFF2-40B4-BE49-F238E27FC236}">
                <a16:creationId xmlns:a16="http://schemas.microsoft.com/office/drawing/2014/main" id="{A38B7926-F050-427E-B3DD-BC2E32CC9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4" y="885825"/>
            <a:ext cx="9020175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>
            <a:extLst>
              <a:ext uri="{FF2B5EF4-FFF2-40B4-BE49-F238E27FC236}">
                <a16:creationId xmlns:a16="http://schemas.microsoft.com/office/drawing/2014/main" id="{F98E03F7-DCAC-45A5-AE82-B937F70F4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9F018A-231E-4714-B73A-73C6E2EA4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600"/>
            <a:ext cx="10515600" cy="452437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Systém e evoluce rostlin – vyšší rostliny -ZŠ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FE533E3-CCCC-474C-838E-41A7302C5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20" y="883920"/>
            <a:ext cx="11475720" cy="5745479"/>
          </a:xfrm>
        </p:spPr>
        <p:txBody>
          <a:bodyPr>
            <a:normAutofit fontScale="92500"/>
          </a:bodyPr>
          <a:lstStyle/>
          <a:p>
            <a:r>
              <a:rPr lang="cs-CZ" u="sng" dirty="0"/>
              <a:t>Výuka témat. celků</a:t>
            </a:r>
            <a:r>
              <a:rPr lang="cs-CZ" dirty="0"/>
              <a:t> – </a:t>
            </a:r>
            <a:r>
              <a:rPr lang="cs-CZ" b="1" dirty="0"/>
              <a:t>mechorosty</a:t>
            </a:r>
            <a:r>
              <a:rPr lang="cs-CZ" dirty="0"/>
              <a:t> (mechy, játrovky), </a:t>
            </a:r>
            <a:r>
              <a:rPr lang="cs-CZ" b="1" dirty="0"/>
              <a:t>kapraďorosty</a:t>
            </a:r>
            <a:r>
              <a:rPr lang="cs-CZ" dirty="0"/>
              <a:t> (plavuně, přesličky, kapradiny), </a:t>
            </a:r>
            <a:r>
              <a:rPr lang="cs-CZ" b="1" dirty="0"/>
              <a:t>nahosemenné rostliny </a:t>
            </a:r>
            <a:r>
              <a:rPr lang="cs-CZ" dirty="0"/>
              <a:t>(jehličnany, zmínka o cykasech a jinanech), </a:t>
            </a:r>
            <a:r>
              <a:rPr lang="cs-CZ" b="1" dirty="0"/>
              <a:t>krytosemenné rostliny </a:t>
            </a:r>
            <a:r>
              <a:rPr lang="cs-CZ" dirty="0"/>
              <a:t>(dvouděložné, jednoděložné), ukázky živých položek, herbáře, videa - evoluce rostlin na Zemi</a:t>
            </a:r>
          </a:p>
          <a:p>
            <a:r>
              <a:rPr lang="cs-CZ" u="sng" dirty="0"/>
              <a:t>Mechorosty</a:t>
            </a:r>
            <a:r>
              <a:rPr lang="cs-CZ" dirty="0"/>
              <a:t> – charakteristika, zástupci (výskyt, ekologie, důraz na </a:t>
            </a:r>
            <a:r>
              <a:rPr lang="cs-CZ" dirty="0" err="1"/>
              <a:t>bioindikace</a:t>
            </a:r>
            <a:r>
              <a:rPr lang="cs-CZ" dirty="0"/>
              <a:t>), </a:t>
            </a:r>
            <a:r>
              <a:rPr lang="cs-CZ" b="1" dirty="0"/>
              <a:t>ploník</a:t>
            </a:r>
            <a:r>
              <a:rPr lang="cs-CZ" dirty="0"/>
              <a:t> – modelový příklad mechu, </a:t>
            </a:r>
            <a:r>
              <a:rPr lang="cs-CZ" b="1" dirty="0"/>
              <a:t>rašeliník</a:t>
            </a:r>
            <a:r>
              <a:rPr lang="cs-CZ" dirty="0"/>
              <a:t> – vznik rašeliny a její využití, zmínka o </a:t>
            </a:r>
            <a:r>
              <a:rPr lang="cs-CZ" b="1" dirty="0"/>
              <a:t>játrovkách</a:t>
            </a:r>
            <a:r>
              <a:rPr lang="cs-CZ" dirty="0"/>
              <a:t>  (porostnice mnohotvárná – bioindikátor),, u mechorostů a kapraďorostů </a:t>
            </a:r>
            <a:r>
              <a:rPr lang="cs-CZ" b="1" dirty="0"/>
              <a:t>nedáváme důraz na rodozměny </a:t>
            </a:r>
            <a:r>
              <a:rPr lang="cs-CZ" dirty="0"/>
              <a:t>– pouze stručné vysvětlení</a:t>
            </a:r>
          </a:p>
          <a:p>
            <a:r>
              <a:rPr lang="cs-CZ" u="sng" dirty="0"/>
              <a:t>Kapraďorosty</a:t>
            </a:r>
            <a:r>
              <a:rPr lang="cs-CZ" dirty="0"/>
              <a:t> – charakteristika skupin, modeloví zástupci, </a:t>
            </a:r>
            <a:r>
              <a:rPr lang="cs-CZ" dirty="0" err="1"/>
              <a:t>bioindikace</a:t>
            </a:r>
            <a:r>
              <a:rPr lang="cs-CZ" dirty="0"/>
              <a:t> stavu prostředí, využití člověkem </a:t>
            </a:r>
          </a:p>
          <a:p>
            <a:r>
              <a:rPr lang="cs-CZ" u="sng" dirty="0"/>
              <a:t>Nahosemenné rostliny</a:t>
            </a:r>
            <a:r>
              <a:rPr lang="cs-CZ" dirty="0"/>
              <a:t> – charakteristika, stavba rostliny na modelovém zástupci, vysvětlení pojmu </a:t>
            </a:r>
            <a:r>
              <a:rPr lang="cs-CZ" b="1" dirty="0"/>
              <a:t>nahosemenné</a:t>
            </a:r>
            <a:r>
              <a:rPr lang="cs-CZ" dirty="0"/>
              <a:t>, rozmnožování, ukázky </a:t>
            </a:r>
            <a:r>
              <a:rPr lang="cs-CZ" b="1" dirty="0"/>
              <a:t>šištic</a:t>
            </a:r>
            <a:r>
              <a:rPr lang="cs-CZ" dirty="0"/>
              <a:t> a </a:t>
            </a:r>
            <a:r>
              <a:rPr lang="cs-CZ" b="1" dirty="0"/>
              <a:t>semenných bobulí</a:t>
            </a:r>
            <a:r>
              <a:rPr lang="cs-CZ" dirty="0"/>
              <a:t>, zástupci (druhy původní, introdukované, chráněné, jedovaté atd.), význam jehličnatých lesů, využití člověkem, práce s kolekcemi jehličnanů</a:t>
            </a:r>
            <a:endParaRPr lang="cs-CZ" u="sng" dirty="0"/>
          </a:p>
        </p:txBody>
      </p:sp>
    </p:spTree>
    <p:extLst>
      <p:ext uri="{BB962C8B-B14F-4D97-AF65-F5344CB8AC3E}">
        <p14:creationId xmlns:p14="http://schemas.microsoft.com/office/powerpoint/2010/main" val="16662590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>
            <a:extLst>
              <a:ext uri="{FF2B5EF4-FFF2-40B4-BE49-F238E27FC236}">
                <a16:creationId xmlns:a16="http://schemas.microsoft.com/office/drawing/2014/main" id="{B233BF1D-F70A-47B6-BE40-DD4BA8970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04914"/>
            <a:ext cx="9144000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>
            <a:extLst>
              <a:ext uri="{FF2B5EF4-FFF2-40B4-BE49-F238E27FC236}">
                <a16:creationId xmlns:a16="http://schemas.microsoft.com/office/drawing/2014/main" id="{7FB36FA6-44E3-4CFD-B3F4-C77D09A2A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6250"/>
            <a:ext cx="914400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Nadpis 1">
            <a:extLst>
              <a:ext uri="{FF2B5EF4-FFF2-40B4-BE49-F238E27FC236}">
                <a16:creationId xmlns:a16="http://schemas.microsoft.com/office/drawing/2014/main" id="{1942F5D3-1FCA-4538-BA89-E4751FCB0D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334962"/>
          </a:xfrm>
        </p:spPr>
        <p:txBody>
          <a:bodyPr>
            <a:normAutofit fontScale="90000"/>
          </a:bodyPr>
          <a:lstStyle/>
          <a:p>
            <a:r>
              <a:rPr lang="cs-CZ" altLang="cs-CZ" sz="2000"/>
              <a:t>tabák virginský</a:t>
            </a:r>
          </a:p>
        </p:txBody>
      </p:sp>
      <p:pic>
        <p:nvPicPr>
          <p:cNvPr id="94211" name="Picture 2">
            <a:extLst>
              <a:ext uri="{FF2B5EF4-FFF2-40B4-BE49-F238E27FC236}">
                <a16:creationId xmlns:a16="http://schemas.microsoft.com/office/drawing/2014/main" id="{BBA114AF-648C-4887-AF79-510DEC1AC3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685800"/>
            <a:ext cx="8229600" cy="5943600"/>
          </a:xfr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>
            <a:extLst>
              <a:ext uri="{FF2B5EF4-FFF2-40B4-BE49-F238E27FC236}">
                <a16:creationId xmlns:a16="http://schemas.microsoft.com/office/drawing/2014/main" id="{8177744F-EF58-426A-9A36-363C27321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38250"/>
            <a:ext cx="91440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>
            <a:extLst>
              <a:ext uri="{FF2B5EF4-FFF2-40B4-BE49-F238E27FC236}">
                <a16:creationId xmlns:a16="http://schemas.microsoft.com/office/drawing/2014/main" id="{83CBE36A-2B75-47EC-B141-91AECD54C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0" y="266700"/>
            <a:ext cx="90297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>
            <a:extLst>
              <a:ext uri="{FF2B5EF4-FFF2-40B4-BE49-F238E27FC236}">
                <a16:creationId xmlns:a16="http://schemas.microsoft.com/office/drawing/2014/main" id="{92637B61-2D25-4F60-833E-905C12C31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39" y="352425"/>
            <a:ext cx="8924925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>
            <a:extLst>
              <a:ext uri="{FF2B5EF4-FFF2-40B4-BE49-F238E27FC236}">
                <a16:creationId xmlns:a16="http://schemas.microsoft.com/office/drawing/2014/main" id="{EA8D0032-2FF4-4349-87DF-216DC506B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2425"/>
            <a:ext cx="9144000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>
            <a:extLst>
              <a:ext uri="{FF2B5EF4-FFF2-40B4-BE49-F238E27FC236}">
                <a16:creationId xmlns:a16="http://schemas.microsoft.com/office/drawing/2014/main" id="{523A3807-D89F-4616-B0FD-A65B30E7E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33400"/>
            <a:ext cx="8763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>
            <a:extLst>
              <a:ext uri="{FF2B5EF4-FFF2-40B4-BE49-F238E27FC236}">
                <a16:creationId xmlns:a16="http://schemas.microsoft.com/office/drawing/2014/main" id="{523A3807-D89F-4616-B0FD-A65B30E7E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33400"/>
            <a:ext cx="8763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>
            <a:extLst>
              <a:ext uri="{FF2B5EF4-FFF2-40B4-BE49-F238E27FC236}">
                <a16:creationId xmlns:a16="http://schemas.microsoft.com/office/drawing/2014/main" id="{33FF32E4-762B-4A4C-A89F-B821DA2B6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09600"/>
            <a:ext cx="8763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F307D86-A967-4DBA-A4E8-8D9F08D54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457200"/>
            <a:ext cx="11414760" cy="6141720"/>
          </a:xfrm>
        </p:spPr>
        <p:txBody>
          <a:bodyPr/>
          <a:lstStyle/>
          <a:p>
            <a:r>
              <a:rPr lang="cs-CZ" u="sng" dirty="0"/>
              <a:t>Krytosemenné rostliny </a:t>
            </a:r>
            <a:r>
              <a:rPr lang="cs-CZ" dirty="0"/>
              <a:t>– vysvětlení pojmu </a:t>
            </a:r>
            <a:r>
              <a:rPr lang="cs-CZ" b="1" dirty="0"/>
              <a:t>dvouděložné a jednoděložné </a:t>
            </a:r>
            <a:r>
              <a:rPr lang="cs-CZ" dirty="0"/>
              <a:t>na příkladech, oplození a vznik </a:t>
            </a:r>
            <a:r>
              <a:rPr lang="cs-CZ" b="1" dirty="0"/>
              <a:t>semen a plodů</a:t>
            </a:r>
            <a:r>
              <a:rPr lang="cs-CZ" dirty="0"/>
              <a:t>, charakteristika vybraných čeledí dvouděložných a jednoděložných rostlin, důraz na </a:t>
            </a:r>
            <a:r>
              <a:rPr lang="cs-CZ" b="1" dirty="0"/>
              <a:t>vztahy k prostředí</a:t>
            </a:r>
            <a:r>
              <a:rPr lang="cs-CZ" dirty="0"/>
              <a:t>, využití člověkem, ukázky živých rostlin, herbářových položek</a:t>
            </a:r>
          </a:p>
          <a:p>
            <a:r>
              <a:rPr lang="cs-CZ" u="sng" dirty="0"/>
              <a:t>Cizokrajné rostliny (rostliny cizích zemí</a:t>
            </a:r>
            <a:r>
              <a:rPr lang="cs-CZ" dirty="0"/>
              <a:t>) – vybrat rostliny pěstované pro plody nebo jedlé části rostlin, používané jako koření či pochutiny (datlovník, kokosovník, banánovník, fíkovník, citrusy, granátovník, kávovník, kakaovník, čajovník, vanilkovník¨, olivovník, pepřovník, vavřín atd.</a:t>
            </a:r>
          </a:p>
          <a:p>
            <a:r>
              <a:rPr lang="cs-CZ" u="sng" dirty="0"/>
              <a:t>Společenstva</a:t>
            </a:r>
            <a:r>
              <a:rPr lang="cs-CZ" dirty="0"/>
              <a:t> ( les, vody a mokřady, louky a pastviny, pole a sídelní aglomerace) – charakteristika přírodních podmínek, charakterističtí zástupci organismů, vlivy člověka – EV)</a:t>
            </a:r>
          </a:p>
          <a:p>
            <a:r>
              <a:rPr lang="cs-CZ" u="sng" dirty="0"/>
              <a:t>Využití prezentací</a:t>
            </a:r>
          </a:p>
          <a:p>
            <a:r>
              <a:rPr lang="cs-CZ" u="sng" dirty="0"/>
              <a:t>Exkurze – </a:t>
            </a:r>
            <a:r>
              <a:rPr lang="cs-CZ" dirty="0"/>
              <a:t>blízké okolí školy,, parky v obci celodenní exkurze, botanické zahrady, arboreta, školní zahrady a školní naučné stezky (využití PL)</a:t>
            </a:r>
            <a:endParaRPr lang="cs-CZ" u="sng" dirty="0"/>
          </a:p>
        </p:txBody>
      </p:sp>
    </p:spTree>
    <p:extLst>
      <p:ext uri="{BB962C8B-B14F-4D97-AF65-F5344CB8AC3E}">
        <p14:creationId xmlns:p14="http://schemas.microsoft.com/office/powerpoint/2010/main" val="32644760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>
            <a:extLst>
              <a:ext uri="{FF2B5EF4-FFF2-40B4-BE49-F238E27FC236}">
                <a16:creationId xmlns:a16="http://schemas.microsoft.com/office/drawing/2014/main" id="{B2935D4A-9E0B-4E3A-A2DA-02E9EEEDD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5764"/>
            <a:ext cx="914400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9F018A-231E-4714-B73A-73C6E2EA4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600"/>
            <a:ext cx="10515600" cy="452437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Systém e evoluce rostlin – vyšší rostliny - G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FE533E3-CCCC-474C-838E-41A7302C5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" y="792480"/>
            <a:ext cx="11597640" cy="5836920"/>
          </a:xfrm>
        </p:spPr>
        <p:txBody>
          <a:bodyPr/>
          <a:lstStyle/>
          <a:p>
            <a:r>
              <a:rPr lang="cs-CZ" u="sng" dirty="0"/>
              <a:t>Stručný úvod do systému a klasifikace rostlin </a:t>
            </a:r>
            <a:r>
              <a:rPr lang="cs-CZ" dirty="0"/>
              <a:t>-  C. Linné, Ch. Darwin, moderní fylogenetické systémy, botanické názvosloví, hlavní taxonomické kategorie</a:t>
            </a:r>
          </a:p>
          <a:p>
            <a:r>
              <a:rPr lang="cs-CZ" dirty="0"/>
              <a:t>Přehled systému rostlin</a:t>
            </a:r>
          </a:p>
          <a:p>
            <a:r>
              <a:rPr lang="cs-CZ" u="sng" dirty="0"/>
              <a:t>Podříše: Nižší rostliny (řasy) </a:t>
            </a:r>
            <a:r>
              <a:rPr lang="cs-CZ" dirty="0"/>
              <a:t>– obecná charakteristika, základní charakteristika hlavních skupin řas (barviva, zásobní látky, organizační stupeň stélky), rozmnožování (nepohlavní a pohlavní, rodozměna), charakteristika jednotlivých oddělení (červené řasy, hnědé řasy, krásnoočka, zelené řasy), upozornit na změny v systému nižších rostlin</a:t>
            </a:r>
          </a:p>
          <a:p>
            <a:r>
              <a:rPr lang="cs-CZ" u="sng" dirty="0"/>
              <a:t>Podříše: Vyšší rostliny </a:t>
            </a:r>
            <a:r>
              <a:rPr lang="cs-CZ" dirty="0"/>
              <a:t>– stručná základní charakteristika (tělo – kormus, zárodek – zygota, různotvará - heteromorfní rodozměna) </a:t>
            </a:r>
          </a:p>
          <a:p>
            <a:r>
              <a:rPr lang="cs-CZ" u="sng" dirty="0"/>
              <a:t>Oddělení vyšších rostlin (mechorosty, kapraďorosty, semenné rostliny)</a:t>
            </a:r>
            <a:r>
              <a:rPr lang="cs-CZ" dirty="0"/>
              <a:t> – uvést charakteristiky, rozmnožování (rodozměny), ekologii, jednotlivé třídy a významné zástupce</a:t>
            </a:r>
          </a:p>
        </p:txBody>
      </p:sp>
    </p:spTree>
    <p:extLst>
      <p:ext uri="{BB962C8B-B14F-4D97-AF65-F5344CB8AC3E}">
        <p14:creationId xmlns:p14="http://schemas.microsoft.com/office/powerpoint/2010/main" val="40919397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D8E4CB2-26B4-45A6-8141-47A4435A3E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944880"/>
            <a:ext cx="11079480" cy="5760720"/>
          </a:xfrm>
        </p:spPr>
        <p:txBody>
          <a:bodyPr/>
          <a:lstStyle/>
          <a:p>
            <a:r>
              <a:rPr lang="cs-CZ" u="sng" dirty="0"/>
              <a:t>Oddělení: mechorosty </a:t>
            </a:r>
            <a:r>
              <a:rPr lang="cs-CZ" dirty="0"/>
              <a:t>(třídy: mechy, játrovky)</a:t>
            </a:r>
          </a:p>
          <a:p>
            <a:r>
              <a:rPr lang="cs-CZ" u="sng" dirty="0"/>
              <a:t>Oddělení: kapraďorosty </a:t>
            </a:r>
            <a:r>
              <a:rPr lang="cs-CZ" dirty="0"/>
              <a:t>(třídy: </a:t>
            </a:r>
            <a:r>
              <a:rPr lang="cs-CZ" dirty="0" err="1"/>
              <a:t>psilofyty</a:t>
            </a:r>
            <a:r>
              <a:rPr lang="cs-CZ" dirty="0"/>
              <a:t>, přesličky, plavuně, kapradiny</a:t>
            </a:r>
          </a:p>
          <a:p>
            <a:r>
              <a:rPr lang="cs-CZ" u="sng" dirty="0"/>
              <a:t>Oddělení: semenné rostliny </a:t>
            </a:r>
            <a:r>
              <a:rPr lang="cs-CZ" dirty="0"/>
              <a:t>(třídy: kapraďosemenné, cykasy, jinany, jehličnany, dvouděložné rostliny, jednoděložné rostliny)</a:t>
            </a:r>
          </a:p>
          <a:p>
            <a:r>
              <a:rPr lang="cs-CZ" u="sng" dirty="0"/>
              <a:t>Přehled nejdůležitějších čeledí dvouděložných </a:t>
            </a:r>
            <a:r>
              <a:rPr lang="cs-CZ" u="sng" dirty="0" err="1"/>
              <a:t>jednoděložnýcha</a:t>
            </a:r>
            <a:r>
              <a:rPr lang="cs-CZ" u="sng" dirty="0"/>
              <a:t> rostlin</a:t>
            </a:r>
            <a:r>
              <a:rPr lang="cs-CZ" dirty="0"/>
              <a:t> – charakteristika čeledi, zástupci, ekologie, případné využití</a:t>
            </a:r>
          </a:p>
          <a:p>
            <a:r>
              <a:rPr lang="cs-CZ" u="sng" dirty="0"/>
              <a:t>Užitkové druhy </a:t>
            </a:r>
            <a:r>
              <a:rPr lang="cs-CZ" dirty="0"/>
              <a:t>dvouděložných a jednoděložných rostlin</a:t>
            </a:r>
          </a:p>
          <a:p>
            <a:r>
              <a:rPr lang="cs-CZ" u="sng" dirty="0"/>
              <a:t>Rostliny a prostředí </a:t>
            </a:r>
            <a:r>
              <a:rPr lang="cs-CZ" dirty="0"/>
              <a:t>– vztahy mezi rostlinami a prostředím, rostlinné populace, rostlinná společenstva, rostlinná společenstva České republiky, ekosystémy, rozšíření rostlin na Zemi, ochrana rostlin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037193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B35C683-0E3D-4101-91FC-BDFFF15F0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457200"/>
            <a:ext cx="11201400" cy="6019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u="sng" dirty="0"/>
              <a:t>Laboratorní práce </a:t>
            </a:r>
            <a:r>
              <a:rPr lang="cs-CZ" dirty="0"/>
              <a:t>– k jednotlivým tematickým celkům:</a:t>
            </a:r>
          </a:p>
          <a:p>
            <a:r>
              <a:rPr lang="cs-CZ" b="1" dirty="0"/>
              <a:t>Řasy</a:t>
            </a:r>
            <a:r>
              <a:rPr lang="cs-CZ" dirty="0"/>
              <a:t> – pozorování řas s různými typy stélek</a:t>
            </a:r>
          </a:p>
          <a:p>
            <a:r>
              <a:rPr lang="cs-CZ" b="1" dirty="0"/>
              <a:t>Mechorosty</a:t>
            </a:r>
            <a:r>
              <a:rPr lang="cs-CZ" dirty="0"/>
              <a:t> – pozorování stavby stélky porostnice mnohotvárné, stavba lístku rašeliníku (2 typy buněk - </a:t>
            </a:r>
            <a:r>
              <a:rPr lang="cs-CZ" dirty="0" err="1"/>
              <a:t>chlorocysty</a:t>
            </a:r>
            <a:r>
              <a:rPr lang="cs-CZ" dirty="0"/>
              <a:t> a </a:t>
            </a:r>
            <a:r>
              <a:rPr lang="cs-CZ" dirty="0" err="1"/>
              <a:t>hyalocysty</a:t>
            </a:r>
            <a:r>
              <a:rPr lang="cs-CZ" dirty="0"/>
              <a:t>), měříku, ploníku</a:t>
            </a:r>
          </a:p>
          <a:p>
            <a:r>
              <a:rPr lang="cs-CZ" b="1" dirty="0"/>
              <a:t>Kapraďorosty</a:t>
            </a:r>
            <a:r>
              <a:rPr lang="cs-CZ" dirty="0"/>
              <a:t> – porovnání stavby výtrusnic kapradě samce a přesličky rolní, hygroskopické pohyby </a:t>
            </a:r>
            <a:r>
              <a:rPr lang="cs-CZ" dirty="0" err="1"/>
              <a:t>hapter</a:t>
            </a:r>
            <a:r>
              <a:rPr lang="cs-CZ" dirty="0"/>
              <a:t> výtrusů přesličky rolní, příčný řez oddenkem kapradě samce</a:t>
            </a:r>
          </a:p>
          <a:p>
            <a:r>
              <a:rPr lang="cs-CZ" b="1" dirty="0"/>
              <a:t>Jehličnany</a:t>
            </a:r>
            <a:r>
              <a:rPr lang="cs-CZ" dirty="0"/>
              <a:t> – srovnání tvaru a vnitřní stavby příčného řezu jehlicemi vybraných jehličnanů (tvar průřezů jehlicemi, tvar cévních svazků, počet a rozmístění pryskyřičných kanálků)</a:t>
            </a:r>
          </a:p>
          <a:p>
            <a:r>
              <a:rPr lang="cs-CZ" b="1" dirty="0"/>
              <a:t>Krytosemenné rostliny </a:t>
            </a:r>
            <a:r>
              <a:rPr lang="cs-CZ" dirty="0"/>
              <a:t>– vnější stavba květu, řezy semeníkem květu, tvary pylových zrn různých rostlin atd.</a:t>
            </a:r>
          </a:p>
          <a:p>
            <a:r>
              <a:rPr lang="cs-CZ" b="1" dirty="0"/>
              <a:t>Poznávání rostlin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6374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AB16BE6-7E94-44D5-9EE2-187D8B523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8160"/>
            <a:ext cx="10515600" cy="56588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u="sng" dirty="0"/>
              <a:t>Exkurze</a:t>
            </a:r>
            <a:r>
              <a:rPr lang="cs-CZ" dirty="0"/>
              <a:t> – dle regionálních a časových možností:</a:t>
            </a:r>
          </a:p>
          <a:p>
            <a:r>
              <a:rPr lang="cs-CZ" b="1" dirty="0"/>
              <a:t>Blízké okolí školy </a:t>
            </a:r>
            <a:r>
              <a:rPr lang="cs-CZ" dirty="0"/>
              <a:t>– školní zahrada, parková a městská zeleň, dostupná přírodní společenstva</a:t>
            </a:r>
          </a:p>
          <a:p>
            <a:r>
              <a:rPr lang="cs-CZ" b="1" dirty="0"/>
              <a:t>Ekosystémově zaměřené exkurze </a:t>
            </a:r>
            <a:r>
              <a:rPr lang="cs-CZ" dirty="0"/>
              <a:t>– tematicky zaměřené na určitý </a:t>
            </a:r>
            <a:r>
              <a:rPr lang="cs-CZ" dirty="0" err="1"/>
              <a:t>ekosystsém</a:t>
            </a:r>
            <a:r>
              <a:rPr lang="cs-CZ" dirty="0"/>
              <a:t> v blízkém či vzdáleném okolí, památné stromy, naučné stezky atd.</a:t>
            </a:r>
          </a:p>
          <a:p>
            <a:r>
              <a:rPr lang="cs-CZ" b="1" dirty="0"/>
              <a:t>Školní naučné stezky </a:t>
            </a:r>
            <a:r>
              <a:rPr lang="cs-CZ" dirty="0"/>
              <a:t>– na jejich zřízení se mohou podílet studenti</a:t>
            </a:r>
          </a:p>
          <a:p>
            <a:r>
              <a:rPr lang="cs-CZ" b="1" dirty="0"/>
              <a:t>Botnické zahrady </a:t>
            </a:r>
            <a:r>
              <a:rPr lang="cs-CZ" dirty="0"/>
              <a:t>– vhodné je exkurzi cílit na její určitou část (jarní bylinný aspekt, jehličnany, vodní a bahenní rostliny, léčivky a koření, tropická a subtropický skleník atd., možnost využití řízené exkurze a interaktivních programů</a:t>
            </a:r>
          </a:p>
          <a:p>
            <a:r>
              <a:rPr lang="cs-CZ" b="1" dirty="0"/>
              <a:t>Arboreta</a:t>
            </a:r>
            <a:r>
              <a:rPr lang="cs-CZ" dirty="0"/>
              <a:t>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3648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9F018A-231E-4714-B73A-73C6E2EA4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68580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Systém e evoluce rostlin – vyšší rostliny - G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FE533E3-CCCC-474C-838E-41A7302C5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" y="1828800"/>
            <a:ext cx="11597640" cy="4800600"/>
          </a:xfrm>
        </p:spPr>
        <p:txBody>
          <a:bodyPr/>
          <a:lstStyle/>
          <a:p>
            <a:r>
              <a:rPr lang="cs-CZ" u="sng" dirty="0"/>
              <a:t>Stručný úvod do systému a klasifikace rostlin </a:t>
            </a:r>
            <a:r>
              <a:rPr lang="cs-CZ" dirty="0"/>
              <a:t>-  C. Linné, Ch. Darwin, moderní fylogenetické systémy, botanické názvosloví, hlavní taxonomické kategorie</a:t>
            </a:r>
          </a:p>
          <a:p>
            <a:r>
              <a:rPr lang="cs-CZ" dirty="0"/>
              <a:t>Přehled systému rostlin</a:t>
            </a:r>
          </a:p>
          <a:p>
            <a:r>
              <a:rPr lang="cs-CZ" u="sng" dirty="0"/>
              <a:t>Podříše: Vyšší rostliny </a:t>
            </a:r>
            <a:r>
              <a:rPr lang="cs-CZ" dirty="0"/>
              <a:t>– stručná základní charakteristika (tělo – kormus, zárodek – zygota, různotvará - heteromorfní rodozměna) </a:t>
            </a:r>
          </a:p>
          <a:p>
            <a:r>
              <a:rPr lang="cs-CZ" u="sng" dirty="0"/>
              <a:t>Oddělení vyšších rostlin (mechorosty, kapraďorosty, semenné rostliny)</a:t>
            </a:r>
            <a:r>
              <a:rPr lang="cs-CZ" dirty="0"/>
              <a:t> – uvést charakteristiky, rozmnožování (rodozměny), ekologii, jednotlivé třídy a významné zástupce</a:t>
            </a:r>
          </a:p>
        </p:txBody>
      </p:sp>
    </p:spTree>
    <p:extLst>
      <p:ext uri="{BB962C8B-B14F-4D97-AF65-F5344CB8AC3E}">
        <p14:creationId xmlns:p14="http://schemas.microsoft.com/office/powerpoint/2010/main" val="3280144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D8E4CB2-26B4-45A6-8141-47A4435A3E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160" y="1127760"/>
            <a:ext cx="10576560" cy="5577840"/>
          </a:xfrm>
        </p:spPr>
        <p:txBody>
          <a:bodyPr/>
          <a:lstStyle/>
          <a:p>
            <a:r>
              <a:rPr lang="cs-CZ" u="sng" dirty="0"/>
              <a:t>Oddělení: mechorosty </a:t>
            </a:r>
            <a:r>
              <a:rPr lang="cs-CZ" dirty="0"/>
              <a:t>(třídy: mechy, játrovky)</a:t>
            </a:r>
          </a:p>
          <a:p>
            <a:r>
              <a:rPr lang="cs-CZ" u="sng" dirty="0"/>
              <a:t>Oddělení: kapraďorosty </a:t>
            </a:r>
            <a:r>
              <a:rPr lang="cs-CZ" dirty="0"/>
              <a:t>(třídy: </a:t>
            </a:r>
            <a:r>
              <a:rPr lang="cs-CZ" dirty="0" err="1"/>
              <a:t>psilofyty</a:t>
            </a:r>
            <a:r>
              <a:rPr lang="cs-CZ" dirty="0"/>
              <a:t>, přesličky, plavuně, kapradiny</a:t>
            </a:r>
          </a:p>
          <a:p>
            <a:r>
              <a:rPr lang="cs-CZ" u="sng" dirty="0"/>
              <a:t>Oddělení: semenné rostliny </a:t>
            </a:r>
            <a:r>
              <a:rPr lang="cs-CZ" dirty="0"/>
              <a:t>(třídy: kapraďosemenné, cykasy, jinany, jehličnany, dvouděložné rostliny, jednoděložné rostliny)</a:t>
            </a:r>
          </a:p>
          <a:p>
            <a:r>
              <a:rPr lang="cs-CZ" u="sng" dirty="0"/>
              <a:t>Přehled nejdůležitějších čeledí dvouděložných </a:t>
            </a:r>
            <a:r>
              <a:rPr lang="cs-CZ" u="sng" dirty="0" err="1"/>
              <a:t>jednoděložnýcha</a:t>
            </a:r>
            <a:r>
              <a:rPr lang="cs-CZ" u="sng" dirty="0"/>
              <a:t> rostlin</a:t>
            </a:r>
            <a:r>
              <a:rPr lang="cs-CZ" dirty="0"/>
              <a:t> – charakteristika čeledi, zástupci, ekologie, případné využití</a:t>
            </a:r>
          </a:p>
          <a:p>
            <a:r>
              <a:rPr lang="cs-CZ" u="sng" dirty="0"/>
              <a:t>Užitkové druhy </a:t>
            </a:r>
            <a:r>
              <a:rPr lang="cs-CZ" dirty="0"/>
              <a:t>dvouděložných a jednoděložných rostlin</a:t>
            </a:r>
          </a:p>
          <a:p>
            <a:r>
              <a:rPr lang="cs-CZ" u="sng" dirty="0"/>
              <a:t>Rostliny a prostředí </a:t>
            </a:r>
            <a:r>
              <a:rPr lang="cs-CZ" dirty="0"/>
              <a:t>– vztahy mezi rostlinami a prostředím, rostlinné populace, rostlinná společenstva, rostlinná společenstva České republiky, ekosystémy, rozšíření rostlin na Zemi, ochrana rostlin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6633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B35C683-0E3D-4101-91FC-BDFFF15F0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563880"/>
            <a:ext cx="11201400" cy="5913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u="sng" dirty="0"/>
              <a:t>Laboratorní práce </a:t>
            </a:r>
            <a:r>
              <a:rPr lang="cs-CZ" dirty="0"/>
              <a:t>– k jednotlivým tematickým celkům:</a:t>
            </a:r>
          </a:p>
          <a:p>
            <a:r>
              <a:rPr lang="cs-CZ" b="1" dirty="0"/>
              <a:t>Mechorosty</a:t>
            </a:r>
            <a:r>
              <a:rPr lang="cs-CZ" dirty="0"/>
              <a:t> – pozorování stavby stélky porostnice mnohotvárné, stavba lístku rašeliníku (2 typy buněk - </a:t>
            </a:r>
            <a:r>
              <a:rPr lang="cs-CZ" dirty="0" err="1"/>
              <a:t>chlorocysty</a:t>
            </a:r>
            <a:r>
              <a:rPr lang="cs-CZ" dirty="0"/>
              <a:t> a </a:t>
            </a:r>
            <a:r>
              <a:rPr lang="cs-CZ" dirty="0" err="1"/>
              <a:t>hyalocysty</a:t>
            </a:r>
            <a:r>
              <a:rPr lang="cs-CZ" dirty="0"/>
              <a:t>), měříku, ploníku</a:t>
            </a:r>
          </a:p>
          <a:p>
            <a:r>
              <a:rPr lang="cs-CZ" b="1" dirty="0"/>
              <a:t>Kapraďorosty</a:t>
            </a:r>
            <a:r>
              <a:rPr lang="cs-CZ" dirty="0"/>
              <a:t> – porovnání stavby výtrusnic kapradě samce a přesličky rolní, hygroskopické pohyby </a:t>
            </a:r>
            <a:r>
              <a:rPr lang="cs-CZ" dirty="0" err="1"/>
              <a:t>hapter</a:t>
            </a:r>
            <a:r>
              <a:rPr lang="cs-CZ" dirty="0"/>
              <a:t> výtrusů přesličky rolní, příčný řez oddenkem kapradě samce</a:t>
            </a:r>
          </a:p>
          <a:p>
            <a:r>
              <a:rPr lang="cs-CZ" b="1" dirty="0"/>
              <a:t>Jehličnany</a:t>
            </a:r>
            <a:r>
              <a:rPr lang="cs-CZ" dirty="0"/>
              <a:t> – srovnání tvaru a vnitřní stavby příčného řezu jehlicemi vybraných jehličnanů (tvar průřezů jehlicemi, tvar cévních svazků, počet a rozmístění pryskyřičných kanálků)</a:t>
            </a:r>
          </a:p>
          <a:p>
            <a:r>
              <a:rPr lang="cs-CZ" b="1" dirty="0"/>
              <a:t>Krytosemenné rostliny </a:t>
            </a:r>
            <a:r>
              <a:rPr lang="cs-CZ" dirty="0"/>
              <a:t>– vnější stavba květu, řezy semeníkem květu, tvary pylových zrn různých rostlin atd.</a:t>
            </a:r>
          </a:p>
          <a:p>
            <a:r>
              <a:rPr lang="cs-CZ" b="1" dirty="0"/>
              <a:t>Poznávání rostlin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41447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AB16BE6-7E94-44D5-9EE2-187D8B523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8160"/>
            <a:ext cx="10515600" cy="56588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u="sng" dirty="0"/>
              <a:t>Exkurze</a:t>
            </a:r>
            <a:r>
              <a:rPr lang="cs-CZ" dirty="0"/>
              <a:t> – dle regionálních a časových možností:</a:t>
            </a:r>
          </a:p>
          <a:p>
            <a:r>
              <a:rPr lang="cs-CZ" b="1" dirty="0"/>
              <a:t>Blízké okolí školy </a:t>
            </a:r>
            <a:r>
              <a:rPr lang="cs-CZ" dirty="0"/>
              <a:t>– školní zahrada, parková a městská zeleň, dostupná přírodní společenstva</a:t>
            </a:r>
          </a:p>
          <a:p>
            <a:r>
              <a:rPr lang="cs-CZ" b="1" dirty="0"/>
              <a:t>Ekosystémově zaměřené exkurze </a:t>
            </a:r>
            <a:r>
              <a:rPr lang="cs-CZ" dirty="0"/>
              <a:t>– tematicky zaměřené na určitý </a:t>
            </a:r>
            <a:r>
              <a:rPr lang="cs-CZ" dirty="0" err="1"/>
              <a:t>ekosystsém</a:t>
            </a:r>
            <a:r>
              <a:rPr lang="cs-CZ" dirty="0"/>
              <a:t> v blízkém či vzdáleném okolí, památné stromy, naučné stezky atd.</a:t>
            </a:r>
          </a:p>
          <a:p>
            <a:r>
              <a:rPr lang="cs-CZ" b="1" dirty="0"/>
              <a:t>Školní naučné stezky </a:t>
            </a:r>
            <a:r>
              <a:rPr lang="cs-CZ" dirty="0"/>
              <a:t>– na jejich zřízení se mohou podílet studenti</a:t>
            </a:r>
          </a:p>
          <a:p>
            <a:r>
              <a:rPr lang="cs-CZ" b="1" dirty="0"/>
              <a:t>Botnické zahrady </a:t>
            </a:r>
            <a:r>
              <a:rPr lang="cs-CZ" dirty="0"/>
              <a:t>– vhodné je exkurzi cílit na její určitou část (jarní bylinný aspekt, jehličnany, vodní a bahenní rostliny, léčivky a koření, tropická a subtropický skleník atd., možnost využití řízené exkurze a interaktivních programů</a:t>
            </a:r>
          </a:p>
          <a:p>
            <a:r>
              <a:rPr lang="cs-CZ" b="1" dirty="0"/>
              <a:t>Arboreta</a:t>
            </a:r>
            <a:r>
              <a:rPr lang="cs-CZ" dirty="0"/>
              <a:t>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1962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Nadpis 1">
            <a:extLst>
              <a:ext uri="{FF2B5EF4-FFF2-40B4-BE49-F238E27FC236}">
                <a16:creationId xmlns:a16="http://schemas.microsoft.com/office/drawing/2014/main" id="{FCE116E5-2C3B-4B05-A972-D4CF07431C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487362"/>
          </a:xfrm>
        </p:spPr>
        <p:txBody>
          <a:bodyPr/>
          <a:lstStyle/>
          <a:p>
            <a:r>
              <a:rPr lang="cs-CZ" altLang="cs-CZ" sz="2400"/>
              <a:t>Játrovky patří mezi citlivé bioindikátory</a:t>
            </a:r>
          </a:p>
        </p:txBody>
      </p:sp>
      <p:pic>
        <p:nvPicPr>
          <p:cNvPr id="68611" name="Picture 2">
            <a:extLst>
              <a:ext uri="{FF2B5EF4-FFF2-40B4-BE49-F238E27FC236}">
                <a16:creationId xmlns:a16="http://schemas.microsoft.com/office/drawing/2014/main" id="{67B42C72-8622-4C7F-82B0-9FC76E7962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762000"/>
            <a:ext cx="8305800" cy="5867400"/>
          </a:xfr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3">
            <a:extLst>
              <a:ext uri="{FF2B5EF4-FFF2-40B4-BE49-F238E27FC236}">
                <a16:creationId xmlns:a16="http://schemas.microsoft.com/office/drawing/2014/main" id="{063121CC-A212-4499-AFFE-E1111FBE5C68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457201"/>
            <a:ext cx="8229600" cy="5668963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1185</Words>
  <Application>Microsoft Office PowerPoint</Application>
  <PresentationFormat>Širokoúhlá obrazovka</PresentationFormat>
  <Paragraphs>65</Paragraphs>
  <Slides>34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Motiv Office</vt:lpstr>
      <vt:lpstr>Výuka tematických celků: Systém e evoluce rostlin – vyšší rostliny, ekologie rostlin </vt:lpstr>
      <vt:lpstr>Systém e evoluce rostlin – vyšší rostliny -ZŠ</vt:lpstr>
      <vt:lpstr>Prezentace aplikace PowerPoint</vt:lpstr>
      <vt:lpstr>Systém e evoluce rostlin – vyšší rostliny - G</vt:lpstr>
      <vt:lpstr>Prezentace aplikace PowerPoint</vt:lpstr>
      <vt:lpstr>Prezentace aplikace PowerPoint</vt:lpstr>
      <vt:lpstr>Prezentace aplikace PowerPoint</vt:lpstr>
      <vt:lpstr>Játrovky patří mezi citlivé bioindikátory</vt:lpstr>
      <vt:lpstr>Prezentace aplikace PowerPoint</vt:lpstr>
      <vt:lpstr>Prezentace aplikace PowerPoint</vt:lpstr>
      <vt:lpstr>Prezentace aplikace PowerPoint</vt:lpstr>
      <vt:lpstr>Prezentace aplikace PowerPoint</vt:lpstr>
      <vt:lpstr>CYKASY (CYCADATAE) </vt:lpstr>
      <vt:lpstr>GINKGO BILOBA L. - jinan dvoulaločný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tabák virginský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Systém e evoluce rostlin – vyšší rostliny - G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Výuka tematických celků: Systém e evoluce rostlin – vyšší rostliny  </dc:title>
  <dc:creator>Roman Skyba</dc:creator>
  <cp:lastModifiedBy>Roman Skyba</cp:lastModifiedBy>
  <cp:revision>19</cp:revision>
  <dcterms:created xsi:type="dcterms:W3CDTF">2019-01-20T18:45:15Z</dcterms:created>
  <dcterms:modified xsi:type="dcterms:W3CDTF">2019-04-23T15:26:37Z</dcterms:modified>
</cp:coreProperties>
</file>