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10.xml" ContentType="application/vnd.openxmlformats-officedocument.presentationml.slide+xml"/>
  <Override PartName="/ppt/slideLayouts/slideLayout2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258" r:id="rId3"/>
    <p:sldId id="321" r:id="rId4"/>
    <p:sldId id="256" r:id="rId5"/>
    <p:sldId id="31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9" r:id="rId15"/>
    <p:sldId id="323" r:id="rId16"/>
    <p:sldId id="324" r:id="rId17"/>
    <p:sldId id="270" r:id="rId18"/>
    <p:sldId id="271" r:id="rId19"/>
    <p:sldId id="322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356" r:id="rId31"/>
    <p:sldId id="372" r:id="rId32"/>
    <p:sldId id="373" r:id="rId33"/>
    <p:sldId id="374" r:id="rId34"/>
    <p:sldId id="375" r:id="rId35"/>
    <p:sldId id="376" r:id="rId36"/>
    <p:sldId id="377" r:id="rId37"/>
    <p:sldId id="378" r:id="rId38"/>
    <p:sldId id="325" r:id="rId39"/>
    <p:sldId id="336" r:id="rId40"/>
    <p:sldId id="379" r:id="rId41"/>
    <p:sldId id="380" r:id="rId42"/>
    <p:sldId id="381" r:id="rId43"/>
    <p:sldId id="382" r:id="rId44"/>
    <p:sldId id="383" r:id="rId45"/>
    <p:sldId id="335" r:id="rId46"/>
    <p:sldId id="384" r:id="rId47"/>
    <p:sldId id="385" r:id="rId48"/>
    <p:sldId id="406" r:id="rId49"/>
    <p:sldId id="407" r:id="rId50"/>
    <p:sldId id="332" r:id="rId51"/>
    <p:sldId id="334" r:id="rId52"/>
    <p:sldId id="326" r:id="rId53"/>
    <p:sldId id="282" r:id="rId54"/>
    <p:sldId id="369" r:id="rId55"/>
    <p:sldId id="283" r:id="rId56"/>
    <p:sldId id="337" r:id="rId57"/>
    <p:sldId id="338" r:id="rId58"/>
    <p:sldId id="339" r:id="rId59"/>
    <p:sldId id="341" r:id="rId60"/>
    <p:sldId id="340" r:id="rId61"/>
    <p:sldId id="357" r:id="rId62"/>
    <p:sldId id="327" r:id="rId63"/>
    <p:sldId id="284" r:id="rId64"/>
    <p:sldId id="386" r:id="rId65"/>
    <p:sldId id="387" r:id="rId66"/>
    <p:sldId id="388" r:id="rId67"/>
    <p:sldId id="389" r:id="rId68"/>
    <p:sldId id="390" r:id="rId69"/>
    <p:sldId id="391" r:id="rId70"/>
    <p:sldId id="392" r:id="rId71"/>
    <p:sldId id="328" r:id="rId72"/>
    <p:sldId id="370" r:id="rId73"/>
    <p:sldId id="365" r:id="rId74"/>
    <p:sldId id="366" r:id="rId75"/>
    <p:sldId id="393" r:id="rId76"/>
    <p:sldId id="405" r:id="rId77"/>
    <p:sldId id="286" r:id="rId78"/>
    <p:sldId id="371" r:id="rId79"/>
    <p:sldId id="359" r:id="rId80"/>
    <p:sldId id="361" r:id="rId81"/>
    <p:sldId id="360" r:id="rId82"/>
    <p:sldId id="362" r:id="rId83"/>
    <p:sldId id="363" r:id="rId84"/>
    <p:sldId id="364" r:id="rId85"/>
    <p:sldId id="287" r:id="rId86"/>
    <p:sldId id="288" r:id="rId87"/>
    <p:sldId id="289" r:id="rId88"/>
    <p:sldId id="290" r:id="rId89"/>
    <p:sldId id="291" r:id="rId90"/>
    <p:sldId id="343" r:id="rId91"/>
    <p:sldId id="292" r:id="rId92"/>
    <p:sldId id="293" r:id="rId93"/>
    <p:sldId id="294" r:id="rId94"/>
    <p:sldId id="295" r:id="rId95"/>
    <p:sldId id="342" r:id="rId96"/>
    <p:sldId id="298" r:id="rId9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44595-10E6-4CEE-AF5B-0A5A4E2328EE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q=http://litopys.kiev.ua/&amp;usd=1&amp;usg=AFQjCNGaxOXDG_aOiMPJCY92zeKwySZyqQ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q=http://litopys.kiev.ua/&amp;usd=1&amp;usg=AFQjCNGaxOXDG_aOiMPJCY92zeKwySZyqQ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topys.kiev.ua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litopys.kiev.ua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litopys.kiev.ua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slide" Target="slide3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itopys.kiev.ua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litopys.kiev.ua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FbSucsZHx4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FFFS01\Home\chlataff\1.%20V&#253;uka\2.%20Auto&#345;i\19.stolet&#237;\&#352;ev&#269;enko%20Taras\Nahr&#225;vky,%20po&#345;ady,%20obr&#225;zky%20apod\&#352;ev&#269;enko-Zapovit.mp3" TargetMode="External"/><Relationship Id="rId6" Type="http://schemas.openxmlformats.org/officeDocument/2006/relationships/hyperlink" Target="https://www.youtube.com/watch?v=04nSETVJTg0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rE0XXJHOSI" TargetMode="External"/><Relationship Id="rId2" Type="http://schemas.openxmlformats.org/officeDocument/2006/relationships/hyperlink" Target="https://www.youtube.com/watch?v=j1gmx59Zhj0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hyperlink" Target="http://www.google.com/url?q=http://litopys.kiev.ua/&amp;usd=1&amp;usg=AFQjCNGaxOXDG_aOiMPJCY92zeKwySZyqQ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43808" y="332656"/>
            <a:ext cx="335662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cs-CZ" sz="3600" b="1" dirty="0"/>
              <a:t>2. období tvorby</a:t>
            </a:r>
            <a:endParaRPr lang="cs-CZ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68760"/>
            <a:ext cx="373001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90525"/>
            <a:ext cx="76200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14290"/>
            <a:ext cx="4267212" cy="636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14290"/>
            <a:ext cx="4666665" cy="619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14282" y="214290"/>
            <a:ext cx="22797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Polovina října 1843 </a:t>
            </a:r>
            <a:endParaRPr lang="cs-CZ" sz="2000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5720" y="642918"/>
            <a:ext cx="1353256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cs-CZ" sz="2800" b="1" u="sng" dirty="0" err="1">
                <a:solidFill>
                  <a:srgbClr val="0070C0"/>
                </a:solidFill>
              </a:rPr>
              <a:t>Jahotyn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5720" y="1214422"/>
            <a:ext cx="1926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Rodina </a:t>
            </a:r>
            <a:r>
              <a:rPr lang="cs-CZ" sz="2000" b="1" dirty="0" err="1"/>
              <a:t>Repninů</a:t>
            </a:r>
            <a:r>
              <a:rPr lang="cs-CZ" sz="2000" b="1" dirty="0"/>
              <a:t> 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14290"/>
            <a:ext cx="4786346" cy="646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délník 7"/>
          <p:cNvSpPr/>
          <p:nvPr/>
        </p:nvSpPr>
        <p:spPr>
          <a:xfrm>
            <a:off x="285721" y="1643050"/>
            <a:ext cx="27860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Kněžna  </a:t>
            </a:r>
            <a:r>
              <a:rPr lang="cs-CZ" sz="2000" b="1" u="sng" dirty="0" err="1">
                <a:solidFill>
                  <a:srgbClr val="FF0000"/>
                </a:solidFill>
              </a:rPr>
              <a:t>Varvara</a:t>
            </a:r>
            <a:endParaRPr lang="cs-CZ" sz="2000" b="1" u="sng" dirty="0">
              <a:solidFill>
                <a:srgbClr val="FF0000"/>
              </a:solidFill>
            </a:endParaRPr>
          </a:p>
          <a:p>
            <a:pPr marL="177800" indent="-177800" algn="just">
              <a:buFont typeface="Arial" pitchFamily="34" charset="0"/>
              <a:buChar char="•"/>
            </a:pPr>
            <a:r>
              <a:rPr lang="cs-CZ" sz="2000" dirty="0"/>
              <a:t>Nešťastná láska kněžny k Tarasu </a:t>
            </a:r>
            <a:r>
              <a:rPr lang="cs-CZ" sz="2000" dirty="0" err="1"/>
              <a:t>Ševčenkovi</a:t>
            </a:r>
            <a:endParaRPr lang="cs-CZ" sz="200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86058"/>
            <a:ext cx="3317324" cy="288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bdélník 9"/>
          <p:cNvSpPr/>
          <p:nvPr/>
        </p:nvSpPr>
        <p:spPr>
          <a:xfrm>
            <a:off x="285720" y="5929330"/>
            <a:ext cx="3357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" b="1" dirty="0"/>
              <a:t>89. </a:t>
            </a:r>
            <a:r>
              <a:rPr lang="cs-CZ" sz="800" b="1" dirty="0"/>
              <a:t> </a:t>
            </a:r>
            <a:r>
              <a:rPr lang="cs-CZ" sz="800" b="1" dirty="0" err="1"/>
              <a:t>Ševčenko</a:t>
            </a:r>
            <a:r>
              <a:rPr lang="cs-CZ" sz="800" b="1" dirty="0"/>
              <a:t> - </a:t>
            </a:r>
            <a:r>
              <a:rPr lang="uk-UA" sz="800" b="1" dirty="0"/>
              <a:t>Портрет дітей В. М. Рєпніна. </a:t>
            </a:r>
            <a:r>
              <a:rPr lang="uk-UA" sz="800" dirty="0"/>
              <a:t>Полотно, олія (40 × 51,3). [Яготин]. [1 — 10.</a:t>
            </a:r>
            <a:r>
              <a:rPr lang="cs-CZ" sz="800" dirty="0"/>
              <a:t>I] 1844.</a:t>
            </a:r>
          </a:p>
          <a:p>
            <a:br>
              <a:rPr lang="uk-UA" sz="800" dirty="0"/>
            </a:br>
            <a:endParaRPr lang="uk-UA" sz="800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42851"/>
            <a:ext cx="4686324" cy="658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7929586" y="6429396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H. </a:t>
            </a:r>
            <a:r>
              <a:rPr lang="cs-CZ" sz="800" dirty="0" err="1"/>
              <a:t>Psol</a:t>
            </a:r>
            <a:r>
              <a:rPr lang="cs-CZ" sz="800" dirty="0"/>
              <a:t> (1840)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42852"/>
            <a:ext cx="5214942" cy="661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7286644" y="5857892"/>
            <a:ext cx="157163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О.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Покровський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Портрет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княжни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Варвари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Миколаївни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Рєпніної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Кінець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1830-х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pp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Папір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,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акварель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17x13,5.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2470" grpId="0"/>
      <p:bldP spid="6247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43925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2071670" y="5214950"/>
            <a:ext cx="503535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Флігель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в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Яготині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, в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якому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жив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Шевченко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Фото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1923. 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http://litopys.kiev.ua/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865822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2928926" y="5715016"/>
            <a:ext cx="34435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Родина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Рєпніних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Фото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1839. 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http://litopys.kiev.ua/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14290"/>
            <a:ext cx="4422943" cy="59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142844" y="214290"/>
            <a:ext cx="1346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10. 1. 1844</a:t>
            </a:r>
            <a:endParaRPr lang="cs-CZ" sz="2000" dirty="0">
              <a:solidFill>
                <a:srgbClr val="00B05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14282" y="571480"/>
            <a:ext cx="2954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u="sng" dirty="0" err="1"/>
              <a:t>Ševčenko</a:t>
            </a:r>
            <a:r>
              <a:rPr lang="cs-CZ" sz="2000" b="1" u="sng" dirty="0"/>
              <a:t> odjel </a:t>
            </a:r>
            <a:r>
              <a:rPr lang="cs-CZ" sz="2000" b="1" u="sng" dirty="0">
                <a:solidFill>
                  <a:srgbClr val="0070C0"/>
                </a:solidFill>
              </a:rPr>
              <a:t>z </a:t>
            </a:r>
            <a:r>
              <a:rPr lang="cs-CZ" sz="2000" b="1" u="sng" dirty="0" err="1">
                <a:solidFill>
                  <a:srgbClr val="0070C0"/>
                </a:solidFill>
              </a:rPr>
              <a:t>Jahotyna</a:t>
            </a:r>
            <a:endParaRPr lang="cs-CZ" sz="2000" dirty="0">
              <a:solidFill>
                <a:srgbClr val="0070C0"/>
              </a:solidFill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14282" y="1214422"/>
            <a:ext cx="414340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Ještě asi měsíc po odjezdu z 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Jahotyna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Ševčenko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hostoval u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Zakrevských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kumimoji="0" lang="cs-CZ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Berezova</a:t>
            </a:r>
            <a:r>
              <a:rPr kumimoji="0" lang="cs-CZ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 Rudka)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Balmenů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Markevyče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 </a:t>
            </a:r>
            <a:endParaRPr kumimoji="0" lang="cs-CZ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80975" marR="0" lvl="0" indent="-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Během těchto pobytů si vydělal nějaké peníze 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malováním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: namaloval dva portréty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Repnina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skupinový portrét jeho vnuků, portrét paní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Majevské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portréty manželů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Zakrevských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portrét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Lukomského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.....  </a:t>
            </a:r>
            <a:endParaRPr kumimoji="0" lang="cs-CZ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85720" y="4429132"/>
            <a:ext cx="17892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6. – 13. 2. 1844</a:t>
            </a:r>
          </a:p>
          <a:p>
            <a:r>
              <a:rPr lang="cs-CZ" sz="2000" b="1" u="sng" dirty="0"/>
              <a:t>Kyjev</a:t>
            </a:r>
          </a:p>
          <a:p>
            <a:endParaRPr lang="cs-CZ" sz="2000" b="1" u="sng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4152911" cy="612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072066" y="285728"/>
            <a:ext cx="3714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800" b="1" dirty="0"/>
              <a:t>86. Портрет Віктора Олексійовича Закревського. </a:t>
            </a:r>
            <a:r>
              <a:rPr lang="uk-UA" sz="800" dirty="0"/>
              <a:t>Папір, олівець (34,5 × 23,3). [Березова Рудка]. </a:t>
            </a:r>
            <a:r>
              <a:rPr lang="cs-CZ" sz="800" dirty="0"/>
              <a:t>XII 1843.</a:t>
            </a:r>
          </a:p>
          <a:p>
            <a:pPr algn="just"/>
            <a:r>
              <a:rPr lang="uk-UA" sz="800" dirty="0"/>
              <a:t>Справа внизу олівцем дата і підпис автора: </a:t>
            </a:r>
            <a:r>
              <a:rPr lang="uk-UA" sz="800" i="1" dirty="0"/>
              <a:t>1843. Декабря въ ночи </a:t>
            </a:r>
            <a:r>
              <a:rPr lang="uk-UA" sz="800" dirty="0"/>
              <a:t>|| </a:t>
            </a:r>
            <a:r>
              <a:rPr lang="uk-UA" sz="800" i="1" dirty="0"/>
              <a:t>Т. Шевч[енко].</a:t>
            </a:r>
            <a:endParaRPr lang="uk-UA" sz="800" dirty="0"/>
          </a:p>
          <a:p>
            <a:pPr algn="just"/>
            <a:r>
              <a:rPr lang="uk-UA" sz="800" dirty="0"/>
              <a:t>В. О. Закревський (1807 — 1858) — один із власників с. Березова Рудка, Пирятинського пов., Полтавської губ. (нині Пирятинського р-ну, Полтавської обл.).</a:t>
            </a:r>
          </a:p>
          <a:p>
            <a:pPr algn="just"/>
            <a:r>
              <a:rPr lang="uk-UA" sz="800" dirty="0"/>
              <a:t>В каталозі малярської творчості Т. Г. Шевченка, експонованої в галереї, та в інших авторів зустрічається під назвою «Карикатура на поміщика В. О. Закревського» (див. Каталог, </a:t>
            </a:r>
            <a:r>
              <a:rPr lang="cs-CZ" sz="800" dirty="0"/>
              <a:t>X., 1934, </a:t>
            </a:r>
            <a:r>
              <a:rPr lang="uk-UA" sz="800" dirty="0"/>
              <a:t>стор. 25).</a:t>
            </a:r>
          </a:p>
          <a:p>
            <a:pPr algn="just"/>
            <a:r>
              <a:rPr lang="uk-UA" sz="800" dirty="0"/>
              <a:t>В Березовій Рудці Шевченко намалював також портрет П. О. Закревського — брата В. О. Закревського (див. № 88) та дружини першого (див. № 87).</a:t>
            </a:r>
          </a:p>
          <a:p>
            <a:pPr algn="just"/>
            <a:r>
              <a:rPr lang="uk-UA" sz="800" dirty="0"/>
              <a:t>Попередні місця збереження: власність С. П. Яремича, ВІМШ, ГКШ.</a:t>
            </a:r>
          </a:p>
          <a:p>
            <a:pPr algn="just"/>
            <a:br>
              <a:rPr lang="uk-UA" sz="800" dirty="0"/>
            </a:br>
            <a:endParaRPr lang="uk-UA" sz="800" dirty="0"/>
          </a:p>
          <a:p>
            <a:pPr algn="just"/>
            <a:r>
              <a:rPr lang="uk-UA" sz="800" dirty="0"/>
              <a:t>ДМШ, інв. № г — 763.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14290"/>
            <a:ext cx="4743462" cy="60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88640"/>
            <a:ext cx="363843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Počátek listopadu 1842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836712"/>
            <a:ext cx="4131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Odjel do Švédska a do Dánska. 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285720" y="1357298"/>
            <a:ext cx="248465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Po květnu 1843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285720" y="2000240"/>
            <a:ext cx="5144357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Ševčenko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se vypravil 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Ukrajinu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14282" y="2500306"/>
            <a:ext cx="8715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u="sng" dirty="0" err="1"/>
              <a:t>Černihovsko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Kačanivka</a:t>
            </a:r>
            <a:r>
              <a:rPr lang="cs-CZ" sz="2000" dirty="0"/>
              <a:t>, hrabě </a:t>
            </a:r>
            <a:r>
              <a:rPr lang="cs-CZ" sz="2000" dirty="0" err="1"/>
              <a:t>Tarnovský</a:t>
            </a:r>
            <a:r>
              <a:rPr lang="cs-CZ" sz="2000" dirty="0"/>
              <a:t>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cs-CZ" sz="2000" b="1" dirty="0"/>
              <a:t>setkání s ukrajinským romantickým básníkem </a:t>
            </a:r>
            <a:r>
              <a:rPr lang="cs-CZ" sz="2000" b="1" u="sng" dirty="0">
                <a:solidFill>
                  <a:srgbClr val="FF0000"/>
                </a:solidFill>
              </a:rPr>
              <a:t>Viktorem </a:t>
            </a:r>
            <a:r>
              <a:rPr lang="cs-CZ" sz="2000" b="1" u="sng" dirty="0" err="1">
                <a:solidFill>
                  <a:srgbClr val="FF0000"/>
                </a:solidFill>
              </a:rPr>
              <a:t>Zabilou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429000"/>
            <a:ext cx="304608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bdélník 10"/>
          <p:cNvSpPr/>
          <p:nvPr/>
        </p:nvSpPr>
        <p:spPr>
          <a:xfrm>
            <a:off x="285720" y="6429396"/>
            <a:ext cx="8595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1" dirty="0"/>
              <a:t>Viktor Zabila</a:t>
            </a:r>
            <a:endParaRPr lang="cs-CZ" sz="1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429000"/>
            <a:ext cx="4557714" cy="297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 rot="10800000" flipV="1">
            <a:off x="3857620" y="6429396"/>
            <a:ext cx="57863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Поміщицька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усадьба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в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Качанівці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Худ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О.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Кунавин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1809. 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/>
              </a:rPr>
              <a:t>http://litopys.kiev.ua/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1441" grpId="0" animBg="1"/>
      <p:bldP spid="13" grpId="0"/>
      <p:bldP spid="11" grpId="0"/>
      <p:bldP spid="655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572032" cy="650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072066" y="142852"/>
            <a:ext cx="37862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" b="1" dirty="0"/>
              <a:t>87. Портрет Ганни Іванівни Закревської. </a:t>
            </a:r>
            <a:r>
              <a:rPr lang="uk-UA" sz="800" dirty="0"/>
              <a:t>Полотно, олія (51 × 39,6). [Березова Рудка]. [9 — 23.</a:t>
            </a:r>
            <a:r>
              <a:rPr lang="cs-CZ" sz="800" dirty="0"/>
              <a:t>XII] 1843. </a:t>
            </a:r>
            <a:r>
              <a:rPr lang="cs-CZ" sz="800" b="1" dirty="0"/>
              <a:t>/35/</a:t>
            </a:r>
            <a:endParaRPr lang="cs-CZ" sz="800" dirty="0"/>
          </a:p>
          <a:p>
            <a:r>
              <a:rPr lang="uk-UA" sz="800" dirty="0"/>
              <a:t>Зліва внизу олійною фарбою дата і підпис автора: </a:t>
            </a:r>
            <a:r>
              <a:rPr lang="uk-UA" sz="800" i="1" dirty="0"/>
              <a:t>1843 </a:t>
            </a:r>
            <a:r>
              <a:rPr lang="uk-UA" sz="800" dirty="0"/>
              <a:t>|| </a:t>
            </a:r>
            <a:r>
              <a:rPr lang="uk-UA" sz="800" i="1" dirty="0"/>
              <a:t>Т. Шевченко.</a:t>
            </a:r>
            <a:endParaRPr lang="uk-UA" sz="800" dirty="0"/>
          </a:p>
          <a:p>
            <a:r>
              <a:rPr lang="uk-UA" sz="800" dirty="0"/>
              <a:t>Портрет вмонтовано в овал.</a:t>
            </a:r>
          </a:p>
          <a:p>
            <a:r>
              <a:rPr lang="uk-UA" sz="800" dirty="0"/>
              <a:t>Г. І. Закревська (народ. 1822 р.) — дружина П. О. Закревського (див. № 88).</a:t>
            </a:r>
          </a:p>
          <a:p>
            <a:r>
              <a:rPr lang="uk-UA" sz="800" dirty="0"/>
              <a:t>У листі до В. О. Закревського від 10.</a:t>
            </a:r>
            <a:r>
              <a:rPr lang="cs-CZ" sz="800" dirty="0"/>
              <a:t>XI 1843 </a:t>
            </a:r>
            <a:r>
              <a:rPr lang="uk-UA" sz="800" dirty="0"/>
              <a:t>р. з Яготина Шевченко пише: «А Ганні вродливій скажи, що як тільки очуняю та кожух пошию, то зараз і прибуду з пензлями і фарбами на цілий тиждень...» («Повне зібрання творів Тараса Шевченка», т. </a:t>
            </a:r>
            <a:r>
              <a:rPr lang="cs-CZ" sz="800" dirty="0"/>
              <a:t>III, </a:t>
            </a:r>
            <a:r>
              <a:rPr lang="uk-UA" sz="800" dirty="0"/>
              <a:t>ДВУ, 1929, стор. 16).</a:t>
            </a:r>
          </a:p>
          <a:p>
            <a:r>
              <a:rPr lang="uk-UA" sz="800" dirty="0"/>
              <a:t>Виконати портрет Г. І. Закревської та її чоловіка (див. № 88) Шевченко міг лише з 9 по 23.</a:t>
            </a:r>
            <a:r>
              <a:rPr lang="cs-CZ" sz="800" dirty="0"/>
              <a:t>XI</a:t>
            </a:r>
            <a:r>
              <a:rPr lang="uk-UA" sz="800" dirty="0"/>
              <a:t>І 1843 </a:t>
            </a:r>
            <a:r>
              <a:rPr lang="cs-CZ" sz="800" dirty="0"/>
              <a:t>p., </a:t>
            </a:r>
            <a:r>
              <a:rPr lang="uk-UA" sz="800" dirty="0"/>
              <a:t>коли виїздив з Яготина на два тижні («Русские пропилен», т. </a:t>
            </a:r>
            <a:r>
              <a:rPr lang="cs-CZ" sz="800" dirty="0"/>
              <a:t>II, </a:t>
            </a:r>
            <a:r>
              <a:rPr lang="uk-UA" sz="800" dirty="0"/>
              <a:t>М., 1916, стор. 203 — 221).</a:t>
            </a:r>
          </a:p>
          <a:p>
            <a:r>
              <a:rPr lang="uk-UA" sz="800" dirty="0"/>
              <a:t>Попередні місця збереження: власність М. М. Закревської, Полтавський державний історичний музей, ГКШ.</a:t>
            </a:r>
          </a:p>
          <a:p>
            <a:r>
              <a:rPr lang="uk-UA" sz="800" dirty="0"/>
              <a:t>1911 р. експонувався на виставці художніх творів Т. Шевченка в Києві (Каталог, № 37); 1939 р. — на Республіканській ювілейній шевченківській виставці в Києві (Каталог, № 142); 1951 р. — на виставці образотворчого мистецтва Української РСР у Москві (Каталог, стор. 104).</a:t>
            </a:r>
          </a:p>
          <a:p>
            <a:r>
              <a:rPr lang="uk-UA" sz="800" dirty="0"/>
              <a:t>Про копію цього портрета, приписувану Шевченкові, див. т. </a:t>
            </a:r>
            <a:r>
              <a:rPr lang="cs-CZ" sz="800" dirty="0"/>
              <a:t>X </a:t>
            </a:r>
            <a:r>
              <a:rPr lang="uk-UA" sz="800" dirty="0"/>
              <a:t>цього ж видання.</a:t>
            </a:r>
          </a:p>
          <a:p>
            <a:br>
              <a:rPr lang="uk-UA" sz="800" dirty="0"/>
            </a:br>
            <a:endParaRPr lang="uk-UA" sz="800" dirty="0"/>
          </a:p>
          <a:p>
            <a:r>
              <a:rPr lang="uk-UA" sz="800" dirty="0"/>
              <a:t>ДМШ, інв. № ж — 106.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4682145" cy="654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286380" y="142852"/>
            <a:ext cx="364333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" b="1" dirty="0"/>
              <a:t>88. Портрет Платона Олексійовича Закревського. </a:t>
            </a:r>
            <a:r>
              <a:rPr lang="uk-UA" sz="800" dirty="0"/>
              <a:t>Полотно, олія (52 × 40,1). [Березова Рудка]. [9 — 23.</a:t>
            </a:r>
            <a:r>
              <a:rPr lang="cs-CZ" sz="800" dirty="0"/>
              <a:t>XII 1843].</a:t>
            </a:r>
          </a:p>
          <a:p>
            <a:r>
              <a:rPr lang="uk-UA" sz="800" dirty="0"/>
              <a:t>Портрет вмонтовано в овал.</a:t>
            </a:r>
          </a:p>
          <a:p>
            <a:r>
              <a:rPr lang="uk-UA" sz="800" dirty="0"/>
              <a:t>П. О. Закревський (1801/4 — 1882) — старший брат В. О. Закревського (див. № 86).</a:t>
            </a:r>
          </a:p>
          <a:p>
            <a:r>
              <a:rPr lang="uk-UA" sz="800" dirty="0"/>
              <a:t>Датується за тими ж мотивами, що і портрет його дружини Г. І. Закревської (див. № 87).</a:t>
            </a:r>
          </a:p>
          <a:p>
            <a:r>
              <a:rPr lang="uk-UA" sz="800" dirty="0"/>
              <a:t>Попередні місця збереження: власність М. М. Закревської, Полтавський державний історичний музей, ГКШ, ДМШ.</a:t>
            </a:r>
          </a:p>
          <a:p>
            <a:r>
              <a:rPr lang="uk-UA" sz="800" dirty="0"/>
              <a:t>1911 р. експонувався на виставці художніх творів Т. Шевченка в Києві (Каталог, № 38); 1939 р. — на Республіканській ювілейній шевченківській виставці в Києві (Каталог, № 141); 1951 р. — на виставці образотворчого мистецтва Української РСР у Москві (Каталог, стор. 104).</a:t>
            </a:r>
          </a:p>
          <a:p>
            <a:r>
              <a:rPr lang="uk-UA" sz="800" dirty="0"/>
              <a:t>Про копію цього портрета, приписувану Шевченкові, див. т. </a:t>
            </a:r>
            <a:r>
              <a:rPr lang="cs-CZ" sz="800" dirty="0"/>
              <a:t>X </a:t>
            </a:r>
            <a:r>
              <a:rPr lang="uk-UA" sz="800" dirty="0"/>
              <a:t>цього ж видання.</a:t>
            </a:r>
          </a:p>
          <a:p>
            <a:br>
              <a:rPr lang="uk-UA" sz="800" dirty="0"/>
            </a:br>
            <a:endParaRPr lang="uk-UA" sz="800" dirty="0"/>
          </a:p>
          <a:p>
            <a:r>
              <a:rPr lang="uk-UA" sz="800" dirty="0"/>
              <a:t>ДМШ, інв. № ж — 107.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5720" y="214290"/>
            <a:ext cx="41056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Únor roku 1844  </a:t>
            </a:r>
            <a:r>
              <a:rPr lang="cs-CZ" sz="2000" b="1" dirty="0"/>
              <a:t>-  </a:t>
            </a:r>
            <a:r>
              <a:rPr lang="cs-CZ" sz="2400" b="1" dirty="0">
                <a:solidFill>
                  <a:srgbClr val="0070C0"/>
                </a:solidFill>
              </a:rPr>
              <a:t>Moskva</a:t>
            </a:r>
          </a:p>
          <a:p>
            <a:r>
              <a:rPr lang="cs-CZ" sz="2000" b="1" dirty="0">
                <a:solidFill>
                  <a:srgbClr val="00B050"/>
                </a:solidFill>
              </a:rPr>
              <a:t>Konec února roku 1844 </a:t>
            </a:r>
            <a:r>
              <a:rPr lang="cs-CZ" sz="2000" b="1" dirty="0"/>
              <a:t>- </a:t>
            </a:r>
            <a:r>
              <a:rPr lang="cs-CZ" sz="2400" b="1" dirty="0">
                <a:solidFill>
                  <a:srgbClr val="0070C0"/>
                </a:solidFill>
              </a:rPr>
              <a:t>Petrohrad</a:t>
            </a:r>
          </a:p>
        </p:txBody>
      </p:sp>
      <p:sp>
        <p:nvSpPr>
          <p:cNvPr id="5" name="Obdélník 4"/>
          <p:cNvSpPr/>
          <p:nvPr/>
        </p:nvSpPr>
        <p:spPr>
          <a:xfrm>
            <a:off x="285720" y="1071546"/>
            <a:ext cx="3964355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b="1" dirty="0"/>
              <a:t>Projekt </a:t>
            </a:r>
            <a:r>
              <a:rPr lang="uk-UA" sz="2400" b="1" i="1" u="sng" dirty="0">
                <a:solidFill>
                  <a:schemeClr val="accent3">
                    <a:lumMod val="75000"/>
                  </a:schemeClr>
                </a:solidFill>
              </a:rPr>
              <a:t>Живописная Укрина </a:t>
            </a:r>
            <a:endParaRPr lang="cs-CZ" sz="2400" i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85728"/>
            <a:ext cx="3827363" cy="623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285720" y="1714488"/>
            <a:ext cx="392909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Rozhodl se, že bude vydávat alba-sešity pod názvem  </a:t>
            </a:r>
            <a:r>
              <a:rPr kumimoji="0" lang="ru-RU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Живописная Україна, které měly </a:t>
            </a: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ilustrovat politickou historii Ukrajiny počínaje knížecí dobou</a:t>
            </a:r>
            <a:r>
              <a:rPr kumimoji="0" lang="ru-RU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cs-CZ" sz="2000" b="0" i="0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  <a:p>
            <a:pPr marL="180975" marR="0" lvl="0" indent="-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Cílem bylo </a:t>
            </a:r>
            <a:r>
              <a:rPr kumimoji="0" lang="cs-CZ" sz="2000" b="1" i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představit kulturu, národní ukrajinské zvyky </a:t>
            </a:r>
            <a:r>
              <a:rPr kumimoji="0" lang="cs-CZ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a také   památky ukrajinské lidové kultury.</a:t>
            </a:r>
            <a:r>
              <a:rPr kumimoji="0" lang="cs-CZ" sz="12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85720" y="4929198"/>
            <a:ext cx="39290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Materiály pro tento projekt si přivezl ze svých cest po Ukrajině.</a:t>
            </a: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cs-CZ" sz="2000" dirty="0">
                <a:latin typeface="Arial" pitchFamily="34" charset="0"/>
              </a:rPr>
              <a:t>Rozhodl se pro metodu rytiny. </a:t>
            </a:r>
            <a:endParaRPr kumimoji="0" lang="cs-CZ" sz="2000" i="0" u="none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7786742" cy="617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862" y="285728"/>
            <a:ext cx="6583286" cy="627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0951"/>
            <a:ext cx="7715304" cy="63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01683"/>
            <a:ext cx="6643734" cy="632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255964"/>
            <a:ext cx="7029873" cy="624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-19065"/>
            <a:ext cx="4814748" cy="687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7615"/>
            <a:ext cx="7643866" cy="662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5720" y="1142984"/>
            <a:ext cx="51125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7188" marR="0" lvl="0" indent="-3571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 osobě Kuliše se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Ševčenko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setkal s Ukrajincem nového typu, který měl velmi dobře rozpracovaný ideál obrození ukrajinské kultury.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14282" y="214290"/>
            <a:ext cx="49280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u="sng" dirty="0" err="1"/>
              <a:t>Kyjev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cs-CZ" sz="2000" b="1" dirty="0"/>
              <a:t>zde se sešel s </a:t>
            </a:r>
            <a:r>
              <a:rPr lang="cs-CZ" sz="2400" b="1" u="sng" dirty="0" err="1">
                <a:solidFill>
                  <a:srgbClr val="FF0000"/>
                </a:solidFill>
              </a:rPr>
              <a:t>Pantelejmonem</a:t>
            </a:r>
            <a:r>
              <a:rPr lang="cs-CZ" sz="2400" b="1" u="sng" dirty="0">
                <a:solidFill>
                  <a:srgbClr val="FF0000"/>
                </a:solidFill>
              </a:rPr>
              <a:t> </a:t>
            </a:r>
            <a:r>
              <a:rPr lang="cs-CZ" sz="2400" b="1" u="sng" dirty="0" err="1">
                <a:solidFill>
                  <a:srgbClr val="FF0000"/>
                </a:solidFill>
              </a:rPr>
              <a:t>Kulišem</a:t>
            </a:r>
            <a:endParaRPr lang="cs-CZ" sz="2400" u="sng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57166"/>
            <a:ext cx="3062144" cy="466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285720" y="2571744"/>
            <a:ext cx="140827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b="1" u="sng" dirty="0" err="1"/>
              <a:t>Poltavsko</a:t>
            </a:r>
            <a:endParaRPr lang="cs-CZ" sz="2400" dirty="0"/>
          </a:p>
        </p:txBody>
      </p:sp>
      <p:sp>
        <p:nvSpPr>
          <p:cNvPr id="8" name="Obdélník 7"/>
          <p:cNvSpPr/>
          <p:nvPr/>
        </p:nvSpPr>
        <p:spPr>
          <a:xfrm>
            <a:off x="1928794" y="2643182"/>
            <a:ext cx="98815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b="1" u="sng" dirty="0" err="1"/>
              <a:t>Mosivka</a:t>
            </a:r>
            <a:endParaRPr lang="cs-CZ" b="1" u="sng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71810"/>
            <a:ext cx="5214974" cy="341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5720" y="6500834"/>
            <a:ext cx="51435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Будинок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Т.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Волховської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у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Мойсивці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в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якому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бував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Шевченко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Фото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1911-12. 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/>
              </a:rPr>
              <a:t>http://litopys.kiev.ua/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4915" y="340351"/>
            <a:ext cx="3056333" cy="404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88640"/>
            <a:ext cx="68547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V červnu roku 1844 napsal báseň </a:t>
            </a:r>
            <a:r>
              <a:rPr kumimoji="0" lang="ru-RU" sz="2800" b="1" i="1" u="sng" strike="noStrike" cap="none" normalizeH="0" baseline="0" dirty="0">
                <a:ln>
                  <a:noFill/>
                </a:ln>
                <a:solidFill>
                  <a:srgbClr val="76923C"/>
                </a:solidFill>
                <a:effectLst/>
                <a:latin typeface="Arial" pitchFamily="34" charset="0"/>
                <a:ea typeface="Times New Roman" pitchFamily="18" charset="0"/>
              </a:rPr>
              <a:t>Сон</a:t>
            </a: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23529" y="764704"/>
            <a:ext cx="4752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  <a:ea typeface="Times New Roman" pitchFamily="18" charset="0"/>
              </a:rPr>
              <a:t>tragikomická poéma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prvky grotesky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romantický invektivní patos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„dialog s </a:t>
            </a:r>
            <a:r>
              <a:rPr lang="cs-CZ" b="1" dirty="0" err="1">
                <a:latin typeface="Arial" pitchFamily="34" charset="0"/>
              </a:rPr>
              <a:t>Puškinem</a:t>
            </a:r>
            <a:r>
              <a:rPr lang="cs-CZ" b="1" dirty="0">
                <a:latin typeface="Arial" pitchFamily="34" charset="0"/>
              </a:rPr>
              <a:t>“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Petrohrad zde vystupuje jako pozemské peklo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Kyjev x Petrohrad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Petrohrad = město „upír“</a:t>
            </a:r>
          </a:p>
          <a:p>
            <a:pPr marL="185738" indent="-185738"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5" name="Picture 3" descr="http://lh6.ggpht.com/_0ob9WzPAIoA/R8wJjGIxwKI/AAAAAAAAATI/vnE25iptI9Q/s800/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2940" y="843951"/>
            <a:ext cx="3967461" cy="54442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439317" y="5373216"/>
            <a:ext cx="34563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В передмові до видання зазначено: «Портрет Петра Великого взят с известной картины Лакруа, но поверен маскою, снятою с Петра Великого и хранящейся в Академии художеств» (стор. XI).</a:t>
            </a:r>
          </a:p>
          <a:p>
            <a:r>
              <a:rPr lang="ru-RU" sz="1100" dirty="0"/>
              <a:t>Гравюра (14,5 × 12,3) з оригінала Шевченка вміщена перед першою сторінкою видання.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9B398B6-8B16-E344-F885-3D87212FFD36}"/>
              </a:ext>
            </a:extLst>
          </p:cNvPr>
          <p:cNvSpPr txBox="1"/>
          <p:nvPr/>
        </p:nvSpPr>
        <p:spPr>
          <a:xfrm>
            <a:off x="251520" y="187232"/>
            <a:ext cx="457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Духъ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истины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міръ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можетъ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пріяти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видитъ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знаетъ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Иоанна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глава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14, </a:t>
            </a:r>
            <a:r>
              <a:rPr lang="cs-CZ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стих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всякого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доля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шлях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широкий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мурує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руйнує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неситим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оком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зазирає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країни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Щоб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загарбать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з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собою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Взять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домовину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тузами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обирає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Свата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нишком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куточку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Гострить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ніж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тверезий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Богобоязливий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кішечка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підкрадеться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Вижде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нещасливий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запустить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Пазурі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печінки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благай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вимолять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жінка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щедрий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розкошний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храми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мурує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E16FA5E-F136-1565-86D8-7F8112168DD8}"/>
              </a:ext>
            </a:extLst>
          </p:cNvPr>
          <p:cNvSpPr txBox="1"/>
          <p:nvPr/>
        </p:nvSpPr>
        <p:spPr>
          <a:xfrm>
            <a:off x="5004048" y="181957"/>
            <a:ext cx="457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бідкує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сердешного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воду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точить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братія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мовчить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Витріщивши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ягнята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Нехай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—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— 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Господа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/266/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ярмі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падаєте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якогось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Раю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благаєте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Шкода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схаменіться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царята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старчата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Адамові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я?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гуляю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бенкетую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неділю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в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будень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нудно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жалкуєте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Єй-богу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кричіть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Я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людськую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428736"/>
      </p:ext>
    </p:extLst>
  </p:cSld>
  <p:clrMapOvr>
    <a:masterClrMapping/>
  </p:clrMapOvr>
  <p:transition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C6D0F2-F656-4ED9-9BE2-C537BB91A239}"/>
              </a:ext>
            </a:extLst>
          </p:cNvPr>
          <p:cNvSpPr txBox="1"/>
          <p:nvPr/>
        </p:nvSpPr>
        <p:spPr>
          <a:xfrm>
            <a:off x="179512" y="260648"/>
            <a:ext cx="57606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1857</a:t>
            </a:r>
          </a:p>
          <a:p>
            <a:r>
              <a:rPr lang="uk-UA" sz="2400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Чорна рада. Хроніка 1663 року</a:t>
            </a:r>
            <a:endParaRPr lang="cs-CZ" sz="24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5E1F1AB-1B92-4A85-AC13-3D6B47F14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6672"/>
            <a:ext cx="3500586" cy="55892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ABFC67-AC4F-41E4-9080-37F2F4E0A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34" y="1340768"/>
            <a:ext cx="4248472" cy="51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7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27B22CE-613C-F45E-5620-2B7B0FC69034}"/>
              </a:ext>
            </a:extLst>
          </p:cNvPr>
          <p:cNvSpPr txBox="1"/>
          <p:nvPr/>
        </p:nvSpPr>
        <p:spPr>
          <a:xfrm>
            <a:off x="467544" y="711633"/>
            <a:ext cx="4572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Отак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ідучи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попідтинню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бенкету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п’яний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уночі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міркував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йдучи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доплентавсь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хатини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кричать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жінка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Раї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Усюди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Отож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ліг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спати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підпилий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гармати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усом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моргне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напричуд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дивний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приснився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Найтверезіший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упився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Скупий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жидюга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дав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гривню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Щоб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позирнуть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чорта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B1A6DE-3EAA-63AE-23C7-4B6148A845F7}"/>
              </a:ext>
            </a:extLst>
          </p:cNvPr>
          <p:cNvSpPr txBox="1"/>
          <p:nvPr/>
        </p:nvSpPr>
        <p:spPr>
          <a:xfrm>
            <a:off x="4572000" y="260648"/>
            <a:ext cx="4572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Дивлюся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буцім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сова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Летить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лугами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берегами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нетрями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глибокими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ярами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широкими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степами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байраками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я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Лечу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прощаюся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/267/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Прощай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світе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прощай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Неприязний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Мої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муки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мої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люті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хмарі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заховаю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Україно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Безталанна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вдово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літатиму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розмову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розмову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тихо-сумну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раду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тобою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Опівночі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падатиму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Рясною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росою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Порадимось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посумуєм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сонце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встане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малі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ворога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стануть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Прощай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нене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Удово-небого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Годуй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діток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правда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Господа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0508819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6504578-644C-4FBD-8226-AA90E938D8B5}"/>
              </a:ext>
            </a:extLst>
          </p:cNvPr>
          <p:cNvSpPr txBox="1"/>
          <p:nvPr/>
        </p:nvSpPr>
        <p:spPr>
          <a:xfrm>
            <a:off x="251520" y="58846"/>
            <a:ext cx="457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Летим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Дивлюся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Соловейко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темнім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гаї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Сонце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зострічає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Тихесенько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вітер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Степи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мріють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ярами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ставами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Верби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зеленіють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рясні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похилились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Тополі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Стоять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сторожа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Розмовляють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полем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все-то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вся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країна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Повита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красою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Зеленіє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вмивається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Дрібною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росою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Споконвіку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вмивається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Сонце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зострічає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почину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Ніхто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додбає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розруйнує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все-то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/268/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сумуєш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E1B04C-6693-8BD8-1A02-C180EB7E7129}"/>
              </a:ext>
            </a:extLst>
          </p:cNvPr>
          <p:cNvSpPr txBox="1"/>
          <p:nvPr/>
        </p:nvSpPr>
        <p:spPr>
          <a:xfrm>
            <a:off x="3923928" y="1052736"/>
            <a:ext cx="457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убогая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плачеш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шкода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Хіба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бачиш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Хіба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чуєш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глянь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а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полечу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синії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власті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сміху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глянь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тім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раї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покидаєш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Латану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свитину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каліки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знімають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шкурою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знімають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нічим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обуть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Княжат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недорослих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а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розпинають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Вдову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подушне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кують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Єдиного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єдину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дитину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Єдину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надію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в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військо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оддають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735650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9D5DA6B-3C51-F401-EEF0-7C839B46EECE}"/>
              </a:ext>
            </a:extLst>
          </p:cNvPr>
          <p:cNvSpPr txBox="1"/>
          <p:nvPr/>
        </p:nvSpPr>
        <p:spPr>
          <a:xfrm>
            <a:off x="539552" y="1124744"/>
            <a:ext cx="457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трохи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тином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Опухла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дитина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голоднеє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пшеницю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панщині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бачиш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здалися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змалку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висохли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Слізьми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злилися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покритка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попідтинню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байстрям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шкандибає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одцурались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чужі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приймають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Старці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навіть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цураються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панич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двадцятою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недоліток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пропиває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9F7EA2-3EBA-CA5B-9C7D-47558C4EF315}"/>
              </a:ext>
            </a:extLst>
          </p:cNvPr>
          <p:cNvSpPr txBox="1"/>
          <p:nvPr/>
        </p:nvSpPr>
        <p:spPr>
          <a:xfrm>
            <a:off x="4932040" y="1196752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із-за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сльози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помага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Предковічні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Кровію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убогая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Лишенько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Уп’ємося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отрутою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кризі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ляжем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Пошлем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розпитати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/269/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довго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сім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світі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Катам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панувати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90372663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C518347-9403-40C4-ECC7-9FE308AB548E}"/>
              </a:ext>
            </a:extLst>
          </p:cNvPr>
          <p:cNvSpPr txBox="1"/>
          <p:nvPr/>
        </p:nvSpPr>
        <p:spPr>
          <a:xfrm>
            <a:off x="323528" y="404664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Забери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лиха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товариство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кохалась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тяжкії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повивали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всьому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орду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розпусти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Нехай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чорніє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червоніє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Полум’ям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Нехай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знову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рига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Трупом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де-небудь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заховаю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пошукаю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понад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прощаюся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матір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покидати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безверхій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гірше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дивитися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сльози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F5F7148-178B-8585-981E-5493A7FF5ECC}"/>
              </a:ext>
            </a:extLst>
          </p:cNvPr>
          <p:cNvSpPr txBox="1"/>
          <p:nvPr/>
        </p:nvSpPr>
        <p:spPr>
          <a:xfrm>
            <a:off x="5220072" y="422150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вітер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Передо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сніг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Кругом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болота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Туман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туман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пустота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Людей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сліду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Людської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страшної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ноги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вороги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невороги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Прощайте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приїду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Упивайтесь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бенкетуйте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почую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Один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навік-віки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снігу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заночую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дознаєтесь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є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країна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сльозьми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кров’ю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одпочину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Одпочину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слухаю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Загули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Подивлюся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поганий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/270/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8965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23A7851-349E-25F2-730F-E7858F06B9AD}"/>
              </a:ext>
            </a:extLst>
          </p:cNvPr>
          <p:cNvSpPr txBox="1"/>
          <p:nvPr/>
        </p:nvSpPr>
        <p:spPr>
          <a:xfrm>
            <a:off x="467544" y="836712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взявся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робиш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шукаєш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мабуть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заховаюсь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заподіяв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закували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запалили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галичі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силу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розпустили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караюсь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караюсь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спокутую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діжду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A00A49A-72CC-445F-7AB5-D64C7FDE6741}"/>
              </a:ext>
            </a:extLst>
          </p:cNvPr>
          <p:cNvSpPr txBox="1"/>
          <p:nvPr/>
        </p:nvSpPr>
        <p:spPr>
          <a:xfrm>
            <a:off x="4427984" y="1340768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Заворушилася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пустиня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тісної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домовини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остатній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Страшний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Мертвці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правдою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встають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вмерлі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убиті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просити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залиті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золото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виносять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Щоб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пельку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залити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Неситому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катаржні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Вседержитель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добачає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759712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6ED2BD1-AEDC-A6DA-E3D0-6ACBCAD90617}"/>
              </a:ext>
            </a:extLst>
          </p:cNvPr>
          <p:cNvSpPr txBox="1"/>
          <p:nvPr/>
        </p:nvSpPr>
        <p:spPr>
          <a:xfrm>
            <a:off x="510866" y="188640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злодій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штемпований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волочить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розбойник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катований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Зубами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скрегоче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Недобитка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товариша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Зарізати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запеклими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убраний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всесвітній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Штемпом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увінчаний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муці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катарзі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/271/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плаче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стогне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нагріте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серце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прохолоне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рожевії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квіти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Доглядані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смілі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викохані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передав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навіки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поховав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ховай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Розсип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розкидай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Зійдуть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ростимуть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вийдуть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E71B5EC-F62E-6E44-761C-72A8EC9EACA9}"/>
              </a:ext>
            </a:extLst>
          </p:cNvPr>
          <p:cNvSpPr txBox="1"/>
          <p:nvPr/>
        </p:nvSpPr>
        <p:spPr>
          <a:xfrm>
            <a:off x="510866" y="574603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митарство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холодно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Мороз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розум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D19D93D-4E08-BC60-DDE0-7E46E1A05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8640"/>
            <a:ext cx="35528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571FD89-80C4-0E9B-5C86-49A71F2AE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447" y="6127001"/>
            <a:ext cx="335758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Титульна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сторінка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рукописного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Кобзаря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,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ілюстрованого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М.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Башиловим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Я.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де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Бальменом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1844. 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http://litopys.kiev.ua/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4457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23528" y="476672"/>
            <a:ext cx="324036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знов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лечу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Земля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чорніє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Дрімає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розум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серце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мліє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Дивлюся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: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хати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над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шляхами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городи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з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стома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церквами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 в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городах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мов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журавлі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Замоштрували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москалі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;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Нагодовані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обуті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кайданами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окуті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Моштруються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Далі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гляну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: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У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долині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мов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у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ямі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На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багнищі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город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мріє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;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Над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ним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хмарою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чорніє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Туман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тяжкий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...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Долітаю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— 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То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город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безкраїй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Чи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то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турецький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Чи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то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німецький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А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може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те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що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й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московський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Церкви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палати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пани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пузаті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І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однісінької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хати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64B0D9-CE84-8361-21F1-22DCB05FA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2924944"/>
            <a:ext cx="324036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 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V hloubi siné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na dně jámy, na bažině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vidím město – velké, zděné,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jako mračnem zahalené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těžkou mlhou… Přilétám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nad prospekty nijak úzké.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Je to turecké,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je to německé,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nebo je to město ruské?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Paláce, chrámy,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břichatí mocipáni,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obyčejný dům k nepotkání.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251520" y="116632"/>
            <a:ext cx="828092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Смеркалося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огонь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огнем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Кругом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запалало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Аж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злякавсь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 «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Ура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ура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Ура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!» —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закричали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Цу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цу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дурні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схаменіться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Чого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се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раді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Що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горите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?» — 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Экой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хохол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!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знает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параду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нас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парад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Сам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изволит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Сегодни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гуляти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!»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де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ж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вона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цяця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?»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Бон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видишь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—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палаты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».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Штовхаюсь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я;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аж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землячок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Спасибі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признався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циновими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ґудзиками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: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Де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ты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здесь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узялся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?»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«З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України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». — «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Так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як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же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ти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Й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говорить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вмієш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По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-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здешнему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?» — «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Ба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ні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—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кажу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—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Говорить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умію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хочу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». — «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Экой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чудак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!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8914D2-634A-74A4-30E5-D2ABB8320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980" y="116632"/>
            <a:ext cx="82809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Stmívalo se… náhle světlo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tryskne do šířavy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ea typeface="Times New Roman" pitchFamily="18" charset="0"/>
              </a:rPr>
              <a:t>až se leknu… „Hurá! hurá!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Hurá!“ křičí davy.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ea typeface="Times New Roman" pitchFamily="18" charset="0"/>
              </a:rPr>
              <a:t>„No tak, hloupí, zastavte se!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Jaký máte důvod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ea typeface="Times New Roman" pitchFamily="18" charset="0"/>
              </a:rPr>
              <a:t>smát se, výskat?!“ – </a:t>
            </a:r>
            <a:r>
              <a:rPr lang="cs-CZ" sz="20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„Chochol! Neví,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co je carský původ…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684584" y="476672"/>
            <a:ext cx="6296744" cy="1065361"/>
          </a:xfrm>
        </p:spPr>
        <p:txBody>
          <a:bodyPr>
            <a:normAutofit fontScale="90000"/>
          </a:bodyPr>
          <a:lstStyle/>
          <a:p>
            <a:r>
              <a:rPr lang="cs-CZ" sz="4000" b="1" u="sng" dirty="0" err="1">
                <a:solidFill>
                  <a:srgbClr val="FF0000"/>
                </a:solidFill>
              </a:rPr>
              <a:t>Kuliš</a:t>
            </a:r>
            <a:r>
              <a:rPr lang="cs-CZ" sz="4000" b="1" u="sng" dirty="0">
                <a:solidFill>
                  <a:srgbClr val="FF0000"/>
                </a:solidFill>
              </a:rPr>
              <a:t> </a:t>
            </a:r>
            <a:r>
              <a:rPr lang="cs-CZ" sz="4000" b="1" u="sng" dirty="0" err="1">
                <a:solidFill>
                  <a:srgbClr val="FF0000"/>
                </a:solidFill>
              </a:rPr>
              <a:t>Pantelejmon</a:t>
            </a:r>
            <a:r>
              <a:rPr lang="cs-CZ" sz="4000" dirty="0"/>
              <a:t> </a:t>
            </a:r>
            <a:br>
              <a:rPr lang="cs-CZ" sz="4000" dirty="0"/>
            </a:br>
            <a:r>
              <a:rPr lang="cs-CZ" sz="2700" dirty="0">
                <a:solidFill>
                  <a:srgbClr val="00B050"/>
                </a:solidFill>
              </a:rPr>
              <a:t>(1819-1897)</a:t>
            </a:r>
            <a:br>
              <a:rPr lang="cs-CZ" dirty="0"/>
            </a:br>
            <a:endParaRPr lang="cs-CZ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59470" y="1187723"/>
            <a:ext cx="44726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Narodil se 7. 8. 1819 na </a:t>
            </a:r>
            <a:r>
              <a:rPr kumimoji="0" lang="cs-CZ" sz="200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Černihovsku</a:t>
            </a:r>
            <a:r>
              <a:rPr kumimoji="0" lang="cs-CZ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Pocházel ze starých kozáckých rodů.</a:t>
            </a:r>
            <a:r>
              <a:rPr kumimoji="0" lang="cs-CZ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200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79512" y="2081651"/>
            <a:ext cx="47842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Od konce 30. let </a:t>
            </a:r>
            <a:r>
              <a:rPr kumimoji="0" lang="cs-CZ" sz="2000" b="1" i="0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Kuliš</a:t>
            </a:r>
            <a:r>
              <a:rPr kumimoji="0" lang="cs-CZ" sz="2000" b="1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navštěvoval 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Kyjevskou univerzitu</a:t>
            </a:r>
            <a:r>
              <a:rPr kumimoji="0" lang="cs-CZ" sz="2000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(neoficiálně). </a:t>
            </a:r>
            <a:endParaRPr kumimoji="0" lang="cs-CZ" sz="2000" i="0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FE8D30C-4086-4B34-934F-7D79FFD9FC4B}"/>
              </a:ext>
            </a:extLst>
          </p:cNvPr>
          <p:cNvSpPr txBox="1"/>
          <p:nvPr/>
        </p:nvSpPr>
        <p:spPr>
          <a:xfrm>
            <a:off x="235826" y="2975579"/>
            <a:ext cx="5219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800" b="1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 40. a 50. letech vystupoval převážně jako prozaik, méně jako básník.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Zpočátku psal rusky, postupně ukrajinsky.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Náhled snímku 4">
                <a:extLst>
                  <a:ext uri="{FF2B5EF4-FFF2-40B4-BE49-F238E27FC236}">
                    <a16:creationId xmlns:a16="http://schemas.microsoft.com/office/drawing/2014/main" id="{1852295A-CC3E-4F19-B5B0-00F9CEDF6B0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766127" y="3942427"/>
              <a:ext cx="2286000" cy="1714500"/>
            </p:xfrm>
            <a:graphic>
              <a:graphicData uri="http://schemas.microsoft.com/office/powerpoint/2016/slidezoom">
                <pslz:sldZm>
                  <pslz:sldZmObj sldId="261" cId="2824417074">
                    <pslz:zmPr id="{2065570E-FBCC-498E-A01F-E2639F09B9DF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Náhled snímku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852295A-CC3E-4F19-B5B0-00F9CEDF6B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766127" y="3942427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ázek 9" descr="Kuliš - obrázek.jpg">
            <a:extLst>
              <a:ext uri="{FF2B5EF4-FFF2-40B4-BE49-F238E27FC236}">
                <a16:creationId xmlns:a16="http://schemas.microsoft.com/office/drawing/2014/main" id="{6079C303-3462-4D8C-8F15-E9F3B26D99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260648"/>
            <a:ext cx="3400070" cy="43498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27B0C61-F2D1-A607-5C10-0400CE0AD56A}"/>
              </a:ext>
            </a:extLst>
          </p:cNvPr>
          <p:cNvSpPr txBox="1"/>
          <p:nvPr/>
        </p:nvSpPr>
        <p:spPr>
          <a:xfrm>
            <a:off x="4211960" y="2204864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… Čáry, máry,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dělám se neviditelným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a pronikám do paláců.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Bože milý, sním, či bdím?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Hleďme, kde je hledaný ráj!!!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Zlatem premovaní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paraziti: </a:t>
            </a: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prvý on sám,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velký, ani zdání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po úsměvu, po boku mu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jde carevna strohá,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jak </a:t>
            </a:r>
            <a:r>
              <a:rPr lang="cs-CZ" sz="1800" b="1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opěnka</a:t>
            </a: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 vysušená,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tenká, dlouhonohá,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a ta bída, to neštěstí: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Třese se jí hlava.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EC8BEEF-0446-65CE-291C-8D8A73549D1E}"/>
              </a:ext>
            </a:extLst>
          </p:cNvPr>
          <p:cNvSpPr txBox="1"/>
          <p:nvPr/>
        </p:nvSpPr>
        <p:spPr>
          <a:xfrm>
            <a:off x="251520" y="197346"/>
            <a:ext cx="500448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входи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служу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хочеш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дворец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попытаюсь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Ввесты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знаєш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просвищенны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поскупись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полтинкою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...»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Цур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мерзенний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Каламарю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зробився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знову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незримий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пропхався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єдиний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нащо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Золотом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облиті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Блюдолизи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Високий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сердитий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Виступає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обок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Цариця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небога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опеньок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засушений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Тонка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довгонога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лихо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сердешне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головою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оце-то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богиня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Лишенько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тобою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3463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B18304C-4177-E22E-5641-1A69AE9F333E}"/>
              </a:ext>
            </a:extLst>
          </p:cNvPr>
          <p:cNvSpPr txBox="1"/>
          <p:nvPr/>
        </p:nvSpPr>
        <p:spPr>
          <a:xfrm>
            <a:off x="467544" y="548680"/>
            <a:ext cx="4572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я,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дурний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бачивши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цяце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повірив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тупорилим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віршемазам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дурний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битий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квиток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повірив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Москалеві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читай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панства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панства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/273/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серебрі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златі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кабани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годовані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Пикаті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пузаті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потіють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товпляться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Щоб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ближче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самих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вдарять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дулю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Благоволять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маленьку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півдулі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тілько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самую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5D87FBA-4E36-2C4C-D7A6-23D0E82D4454}"/>
              </a:ext>
            </a:extLst>
          </p:cNvPr>
          <p:cNvSpPr txBox="1"/>
          <p:nvPr/>
        </p:nvSpPr>
        <p:spPr>
          <a:xfrm>
            <a:off x="4644008" y="825679"/>
            <a:ext cx="457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уряд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поставали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Ніби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без’язикі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Анітелень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цвенькає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диво-цариця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чапля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птахами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Скаче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бадьориться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Довгенько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вдвох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похожали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сичі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надуті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нишком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розмовляли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Здалека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здається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петлицях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муштрах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новіших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потім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цариця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мовчки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дзиґлику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Дивлюсь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підходить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найстаршого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пику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затопить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</a:t>
            </a:r>
          </a:p>
        </p:txBody>
      </p:sp>
    </p:spTree>
    <p:extLst>
      <p:ext uri="{BB962C8B-B14F-4D97-AF65-F5344CB8AC3E}">
        <p14:creationId xmlns:p14="http://schemas.microsoft.com/office/powerpoint/2010/main" val="381430252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29045CC-286C-2259-6905-914D41B0BE02}"/>
              </a:ext>
            </a:extLst>
          </p:cNvPr>
          <p:cNvSpPr txBox="1"/>
          <p:nvPr/>
        </p:nvSpPr>
        <p:spPr>
          <a:xfrm>
            <a:off x="323528" y="188640"/>
            <a:ext cx="457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Облизався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неборака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пузо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загуло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туза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плечі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дрібних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дрібнота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порогом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кинеться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улицях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давай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місити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Недобитків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православних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голосити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верещать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ревнуть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Гуля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батюшка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гуля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а-а-а...»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C38E57-8F93-5C5D-D81E-14E31110C95D}"/>
              </a:ext>
            </a:extLst>
          </p:cNvPr>
          <p:cNvSpPr txBox="1"/>
          <p:nvPr/>
        </p:nvSpPr>
        <p:spPr>
          <a:xfrm>
            <a:off x="3923928" y="3645024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Зареготався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/274/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давнули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світом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заснуло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]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де-де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православні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углах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стогнали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стогнучи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батюшку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Господа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Сміх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сльози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21655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EA1D0D8-9FFB-C342-B90E-A9BEFEB65B1C}"/>
              </a:ext>
            </a:extLst>
          </p:cNvPr>
          <p:cNvSpPr txBox="1"/>
          <p:nvPr/>
        </p:nvSpPr>
        <p:spPr>
          <a:xfrm>
            <a:off x="467544" y="476672"/>
            <a:ext cx="4572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сумно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співає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такеє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невидиме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города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Глухова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виступали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заступами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лінію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послали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столицю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козаками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Наказним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гетьманом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милосердий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поганий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Царю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проклятий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лукавий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Аспиде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неситий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зробив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козаками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Болота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засипав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Благородними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костями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Поставив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столицю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трупах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катованих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8C5003-7A7E-1CC9-77EC-25C13A6A47F8}"/>
              </a:ext>
            </a:extLst>
          </p:cNvPr>
          <p:cNvSpPr txBox="1"/>
          <p:nvPr/>
        </p:nvSpPr>
        <p:spPr>
          <a:xfrm>
            <a:off x="4283968" y="548680"/>
            <a:ext cx="4572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темній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темниці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вольного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гетьмана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Голодом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замучив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кайданах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розлучить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Кайданами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Скований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мною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Навік-віки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Витать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далекої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Полетів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пускає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Москва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випалила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Дніпро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спустила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розкопала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/276/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Високі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могили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славу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милий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Зжалься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милий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44464333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FB8EEE9-87BD-E789-5A2D-1B8062EA21A2}"/>
              </a:ext>
            </a:extLst>
          </p:cNvPr>
          <p:cNvSpPr txBox="1"/>
          <p:nvPr/>
        </p:nvSpPr>
        <p:spPr>
          <a:xfrm>
            <a:off x="395536" y="117693"/>
            <a:ext cx="457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замовкло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дивлюся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я: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криє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А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звір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пташка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спустилась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царем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мусянджовим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заголосила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сковані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Людоїде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Страшному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судищі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закриєм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неситих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Загнав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голодних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сніг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чужину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порізав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а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шкур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наших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багряницю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Пошив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жилами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твердими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столицю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рясі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Церкви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Веселися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лютий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Проклятий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проклятий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!»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6AD6C5-E314-B333-E6F7-ED585E62E872}"/>
              </a:ext>
            </a:extLst>
          </p:cNvPr>
          <p:cNvSpPr txBox="1"/>
          <p:nvPr/>
        </p:nvSpPr>
        <p:spPr>
          <a:xfrm>
            <a:off x="4427984" y="394691"/>
            <a:ext cx="457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Розлетілись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розсипались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Сонечко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вставало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стояв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дивувався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страшно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вбогі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ворушились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поспішали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москалі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розпуттях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моштрувались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Покрай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улиць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поспішали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Заспані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дівчата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додому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Посилала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цілу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працювати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хліб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заробляти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похилившись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гадаю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/277/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насущний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заробляють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братія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сипнула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сенат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підписувать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драти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батька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827584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16632"/>
            <a:ext cx="6678488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От</a:t>
            </a:r>
            <a:r>
              <a:rPr lang="cs-CZ" dirty="0"/>
              <a:t> </a:t>
            </a:r>
            <a:r>
              <a:rPr lang="cs-CZ" dirty="0" err="1"/>
              <a:t>пішов</a:t>
            </a:r>
            <a:r>
              <a:rPr lang="cs-CZ" dirty="0"/>
              <a:t> я </a:t>
            </a:r>
            <a:br>
              <a:rPr lang="cs-CZ" dirty="0"/>
            </a:br>
            <a:r>
              <a:rPr lang="cs-CZ" dirty="0" err="1"/>
              <a:t>Город</a:t>
            </a:r>
            <a:r>
              <a:rPr lang="cs-CZ" dirty="0"/>
              <a:t> </a:t>
            </a:r>
            <a:r>
              <a:rPr lang="cs-CZ" dirty="0" err="1"/>
              <a:t>озирати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Там</a:t>
            </a:r>
            <a:r>
              <a:rPr lang="cs-CZ" dirty="0"/>
              <a:t> </a:t>
            </a:r>
            <a:r>
              <a:rPr lang="cs-CZ" dirty="0" err="1"/>
              <a:t>ніч</a:t>
            </a:r>
            <a:r>
              <a:rPr lang="cs-CZ" dirty="0"/>
              <a:t>, </a:t>
            </a:r>
            <a:r>
              <a:rPr lang="cs-CZ" dirty="0" err="1"/>
              <a:t>як</a:t>
            </a:r>
            <a:r>
              <a:rPr lang="cs-CZ" dirty="0"/>
              <a:t> </a:t>
            </a:r>
            <a:r>
              <a:rPr lang="cs-CZ" dirty="0" err="1"/>
              <a:t>день</a:t>
            </a:r>
            <a:r>
              <a:rPr lang="cs-CZ" dirty="0"/>
              <a:t>. </a:t>
            </a:r>
            <a:r>
              <a:rPr lang="cs-CZ" dirty="0" err="1"/>
              <a:t>Дивлюся</a:t>
            </a:r>
            <a:r>
              <a:rPr lang="cs-CZ" dirty="0"/>
              <a:t>: </a:t>
            </a:r>
            <a:br>
              <a:rPr lang="cs-CZ" dirty="0"/>
            </a:br>
            <a:r>
              <a:rPr lang="cs-CZ" dirty="0" err="1"/>
              <a:t>Палати</a:t>
            </a:r>
            <a:r>
              <a:rPr lang="cs-CZ" dirty="0"/>
              <a:t>, </a:t>
            </a:r>
            <a:r>
              <a:rPr lang="cs-CZ" dirty="0" err="1"/>
              <a:t>палати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Понад</a:t>
            </a:r>
            <a:r>
              <a:rPr lang="cs-CZ" dirty="0"/>
              <a:t> </a:t>
            </a:r>
            <a:r>
              <a:rPr lang="cs-CZ" dirty="0" err="1"/>
              <a:t>тихою</a:t>
            </a:r>
            <a:r>
              <a:rPr lang="cs-CZ" dirty="0"/>
              <a:t> </a:t>
            </a:r>
            <a:r>
              <a:rPr lang="cs-CZ" dirty="0" err="1"/>
              <a:t>рікою</a:t>
            </a:r>
            <a:r>
              <a:rPr lang="cs-CZ" dirty="0"/>
              <a:t>; </a:t>
            </a:r>
            <a:br>
              <a:rPr lang="cs-CZ" dirty="0"/>
            </a:br>
            <a:r>
              <a:rPr lang="cs-CZ" dirty="0"/>
              <a:t>А </a:t>
            </a:r>
            <a:r>
              <a:rPr lang="cs-CZ" dirty="0" err="1"/>
              <a:t>беріг</a:t>
            </a:r>
            <a:r>
              <a:rPr lang="cs-CZ" dirty="0"/>
              <a:t> </a:t>
            </a:r>
            <a:r>
              <a:rPr lang="cs-CZ" dirty="0" err="1"/>
              <a:t>ушитий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Увесь</a:t>
            </a:r>
            <a:r>
              <a:rPr lang="cs-CZ" dirty="0"/>
              <a:t> </a:t>
            </a:r>
            <a:r>
              <a:rPr lang="cs-CZ" dirty="0" err="1"/>
              <a:t>каменем</a:t>
            </a:r>
            <a:r>
              <a:rPr lang="cs-CZ" dirty="0"/>
              <a:t>. </a:t>
            </a:r>
            <a:r>
              <a:rPr lang="cs-CZ" dirty="0" err="1"/>
              <a:t>Дивуюсь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Мов</a:t>
            </a:r>
            <a:r>
              <a:rPr lang="cs-CZ" dirty="0"/>
              <a:t> </a:t>
            </a:r>
            <a:r>
              <a:rPr lang="cs-CZ" dirty="0" err="1"/>
              <a:t>несамовитий</a:t>
            </a:r>
            <a:r>
              <a:rPr lang="cs-CZ" dirty="0"/>
              <a:t>! </a:t>
            </a:r>
            <a:br>
              <a:rPr lang="cs-CZ" dirty="0"/>
            </a:br>
            <a:r>
              <a:rPr lang="cs-CZ" b="1" dirty="0" err="1">
                <a:solidFill>
                  <a:srgbClr val="0070C0"/>
                </a:solidFill>
              </a:rPr>
              <a:t>Як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то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воно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зробилося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З </a:t>
            </a:r>
            <a:r>
              <a:rPr lang="cs-CZ" b="1" dirty="0" err="1">
                <a:solidFill>
                  <a:srgbClr val="0070C0"/>
                </a:solidFill>
              </a:rPr>
              <a:t>калюжі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такої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Таке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диво</a:t>
            </a:r>
            <a:r>
              <a:rPr lang="cs-CZ" b="1" dirty="0">
                <a:solidFill>
                  <a:srgbClr val="0070C0"/>
                </a:solidFill>
              </a:rPr>
              <a:t>... </a:t>
            </a:r>
            <a:r>
              <a:rPr lang="cs-CZ" b="1" dirty="0" err="1">
                <a:solidFill>
                  <a:srgbClr val="0070C0"/>
                </a:solidFill>
              </a:rPr>
              <a:t>отут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крові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Пролито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людської</a:t>
            </a:r>
            <a:r>
              <a:rPr lang="cs-CZ" b="1" dirty="0">
                <a:solidFill>
                  <a:srgbClr val="0070C0"/>
                </a:solidFill>
              </a:rPr>
              <a:t> —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І </a:t>
            </a:r>
            <a:r>
              <a:rPr lang="cs-CZ" b="1" dirty="0" err="1">
                <a:solidFill>
                  <a:srgbClr val="0070C0"/>
                </a:solidFill>
              </a:rPr>
              <a:t>без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ножа</a:t>
            </a:r>
            <a:r>
              <a:rPr lang="cs-CZ" b="1" dirty="0">
                <a:solidFill>
                  <a:srgbClr val="0070C0"/>
                </a:solidFill>
              </a:rPr>
              <a:t>.</a:t>
            </a:r>
            <a:r>
              <a:rPr lang="cs-CZ" dirty="0"/>
              <a:t> </a:t>
            </a:r>
            <a:r>
              <a:rPr lang="cs-CZ" dirty="0" err="1"/>
              <a:t>По</a:t>
            </a:r>
            <a:r>
              <a:rPr lang="cs-CZ" dirty="0"/>
              <a:t> </a:t>
            </a:r>
            <a:r>
              <a:rPr lang="cs-CZ" dirty="0" err="1"/>
              <a:t>тім</a:t>
            </a:r>
            <a:r>
              <a:rPr lang="cs-CZ" dirty="0"/>
              <a:t> </a:t>
            </a:r>
            <a:r>
              <a:rPr lang="cs-CZ" dirty="0" err="1"/>
              <a:t>боці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Твердиня</a:t>
            </a:r>
            <a:r>
              <a:rPr lang="cs-CZ" dirty="0"/>
              <a:t> й </a:t>
            </a:r>
            <a:r>
              <a:rPr lang="cs-CZ" dirty="0" err="1"/>
              <a:t>дзвіниця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Мов</a:t>
            </a:r>
            <a:r>
              <a:rPr lang="cs-CZ" dirty="0"/>
              <a:t> </a:t>
            </a:r>
            <a:r>
              <a:rPr lang="cs-CZ" dirty="0" err="1"/>
              <a:t>та</a:t>
            </a:r>
            <a:r>
              <a:rPr lang="cs-CZ" dirty="0"/>
              <a:t> </a:t>
            </a:r>
            <a:r>
              <a:rPr lang="cs-CZ" dirty="0" err="1"/>
              <a:t>швайка</a:t>
            </a:r>
            <a:r>
              <a:rPr lang="cs-CZ" dirty="0"/>
              <a:t> </a:t>
            </a:r>
            <a:r>
              <a:rPr lang="cs-CZ" dirty="0" err="1"/>
              <a:t>загострена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Аж</a:t>
            </a:r>
            <a:r>
              <a:rPr lang="cs-CZ" dirty="0"/>
              <a:t> </a:t>
            </a:r>
            <a:r>
              <a:rPr lang="cs-CZ" dirty="0" err="1"/>
              <a:t>чудно</a:t>
            </a:r>
            <a:r>
              <a:rPr lang="cs-CZ" dirty="0"/>
              <a:t> </a:t>
            </a:r>
            <a:r>
              <a:rPr lang="cs-CZ" dirty="0" err="1"/>
              <a:t>дивиться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/>
              <a:t>І </a:t>
            </a:r>
            <a:r>
              <a:rPr lang="cs-CZ" dirty="0" err="1"/>
              <a:t>дзиґарі</a:t>
            </a:r>
            <a:r>
              <a:rPr lang="cs-CZ" dirty="0"/>
              <a:t> </a:t>
            </a:r>
            <a:r>
              <a:rPr lang="cs-CZ" dirty="0" err="1"/>
              <a:t>теленькають</a:t>
            </a:r>
            <a:r>
              <a:rPr lang="cs-CZ" dirty="0"/>
              <a:t>. </a:t>
            </a:r>
            <a:br>
              <a:rPr lang="cs-CZ" dirty="0"/>
            </a:b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 я </a:t>
            </a:r>
            <a:r>
              <a:rPr lang="cs-CZ" b="1" dirty="0" err="1">
                <a:solidFill>
                  <a:srgbClr val="0070C0"/>
                </a:solidFill>
              </a:rPr>
              <a:t>повертаюсь</a:t>
            </a:r>
            <a:r>
              <a:rPr lang="cs-CZ" b="1" dirty="0">
                <a:solidFill>
                  <a:srgbClr val="0070C0"/>
                </a:solidFill>
              </a:rPr>
              <a:t> —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Аж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кінь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летить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r>
              <a:rPr lang="cs-CZ" b="1" dirty="0" err="1">
                <a:solidFill>
                  <a:srgbClr val="0070C0"/>
                </a:solidFill>
              </a:rPr>
              <a:t>копитами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Скелю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розбиває</a:t>
            </a:r>
            <a:r>
              <a:rPr lang="cs-CZ" b="1" dirty="0">
                <a:solidFill>
                  <a:srgbClr val="0070C0"/>
                </a:solidFill>
              </a:rPr>
              <a:t>! </a:t>
            </a:r>
          </a:p>
          <a:p>
            <a:r>
              <a:rPr lang="cs-CZ" b="1" dirty="0">
                <a:solidFill>
                  <a:srgbClr val="0070C0"/>
                </a:solidFill>
              </a:rPr>
              <a:t>А </a:t>
            </a:r>
            <a:r>
              <a:rPr lang="cs-CZ" b="1" dirty="0" err="1">
                <a:solidFill>
                  <a:srgbClr val="0070C0"/>
                </a:solidFill>
              </a:rPr>
              <a:t>на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коні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сидить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охляп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У </a:t>
            </a:r>
            <a:r>
              <a:rPr lang="cs-CZ" b="1" dirty="0" err="1">
                <a:solidFill>
                  <a:srgbClr val="0070C0"/>
                </a:solidFill>
              </a:rPr>
              <a:t>свиті</a:t>
            </a:r>
            <a:r>
              <a:rPr lang="cs-CZ" b="1" dirty="0">
                <a:solidFill>
                  <a:srgbClr val="0070C0"/>
                </a:solidFill>
              </a:rPr>
              <a:t> — </a:t>
            </a:r>
            <a:r>
              <a:rPr lang="cs-CZ" b="1" dirty="0" err="1">
                <a:solidFill>
                  <a:srgbClr val="0070C0"/>
                </a:solidFill>
              </a:rPr>
              <a:t>не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свиті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І </a:t>
            </a:r>
            <a:r>
              <a:rPr lang="cs-CZ" b="1" dirty="0" err="1">
                <a:solidFill>
                  <a:srgbClr val="0070C0"/>
                </a:solidFill>
              </a:rPr>
              <a:t>без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шапки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r>
              <a:rPr lang="cs-CZ" b="1" dirty="0" err="1">
                <a:solidFill>
                  <a:srgbClr val="0070C0"/>
                </a:solidFill>
              </a:rPr>
              <a:t>Якимсь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листом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Голова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повита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995936" y="260648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>
                <a:solidFill>
                  <a:srgbClr val="0070C0"/>
                </a:solidFill>
              </a:rPr>
              <a:t>Кінь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басує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-</a:t>
            </a: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річку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... </a:t>
            </a: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... </a:t>
            </a:r>
            <a:r>
              <a:rPr lang="cs-CZ" b="1" dirty="0" err="1">
                <a:solidFill>
                  <a:srgbClr val="0070C0"/>
                </a:solidFill>
              </a:rPr>
              <a:t>перескочить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А </a:t>
            </a:r>
            <a:r>
              <a:rPr lang="cs-CZ" b="1" dirty="0" err="1">
                <a:solidFill>
                  <a:srgbClr val="0070C0"/>
                </a:solidFill>
              </a:rPr>
              <a:t>він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руку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простягає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Мов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світ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увесь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хоче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Загарбати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r>
              <a:rPr lang="cs-CZ" b="1" dirty="0" err="1">
                <a:solidFill>
                  <a:srgbClr val="0070C0"/>
                </a:solidFill>
              </a:rPr>
              <a:t>Хто</a:t>
            </a:r>
            <a:r>
              <a:rPr lang="cs-CZ" b="1" dirty="0">
                <a:solidFill>
                  <a:srgbClr val="0070C0"/>
                </a:solidFill>
              </a:rPr>
              <a:t> ж </a:t>
            </a:r>
            <a:r>
              <a:rPr lang="cs-CZ" b="1" dirty="0" err="1">
                <a:solidFill>
                  <a:srgbClr val="0070C0"/>
                </a:solidFill>
              </a:rPr>
              <a:t>це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такий</a:t>
            </a:r>
            <a:r>
              <a:rPr lang="cs-CZ" b="1" dirty="0">
                <a:solidFill>
                  <a:srgbClr val="0070C0"/>
                </a:solidFill>
              </a:rPr>
              <a:t>?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собі</a:t>
            </a:r>
            <a:r>
              <a:rPr lang="cs-CZ" b="1" dirty="0">
                <a:solidFill>
                  <a:srgbClr val="0070C0"/>
                </a:solidFill>
              </a:rPr>
              <a:t> й </a:t>
            </a:r>
            <a:r>
              <a:rPr lang="cs-CZ" b="1" dirty="0" err="1">
                <a:solidFill>
                  <a:srgbClr val="0070C0"/>
                </a:solidFill>
              </a:rPr>
              <a:t>читаю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Що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на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скелі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наковано</a:t>
            </a:r>
            <a:r>
              <a:rPr lang="cs-CZ" b="1" dirty="0">
                <a:solidFill>
                  <a:srgbClr val="0070C0"/>
                </a:solidFill>
              </a:rPr>
              <a:t>: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Первому</a:t>
            </a:r>
            <a:r>
              <a:rPr lang="cs-CZ" b="1" dirty="0">
                <a:solidFill>
                  <a:srgbClr val="0070C0"/>
                </a:solidFill>
              </a:rPr>
              <a:t> — </a:t>
            </a:r>
            <a:r>
              <a:rPr lang="cs-CZ" b="1" dirty="0" err="1">
                <a:solidFill>
                  <a:srgbClr val="0070C0"/>
                </a:solidFill>
              </a:rPr>
              <a:t>Вторая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Таке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диво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наставила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Тепер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же</a:t>
            </a:r>
            <a:r>
              <a:rPr lang="cs-CZ" b="1" dirty="0">
                <a:solidFill>
                  <a:srgbClr val="0070C0"/>
                </a:solidFill>
              </a:rPr>
              <a:t> я </a:t>
            </a:r>
            <a:r>
              <a:rPr lang="cs-CZ" b="1" dirty="0" err="1">
                <a:solidFill>
                  <a:srgbClr val="0070C0"/>
                </a:solidFill>
              </a:rPr>
              <a:t>знаю</a:t>
            </a:r>
            <a:r>
              <a:rPr lang="cs-CZ" b="1" dirty="0">
                <a:solidFill>
                  <a:srgbClr val="0070C0"/>
                </a:solidFill>
              </a:rPr>
              <a:t>: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Це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той</a:t>
            </a:r>
            <a:r>
              <a:rPr lang="cs-CZ" b="1" dirty="0">
                <a:solidFill>
                  <a:srgbClr val="0070C0"/>
                </a:solidFill>
              </a:rPr>
              <a:t>   П е р в и й   </a:t>
            </a:r>
          </a:p>
          <a:p>
            <a:r>
              <a:rPr lang="cs-CZ" b="1" dirty="0" err="1">
                <a:solidFill>
                  <a:srgbClr val="0070C0"/>
                </a:solidFill>
              </a:rPr>
              <a:t>що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розпинав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Нашу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Україну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А   В т о р а я   </a:t>
            </a:r>
            <a:r>
              <a:rPr lang="cs-CZ" b="1" dirty="0" err="1">
                <a:solidFill>
                  <a:srgbClr val="0070C0"/>
                </a:solidFill>
              </a:rPr>
              <a:t>доконала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Вдову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сиротину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dirty="0" err="1"/>
              <a:t>Кати</a:t>
            </a:r>
            <a:r>
              <a:rPr lang="cs-CZ" dirty="0"/>
              <a:t>! </a:t>
            </a:r>
            <a:r>
              <a:rPr lang="cs-CZ" dirty="0" err="1"/>
              <a:t>кати</a:t>
            </a:r>
            <a:r>
              <a:rPr lang="cs-CZ" dirty="0"/>
              <a:t>! </a:t>
            </a:r>
            <a:r>
              <a:rPr lang="cs-CZ" dirty="0" err="1"/>
              <a:t>людоїди</a:t>
            </a:r>
            <a:r>
              <a:rPr lang="cs-CZ" dirty="0"/>
              <a:t>! </a:t>
            </a:r>
            <a:br>
              <a:rPr lang="cs-CZ" dirty="0"/>
            </a:br>
            <a:r>
              <a:rPr lang="cs-CZ" dirty="0" err="1"/>
              <a:t>Наїлись</a:t>
            </a:r>
            <a:r>
              <a:rPr lang="cs-CZ" dirty="0"/>
              <a:t> </a:t>
            </a:r>
            <a:r>
              <a:rPr lang="cs-CZ" dirty="0" err="1"/>
              <a:t>обоє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Накралися</a:t>
            </a:r>
            <a:r>
              <a:rPr lang="cs-CZ" dirty="0"/>
              <a:t>; а </a:t>
            </a:r>
            <a:r>
              <a:rPr lang="cs-CZ" dirty="0" err="1"/>
              <a:t>що</a:t>
            </a:r>
            <a:r>
              <a:rPr lang="cs-CZ" dirty="0"/>
              <a:t> </a:t>
            </a:r>
            <a:r>
              <a:rPr lang="cs-CZ" dirty="0" err="1"/>
              <a:t>взяли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На</a:t>
            </a:r>
            <a:r>
              <a:rPr lang="cs-CZ" dirty="0"/>
              <a:t> </a:t>
            </a:r>
            <a:r>
              <a:rPr lang="cs-CZ" dirty="0" err="1"/>
              <a:t>той</a:t>
            </a:r>
            <a:r>
              <a:rPr lang="cs-CZ" dirty="0"/>
              <a:t> </a:t>
            </a:r>
            <a:r>
              <a:rPr lang="cs-CZ" dirty="0" err="1"/>
              <a:t>світ</a:t>
            </a:r>
            <a:r>
              <a:rPr lang="cs-CZ" dirty="0"/>
              <a:t> з </a:t>
            </a:r>
            <a:r>
              <a:rPr lang="cs-CZ" dirty="0" err="1"/>
              <a:t>собою</a:t>
            </a:r>
            <a:r>
              <a:rPr lang="cs-CZ" dirty="0"/>
              <a:t>? </a:t>
            </a:r>
            <a:br>
              <a:rPr lang="cs-CZ" dirty="0"/>
            </a:br>
            <a:r>
              <a:rPr lang="cs-CZ" dirty="0" err="1"/>
              <a:t>Тяжко</a:t>
            </a:r>
            <a:r>
              <a:rPr lang="cs-CZ" dirty="0"/>
              <a:t>, </a:t>
            </a:r>
            <a:r>
              <a:rPr lang="cs-CZ" dirty="0" err="1"/>
              <a:t>тяжко</a:t>
            </a:r>
            <a:r>
              <a:rPr lang="cs-CZ" dirty="0"/>
              <a:t> </a:t>
            </a:r>
            <a:r>
              <a:rPr lang="cs-CZ" dirty="0" err="1"/>
              <a:t>мені</a:t>
            </a:r>
            <a:r>
              <a:rPr lang="cs-CZ" dirty="0"/>
              <a:t> </a:t>
            </a:r>
            <a:r>
              <a:rPr lang="cs-CZ" dirty="0" err="1"/>
              <a:t>стало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Так</a:t>
            </a:r>
            <a:r>
              <a:rPr lang="cs-CZ" dirty="0"/>
              <a:t>, </a:t>
            </a:r>
            <a:r>
              <a:rPr lang="cs-CZ" dirty="0" err="1"/>
              <a:t>мов</a:t>
            </a:r>
            <a:r>
              <a:rPr lang="cs-CZ" dirty="0"/>
              <a:t> я </a:t>
            </a:r>
            <a:r>
              <a:rPr lang="cs-CZ" dirty="0" err="1"/>
              <a:t>читаю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Історія</a:t>
            </a:r>
            <a:r>
              <a:rPr lang="cs-CZ" dirty="0"/>
              <a:t> </a:t>
            </a:r>
            <a:r>
              <a:rPr lang="cs-CZ" dirty="0" err="1"/>
              <a:t>України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Стою</a:t>
            </a:r>
            <a:r>
              <a:rPr lang="cs-CZ" dirty="0"/>
              <a:t>, </a:t>
            </a:r>
            <a:r>
              <a:rPr lang="cs-CZ" dirty="0" err="1"/>
              <a:t>замираю</a:t>
            </a:r>
            <a:r>
              <a:rPr lang="cs-CZ" dirty="0"/>
              <a:t>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3A1BE9F-CF31-62A0-FAD6-475514F53713}"/>
              </a:ext>
            </a:extLst>
          </p:cNvPr>
          <p:cNvSpPr txBox="1"/>
          <p:nvPr/>
        </p:nvSpPr>
        <p:spPr>
          <a:xfrm>
            <a:off x="395536" y="476672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ними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землячки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Де-де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проглядають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По-московській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ріжуть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Сміються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лають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Батьків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своїх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змалечку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Цвенькать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навчили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По-німецькій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а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тепер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кисни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чорнилах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П’явки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п’явки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батько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Остатню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корову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Жидам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продав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вивчив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Московської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квіти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молодії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Чорнилом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политі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Московською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блекотою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німецьких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теплицях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Заглушені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Плач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Украйно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Бездітна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вдовице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78379DF-F4C9-1992-559D-8D2B8F3886C3}"/>
              </a:ext>
            </a:extLst>
          </p:cNvPr>
          <p:cNvSpPr txBox="1"/>
          <p:nvPr/>
        </p:nvSpPr>
        <p:spPr>
          <a:xfrm>
            <a:off x="4572000" y="181957"/>
            <a:ext cx="457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лишень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подивиться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палати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робиться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Приходжу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пузата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Стоїть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рядом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сопе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хропе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понадувалось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індики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двері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Косо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поглядало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вони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одчинились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Неначе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берлоги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Медвідь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виліз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ледве-ледве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Переносить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ноги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одутий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посинів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Похмілля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прокляте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мучило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крикне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пузатих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пузаті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/278/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провалились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вилупив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баньки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лоба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затрусилось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осталось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скажений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гукає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дрібних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пропадають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челяді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челядь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челядь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пропала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2013171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53DB81B-BBF8-AB41-5ACF-841977C1B85D}"/>
              </a:ext>
            </a:extLst>
          </p:cNvPr>
          <p:cNvSpPr txBox="1"/>
          <p:nvPr/>
        </p:nvSpPr>
        <p:spPr>
          <a:xfrm>
            <a:off x="323528" y="260648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москалів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москалики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застогнало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Пішли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дивне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Сталося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Дивлюся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дальш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робити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472B162-1476-1964-51DD-3BA145D23C66}"/>
              </a:ext>
            </a:extLst>
          </p:cNvPr>
          <p:cNvSpPr txBox="1"/>
          <p:nvPr/>
        </p:nvSpPr>
        <p:spPr>
          <a:xfrm>
            <a:off x="323528" y="1991250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медведик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Стоїть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Голову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понурив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Сіромаха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ділася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Медвежа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натура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кошеня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чудний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засміявся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почув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зикне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перелякався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прокинувсь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Отаке-то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Приснилося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Чудне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якесь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тілько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Сниться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юродивим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п’яницям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здивуйте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розказав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приснилось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dirty="0"/>
          </a:p>
        </p:txBody>
      </p:sp>
      <p:pic>
        <p:nvPicPr>
          <p:cNvPr id="10" name="Obrázek 9" descr="Obsah obrázku text, dopis, papír, rukopis&#10;&#10;Popis byl vytvořen automaticky">
            <a:extLst>
              <a:ext uri="{FF2B5EF4-FFF2-40B4-BE49-F238E27FC236}">
                <a16:creationId xmlns:a16="http://schemas.microsoft.com/office/drawing/2014/main" id="{A7F6782B-65C2-F1F0-955D-96FA373CC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55" y="19704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4434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5BE0ECF-DFE1-F7DD-22D8-4E320E2E3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011"/>
            <a:ext cx="9144000" cy="35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5834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07D8E11-5AF8-C895-BDA1-3E27C42F1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758"/>
            <a:ext cx="9144000" cy="48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5095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14282" y="214290"/>
            <a:ext cx="3309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ru-RU" sz="2000" b="1" u="sng" dirty="0"/>
              <a:t>«товариство мочемордів»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214282" y="642918"/>
            <a:ext cx="2656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cs-CZ" sz="2000" b="1" dirty="0" err="1">
                <a:solidFill>
                  <a:srgbClr val="FF0000"/>
                </a:solidFill>
              </a:rPr>
              <a:t>Afanasjev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Čužbynskyj</a:t>
            </a:r>
            <a:endParaRPr lang="cs-CZ" sz="2000" dirty="0">
              <a:solidFill>
                <a:srgbClr val="FF0000"/>
              </a:solidFill>
            </a:endParaRPr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14290"/>
            <a:ext cx="2614604" cy="416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délník 7"/>
          <p:cNvSpPr/>
          <p:nvPr/>
        </p:nvSpPr>
        <p:spPr>
          <a:xfrm>
            <a:off x="214282" y="1000108"/>
            <a:ext cx="2019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Sofie </a:t>
            </a:r>
            <a:r>
              <a:rPr lang="cs-CZ" sz="2000" b="1" dirty="0" err="1">
                <a:solidFill>
                  <a:srgbClr val="FF0000"/>
                </a:solidFill>
              </a:rPr>
              <a:t>Zakrevská</a:t>
            </a: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6215074" y="4357694"/>
            <a:ext cx="25003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О. С.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Афанасьєв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Чужбинський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(1816-1875).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Гравюра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3"/>
              </a:rPr>
              <a:t>http://litopys.kiev.ua/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9" name="Obdélník 8"/>
          <p:cNvSpPr/>
          <p:nvPr/>
        </p:nvSpPr>
        <p:spPr>
          <a:xfrm>
            <a:off x="229153" y="1349406"/>
            <a:ext cx="2149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Viktor </a:t>
            </a:r>
            <a:r>
              <a:rPr lang="cs-CZ" sz="2000" b="1" dirty="0" err="1">
                <a:solidFill>
                  <a:srgbClr val="FF0000"/>
                </a:solidFill>
              </a:rPr>
              <a:t>Zakrevskyj</a:t>
            </a:r>
            <a:endParaRPr lang="cs-CZ" sz="2000" dirty="0"/>
          </a:p>
        </p:txBody>
      </p:sp>
      <p:sp>
        <p:nvSpPr>
          <p:cNvPr id="10" name="Obdélník 9"/>
          <p:cNvSpPr/>
          <p:nvPr/>
        </p:nvSpPr>
        <p:spPr>
          <a:xfrm>
            <a:off x="246492" y="1713390"/>
            <a:ext cx="2087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Jakiv</a:t>
            </a:r>
            <a:r>
              <a:rPr lang="cs-CZ" sz="2000" b="1" dirty="0">
                <a:solidFill>
                  <a:srgbClr val="FF0000"/>
                </a:solidFill>
              </a:rPr>
              <a:t> de </a:t>
            </a:r>
            <a:r>
              <a:rPr lang="cs-CZ" sz="2000" b="1" dirty="0" err="1">
                <a:solidFill>
                  <a:srgbClr val="FF0000"/>
                </a:solidFill>
              </a:rPr>
              <a:t>Balmen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285720" y="2428868"/>
            <a:ext cx="119718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000" b="1" u="sng" dirty="0" err="1"/>
              <a:t>Kovalivka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>
            <a:off x="214282" y="2928934"/>
            <a:ext cx="2308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/>
              <a:t>Kníže</a:t>
            </a:r>
            <a:r>
              <a:rPr lang="cs-CZ" b="1" dirty="0"/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Oleksa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Kapnist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428736"/>
            <a:ext cx="2925853" cy="367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bdélník 13"/>
          <p:cNvSpPr/>
          <p:nvPr/>
        </p:nvSpPr>
        <p:spPr>
          <a:xfrm>
            <a:off x="4143372" y="5143512"/>
            <a:ext cx="902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</a:rPr>
              <a:t>O. </a:t>
            </a:r>
            <a:r>
              <a:rPr lang="cs-CZ" sz="1200" dirty="0" err="1">
                <a:latin typeface="Arial" charset="0"/>
              </a:rPr>
              <a:t>Kapnist</a:t>
            </a:r>
            <a:endParaRPr lang="cs-CZ" sz="1200" dirty="0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214282" y="3643314"/>
            <a:ext cx="223971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sng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Perejaslavsko</a:t>
            </a:r>
            <a:endParaRPr kumimoji="0" lang="cs-CZ" sz="2400" b="0" i="0" u="none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14282" y="4214818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Hostoval u ukrajinského etnografa </a:t>
            </a:r>
            <a:r>
              <a:rPr lang="cs-CZ" b="1" u="sng" dirty="0">
                <a:solidFill>
                  <a:srgbClr val="FF0000"/>
                </a:solidFill>
              </a:rPr>
              <a:t>Platona </a:t>
            </a:r>
            <a:r>
              <a:rPr lang="cs-CZ" b="1" u="sng" dirty="0" err="1">
                <a:solidFill>
                  <a:srgbClr val="FF0000"/>
                </a:solidFill>
              </a:rPr>
              <a:t>Lukaševyče</a:t>
            </a:r>
            <a:r>
              <a:rPr lang="cs-CZ" dirty="0">
                <a:solidFill>
                  <a:srgbClr val="FF0000"/>
                </a:solidFill>
              </a:rPr>
              <a:t>  </a:t>
            </a:r>
            <a:r>
              <a:rPr lang="cs-CZ" dirty="0"/>
              <a:t>na jeho statku </a:t>
            </a:r>
            <a:r>
              <a:rPr lang="cs-CZ" b="1" dirty="0" err="1"/>
              <a:t>Berezaň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214282" y="5429264"/>
            <a:ext cx="85011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buFont typeface="Arial" pitchFamily="34" charset="0"/>
              <a:buChar char="•"/>
            </a:pPr>
            <a:r>
              <a:rPr lang="cs-CZ" dirty="0" err="1"/>
              <a:t>Lukaševyč</a:t>
            </a:r>
            <a:r>
              <a:rPr lang="cs-CZ" dirty="0"/>
              <a:t> sbíral ukrajinský folklór a byl jedním z mála (kromě </a:t>
            </a:r>
            <a:r>
              <a:rPr lang="cs-CZ" dirty="0" err="1"/>
              <a:t>Srezněvského</a:t>
            </a:r>
            <a:r>
              <a:rPr lang="cs-CZ" dirty="0"/>
              <a:t> a </a:t>
            </a:r>
            <a:r>
              <a:rPr lang="cs-CZ" dirty="0" err="1"/>
              <a:t>Boďanského</a:t>
            </a:r>
            <a:r>
              <a:rPr lang="cs-CZ" dirty="0"/>
              <a:t>), kteří pobývali v </a:t>
            </a:r>
            <a:r>
              <a:rPr lang="cs-CZ" dirty="0" err="1"/>
              <a:t>Haliči</a:t>
            </a:r>
            <a:r>
              <a:rPr lang="cs-CZ" dirty="0"/>
              <a:t> a navázali styky s tamějšími aktivisty ukrajinského hnutí. </a:t>
            </a:r>
          </a:p>
          <a:p>
            <a:pPr marL="182563" indent="-182563" algn="just">
              <a:buFont typeface="Arial" pitchFamily="34" charset="0"/>
              <a:buChar char="•"/>
            </a:pPr>
            <a:r>
              <a:rPr lang="cs-CZ" b="1" dirty="0"/>
              <a:t>V knihovně </a:t>
            </a:r>
            <a:r>
              <a:rPr lang="cs-CZ" b="1" dirty="0" err="1"/>
              <a:t>Lukaševyče</a:t>
            </a:r>
            <a:r>
              <a:rPr lang="cs-CZ" b="1" dirty="0"/>
              <a:t> byl jeden z nemnoha exemplářů </a:t>
            </a: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Rusalky </a:t>
            </a:r>
            <a:r>
              <a:rPr lang="cs-CZ" sz="2000" b="1" i="1" dirty="0" err="1">
                <a:solidFill>
                  <a:schemeClr val="accent3">
                    <a:lumMod val="75000"/>
                  </a:schemeClr>
                </a:solidFill>
              </a:rPr>
              <a:t>Dněstrové</a:t>
            </a:r>
            <a:r>
              <a:rPr lang="cs-CZ" b="1" dirty="0"/>
              <a:t>.</a:t>
            </a:r>
            <a:r>
              <a:rPr lang="cs-CZ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64514" grpId="0"/>
      <p:bldP spid="9" grpId="0"/>
      <p:bldP spid="10" grpId="0"/>
      <p:bldP spid="11" grpId="0" animBg="1"/>
      <p:bldP spid="12" grpId="0"/>
      <p:bldP spid="14" grpId="0"/>
      <p:bldP spid="64516" grpId="0" animBg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511519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188640"/>
            <a:ext cx="3600399" cy="654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60648"/>
            <a:ext cx="3397150" cy="617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704" y="332656"/>
            <a:ext cx="26682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52"/>
            <a:ext cx="8136452" cy="59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051720" y="6021288"/>
            <a:ext cx="44759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Будинок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Андрія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Козачковського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в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Переяславі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Фото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http://litopys.kiev.ua/</a:t>
            </a:r>
            <a:endParaRPr kumimoji="0" 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000" dirty="0" err="1">
                <a:latin typeface="Arial" pitchFamily="34" charset="0"/>
              </a:rPr>
              <a:t>Ševčenko</a:t>
            </a:r>
            <a:r>
              <a:rPr lang="cs-CZ" sz="1000" dirty="0">
                <a:latin typeface="Arial" pitchFamily="34" charset="0"/>
              </a:rPr>
              <a:t> zde pobýval v srpnu 1845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5720" y="214290"/>
            <a:ext cx="91563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cs-CZ" sz="2800" b="1" u="sng" dirty="0">
                <a:solidFill>
                  <a:srgbClr val="00B050"/>
                </a:solidFill>
              </a:rPr>
              <a:t>1845</a:t>
            </a: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431671" y="219241"/>
            <a:ext cx="421484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Odjezd z Petrohradu na Ukrajinu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85720" y="1643050"/>
            <a:ext cx="41120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Poltavsko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dokumentace starých památek</a:t>
            </a:r>
            <a:endParaRPr kumimoji="0" lang="cs-CZ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23528" y="2374722"/>
            <a:ext cx="396627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Září 1845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Návštěva u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Arkadije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Rodzjanky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177800" indent="-1778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cs-CZ" sz="2400" b="1" i="1" dirty="0">
              <a:solidFill>
                <a:schemeClr val="accent3">
                  <a:lumMod val="75000"/>
                </a:schemeClr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85720" y="785794"/>
            <a:ext cx="864399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Rok 1845 je možné považovat za jeden 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z nejproduktivnějších roků v jeho tvůrčí biografii.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11560" y="3140968"/>
            <a:ext cx="63478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cs-CZ" sz="2000" b="1" dirty="0"/>
              <a:t>myšlenka slovanské jednoty (vliv </a:t>
            </a:r>
            <a:r>
              <a:rPr lang="cs-CZ" sz="2000" b="1" dirty="0">
                <a:solidFill>
                  <a:srgbClr val="FF0000"/>
                </a:solidFill>
              </a:rPr>
              <a:t>J. Kollára</a:t>
            </a:r>
            <a:r>
              <a:rPr lang="cs-CZ" sz="2000" b="1" dirty="0"/>
              <a:t>, </a:t>
            </a:r>
            <a:r>
              <a:rPr lang="cs-CZ" sz="2000" b="1" dirty="0">
                <a:solidFill>
                  <a:srgbClr val="FF0000"/>
                </a:solidFill>
              </a:rPr>
              <a:t>P.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J.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Šafaříka</a:t>
            </a:r>
            <a:r>
              <a:rPr lang="cs-CZ" sz="2000" b="1" dirty="0"/>
              <a:t>)</a:t>
            </a:r>
          </a:p>
          <a:p>
            <a:pPr marL="176213" lvl="0" indent="-176213">
              <a:buFont typeface="Arial" pitchFamily="34" charset="0"/>
              <a:buChar char="•"/>
            </a:pPr>
            <a:r>
              <a:rPr lang="cs-CZ" sz="2000" b="1" dirty="0"/>
              <a:t>vliv na komponování poémy měl </a:t>
            </a:r>
            <a:r>
              <a:rPr lang="cs-CZ" sz="2800" b="1" dirty="0">
                <a:solidFill>
                  <a:srgbClr val="C00000"/>
                </a:solidFill>
              </a:rPr>
              <a:t>O. </a:t>
            </a:r>
            <a:r>
              <a:rPr lang="cs-CZ" sz="2800" b="1" dirty="0" err="1">
                <a:solidFill>
                  <a:srgbClr val="C00000"/>
                </a:solidFill>
              </a:rPr>
              <a:t>Boďanskyj</a:t>
            </a:r>
            <a:r>
              <a:rPr lang="cs-CZ" sz="2000" b="1" dirty="0"/>
              <a:t>.</a:t>
            </a:r>
          </a:p>
          <a:p>
            <a:pPr marL="176213" indent="-176213">
              <a:buFont typeface="Arial" pitchFamily="34" charset="0"/>
              <a:buChar char="•"/>
            </a:pPr>
            <a:endParaRPr lang="cs-CZ" b="1" dirty="0"/>
          </a:p>
        </p:txBody>
      </p:sp>
      <p:pic>
        <p:nvPicPr>
          <p:cNvPr id="2" name="Picture 6" descr="http://ukrcentr.ru/wp-content/uploads/2014/03/%D0%91%D0%BE%D0%B4%D1%8F%D0%BD%D1%81%D1%8C%D0%BA%D0%B8%D0%B9.jpg">
            <a:extLst>
              <a:ext uri="{FF2B5EF4-FFF2-40B4-BE49-F238E27FC236}">
                <a16:creationId xmlns:a16="http://schemas.microsoft.com/office/drawing/2014/main" id="{B76E57AA-55D7-2AC5-369F-1C360A26A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626" y="3604569"/>
            <a:ext cx="2160240" cy="2868854"/>
          </a:xfrm>
          <a:prstGeom prst="rect">
            <a:avLst/>
          </a:prstGeom>
          <a:noFill/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A62E5C19-8757-0D62-479A-CB86832B131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61680" y="3861048"/>
            <a:ext cx="50029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  <a:defRPr/>
            </a:pPr>
            <a:r>
              <a:rPr kumimoji="0" lang="cs-CZ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Boďanskyj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 se při svých pobytech v Praze se stýkal s 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P.J. Šafaříkem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J. </a:t>
            </a:r>
            <a:r>
              <a:rPr kumimoji="0" lang="cs-CZ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Jungmannem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F. Palackým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F.L. </a:t>
            </a:r>
            <a:r>
              <a:rPr kumimoji="0" lang="cs-CZ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Čelakovským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7B3F8A-7DA3-3B36-E2C3-B73467ADEAF4}"/>
              </a:ext>
            </a:extLst>
          </p:cNvPr>
          <p:cNvSpPr txBox="1"/>
          <p:nvPr/>
        </p:nvSpPr>
        <p:spPr>
          <a:xfrm>
            <a:off x="886485" y="4845933"/>
            <a:ext cx="47656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Pavel Josef Šafařík a Osyp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Boďanskyj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(21 let korespondence, cca 120 dostupných dopisů)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Pavel Josef Šafařík a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Izmail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Srezněvskij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(21 let korespondence, cca 35 dopisů)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39C07B0-8131-7DC2-68DE-12D0C5382F22}"/>
              </a:ext>
            </a:extLst>
          </p:cNvPr>
          <p:cNvSpPr/>
          <p:nvPr/>
        </p:nvSpPr>
        <p:spPr>
          <a:xfrm>
            <a:off x="446511" y="2239367"/>
            <a:ext cx="5157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dirty="0" err="1">
                <a:latin typeface="Arial" pitchFamily="34" charset="0"/>
                <a:ea typeface="Calibri" pitchFamily="34" charset="0"/>
                <a:cs typeface="Arial" pitchFamily="34" charset="0"/>
              </a:rPr>
              <a:t>Ševčenko</a:t>
            </a:r>
            <a:r>
              <a:rPr lang="cs-CZ" dirty="0">
                <a:latin typeface="Arial" pitchFamily="34" charset="0"/>
                <a:ea typeface="Calibri" pitchFamily="34" charset="0"/>
                <a:cs typeface="Arial" pitchFamily="34" charset="0"/>
              </a:rPr>
              <a:t> znal Šafaříkovo dílo  (Slovanské starožitnosti, Slovanský národopis) </a:t>
            </a:r>
          </a:p>
          <a:p>
            <a:pPr lvl="0"/>
            <a:r>
              <a:rPr lang="cs-CZ" dirty="0" err="1">
                <a:latin typeface="Arial" pitchFamily="34" charset="0"/>
                <a:ea typeface="Calibri" pitchFamily="34" charset="0"/>
                <a:cs typeface="Arial" pitchFamily="34" charset="0"/>
              </a:rPr>
              <a:t>Ševčenko</a:t>
            </a:r>
            <a:r>
              <a:rPr lang="cs-CZ" dirty="0">
                <a:latin typeface="Arial" pitchFamily="34" charset="0"/>
                <a:ea typeface="Calibri" pitchFamily="34" charset="0"/>
                <a:cs typeface="Arial" pitchFamily="34" charset="0"/>
              </a:rPr>
              <a:t> zobrazuje Šafaříka jako </a:t>
            </a:r>
            <a:r>
              <a:rPr lang="cs-CZ" b="1" dirty="0">
                <a:latin typeface="Arial" pitchFamily="34" charset="0"/>
                <a:ea typeface="Calibri" pitchFamily="34" charset="0"/>
                <a:cs typeface="Arial" pitchFamily="34" charset="0"/>
              </a:rPr>
              <a:t>biblického proroka Ezechiela</a:t>
            </a:r>
            <a:r>
              <a:rPr lang="cs-CZ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BA25A14-DF5E-35FE-4819-37C367552451}"/>
              </a:ext>
            </a:extLst>
          </p:cNvPr>
          <p:cNvSpPr/>
          <p:nvPr/>
        </p:nvSpPr>
        <p:spPr>
          <a:xfrm>
            <a:off x="374623" y="1710487"/>
            <a:ext cx="5157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3175"/>
            <a:r>
              <a:rPr lang="uk-UA" sz="2000" b="1" i="1" u="sng" dirty="0">
                <a:solidFill>
                  <a:schemeClr val="accent3">
                    <a:lumMod val="75000"/>
                  </a:schemeClr>
                </a:solidFill>
              </a:rPr>
              <a:t>Посланіє Шафарикові</a:t>
            </a:r>
            <a:r>
              <a:rPr lang="cs-CZ" sz="2000" b="1" i="1" u="sng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000" dirty="0"/>
              <a:t>(říjen - listopad 1845)</a:t>
            </a:r>
            <a:endParaRPr lang="uk-UA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BA292F5-AA8D-E185-E6BC-6213CBD3AFBC}"/>
              </a:ext>
            </a:extLst>
          </p:cNvPr>
          <p:cNvSpPr txBox="1"/>
          <p:nvPr/>
        </p:nvSpPr>
        <p:spPr>
          <a:xfrm>
            <a:off x="544206" y="905704"/>
            <a:ext cx="6044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0" indent="-176213">
              <a:buFont typeface="Arial" pitchFamily="34" charset="0"/>
              <a:buChar char="•"/>
            </a:pPr>
            <a:r>
              <a:rPr lang="cs-CZ" sz="1800" b="1" dirty="0"/>
              <a:t>seznámení s českým hudebním skladatelem </a:t>
            </a:r>
            <a:r>
              <a:rPr lang="cs-CZ" sz="1800" b="1" dirty="0">
                <a:solidFill>
                  <a:srgbClr val="FF0000"/>
                </a:solidFill>
              </a:rPr>
              <a:t>A.? Jedličkou </a:t>
            </a:r>
          </a:p>
          <a:p>
            <a:pPr marL="176213" lvl="0" indent="-176213">
              <a:buFont typeface="Arial" pitchFamily="34" charset="0"/>
              <a:buChar char="•"/>
            </a:pPr>
            <a:r>
              <a:rPr lang="cs-CZ" sz="1800" b="1" dirty="0"/>
              <a:t>inspirace biblickými texty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8CB5A77-3082-18D3-C29B-5118802C5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90908"/>
            <a:ext cx="2416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  <a:ea typeface="Times New Roman" pitchFamily="18" charset="0"/>
              </a:rPr>
              <a:t>práce nad poémou</a:t>
            </a:r>
            <a:endParaRPr lang="cs-CZ" sz="2400" b="1" i="1" dirty="0">
              <a:solidFill>
                <a:schemeClr val="accent3">
                  <a:lumMod val="75000"/>
                </a:schemeClr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E5B07DE-F58D-10D0-3BDB-4D0A779FB939}"/>
              </a:ext>
            </a:extLst>
          </p:cNvPr>
          <p:cNvSpPr txBox="1"/>
          <p:nvPr/>
        </p:nvSpPr>
        <p:spPr>
          <a:xfrm>
            <a:off x="2681536" y="29622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highlight>
                  <a:srgbClr val="808000"/>
                </a:highlight>
                <a:latin typeface="Arial" pitchFamily="34" charset="0"/>
                <a:ea typeface="Times New Roman" pitchFamily="18" charset="0"/>
              </a:rPr>
              <a:t>Єретик </a:t>
            </a:r>
            <a:r>
              <a:rPr lang="cs-CZ" sz="2400" b="1" dirty="0">
                <a:highlight>
                  <a:srgbClr val="808000"/>
                </a:highlight>
                <a:latin typeface="Arial" pitchFamily="34" charset="0"/>
                <a:ea typeface="Times New Roman" pitchFamily="18" charset="0"/>
              </a:rPr>
              <a:t>(Kacíř) </a:t>
            </a:r>
            <a:endParaRPr lang="cs-CZ" sz="2400" dirty="0">
              <a:highlight>
                <a:srgbClr val="808000"/>
              </a:highlight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BEA1705-2A43-523E-0804-6AE488C96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86" y="1763013"/>
            <a:ext cx="2852149" cy="43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1873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6715140" cy="686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délník 3"/>
          <p:cNvSpPr/>
          <p:nvPr/>
        </p:nvSpPr>
        <p:spPr>
          <a:xfrm>
            <a:off x="4000496" y="214290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Єретик</a:t>
            </a:r>
            <a:endParaRPr lang="cs-CZ" dirty="0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lh5.ggpht.com/_0ob9WzPAIoA/R8wla2IxwZI/AAAAAAAAAVI/33jguejOF50/s800/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143750" cy="5124451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95536" y="5805264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" b="1" dirty="0"/>
              <a:t>113. Хата над водою. </a:t>
            </a:r>
            <a:r>
              <a:rPr lang="uk-UA" sz="800" dirty="0"/>
              <a:t>Папір, олівець (15,9 × 24,3). [</a:t>
            </a:r>
            <a:r>
              <a:rPr lang="cs-CZ" sz="800" dirty="0"/>
              <a:t>IV — X 1845]. </a:t>
            </a:r>
          </a:p>
          <a:p>
            <a:pPr algn="ctr"/>
            <a:r>
              <a:rPr lang="uk-UA" sz="800" dirty="0"/>
              <a:t>Справа внизу чорнилом напис: </a:t>
            </a:r>
            <a:r>
              <a:rPr lang="uk-UA" sz="800" i="1" dirty="0"/>
              <a:t>«Хата над водою», </a:t>
            </a:r>
            <a:r>
              <a:rPr lang="uk-UA" sz="800" dirty="0"/>
              <a:t>вгорі чорнилом: </a:t>
            </a:r>
            <a:r>
              <a:rPr lang="uk-UA" sz="800" i="1" dirty="0"/>
              <a:t>№ 97.</a:t>
            </a:r>
            <a:endParaRPr lang="uk-UA" sz="800" dirty="0"/>
          </a:p>
          <a:p>
            <a:pPr algn="ctr"/>
            <a:r>
              <a:rPr lang="uk-UA" sz="800" dirty="0"/>
              <a:t>На звороті ледве помітний начерк «Пейзаж з річкою» (не репродукується).</a:t>
            </a:r>
          </a:p>
          <a:p>
            <a:pPr algn="ctr"/>
            <a:r>
              <a:rPr lang="uk-UA" sz="800" dirty="0"/>
              <a:t>Датується часом перебування Шевченка на Полтавщині та Київщині (див. прим. до № 113 — 126). </a:t>
            </a:r>
            <a:r>
              <a:rPr lang="uk-UA" sz="800" b="1" dirty="0"/>
              <a:t>/45/</a:t>
            </a:r>
            <a:endParaRPr lang="uk-UA" sz="800" dirty="0"/>
          </a:p>
          <a:p>
            <a:pPr algn="ctr"/>
            <a:r>
              <a:rPr lang="uk-UA" sz="800" dirty="0"/>
              <a:t>За списком Честахівського — № 89.</a:t>
            </a:r>
          </a:p>
          <a:p>
            <a:pPr algn="ctr"/>
            <a:r>
              <a:rPr lang="uk-UA" sz="800" dirty="0"/>
              <a:t>Попередні місця збереження: ЧМТ — № 183, ЧІМ, ГКШ. 1929 р. експонувався на виставці творів Т. Шевченка в Чернігові (Каталог, стор. 19, № 20).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lh3.ggpht.com/_0ob9WzPAIoA/R8wpEWIxwcI/AAAAAAAAAVk/42KVbZ2DUMc/s800/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492108" cy="64087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8850" name="Picture 2" descr="http://lh5.ggpht.com/_0ob9WzPAIoA/R8wsr2IxwiI/AAAAAAAAAWY/-vv4akRLmik/s800/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308614" cy="604867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0898" name="Picture 2" descr="http://lh3.ggpht.com/_0ob9WzPAIoA/R8wsvWIxwlI/AAAAAAAAAWw/KnQ50T7IH08/s800/0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809317" cy="591425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85720" y="21429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u="sng" dirty="0" err="1">
                <a:solidFill>
                  <a:srgbClr val="0070C0"/>
                </a:solidFill>
              </a:rPr>
              <a:t>Ševčenko</a:t>
            </a:r>
            <a:r>
              <a:rPr lang="cs-CZ" sz="2000" b="1" u="sng" dirty="0">
                <a:solidFill>
                  <a:srgbClr val="0070C0"/>
                </a:solidFill>
              </a:rPr>
              <a:t> tyto své pobyty využil k tomu, aby poznal všechny ukrajinské spisovatele a učence. </a:t>
            </a:r>
            <a:endParaRPr lang="cs-CZ" sz="2000" dirty="0">
              <a:solidFill>
                <a:srgbClr val="0070C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57158" y="1071546"/>
            <a:ext cx="400052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cs-CZ" sz="2400" dirty="0" err="1"/>
              <a:t>Ševčenko</a:t>
            </a:r>
            <a:r>
              <a:rPr lang="cs-CZ" sz="2400" dirty="0"/>
              <a:t>  navštívil </a:t>
            </a:r>
            <a:r>
              <a:rPr lang="cs-CZ" sz="2800" b="1" u="sng" dirty="0" err="1">
                <a:solidFill>
                  <a:srgbClr val="0070C0"/>
                </a:solidFill>
              </a:rPr>
              <a:t>Kerelivku</a:t>
            </a:r>
            <a:endParaRPr lang="cs-CZ" sz="24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57158" y="1714488"/>
            <a:ext cx="84633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Návštěva rodné vesnice a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Čyhyryna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ho velice zasáhla (vrátil se sem po 14 letech) a 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inspirovala ho k psaní poezie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2928934"/>
            <a:ext cx="835824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Po této návštěvě začíná v jeho poezii zaznívat 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prorocký tón</a:t>
            </a:r>
            <a:r>
              <a:rPr kumimoji="0" 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jakoby si </a:t>
            </a:r>
            <a:r>
              <a:rPr kumimoji="0" 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Ševčenko</a:t>
            </a:r>
            <a:r>
              <a:rPr kumimoji="0" 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uvědomil, že musí proti zaostalosti své země nějakým způsobem bojovat. </a:t>
            </a: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Odsud čerpaly inspiraci jeho díla </a:t>
            </a:r>
            <a:r>
              <a:rPr kumimoji="0" lang="ru-RU" sz="2000" b="1" i="1" u="sng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Розрита могила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2000" b="1" i="1" u="sng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Чигирин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2000" b="1" i="1" u="sng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Великий льох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357158" y="2428868"/>
            <a:ext cx="3262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„Příběh“ </a:t>
            </a:r>
            <a:r>
              <a:rPr kumimoji="0" lang="cs-CZ" b="1" i="0" u="sng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Oksany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sng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Kovalenko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26" grpId="0"/>
      <p:bldP spid="2049" grpId="0"/>
      <p:bldP spid="6348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lh3.ggpht.com/_0ob9WzPAIoA/R8wsuWIxwkI/AAAAAAAAAWo/Gm0tnt2zkF4/s800/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762000"/>
            <a:ext cx="6238875" cy="7620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332656"/>
            <a:ext cx="2583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/>
              <a:t>Báseň </a:t>
            </a:r>
            <a:r>
              <a:rPr lang="cs-CZ" sz="3200" b="1" i="1" dirty="0">
                <a:solidFill>
                  <a:schemeClr val="accent3">
                    <a:lumMod val="75000"/>
                  </a:schemeClr>
                </a:solidFill>
              </a:rPr>
              <a:t>Kavkaz</a:t>
            </a:r>
          </a:p>
          <a:p>
            <a:r>
              <a:rPr lang="cs-CZ" sz="1200" i="1" dirty="0"/>
              <a:t>18.11. 1845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124744"/>
            <a:ext cx="842493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Úmysl napsat poému vznikl na konci srpna – na počátku září 1845, když se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Ševčenko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dozvěděl o smrti J. de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Balmena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v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Darginském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pochodu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 červenci roku 1845.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Když se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Ševčenko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setkal s O. S.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Afanasjevem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Čužbynským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v 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Lubnech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na konci října roku 1845, 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zajímal se intenzivně o události na Kavkazu.  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lyrická báseň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úvahy lyrického subjektu nad nespravedlností a krutostí světa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ironie  namířená proti panujícím vrstvám tehdejšího Ruského impéria a jejich snahám o „převýchovu“ jiných národů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/v daném případě národů Kavkazu/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28596" y="500042"/>
            <a:ext cx="40719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21.12. 1845</a:t>
            </a:r>
          </a:p>
          <a:p>
            <a:r>
              <a:rPr lang="ru-RU" b="1" u="sng" dirty="0"/>
              <a:t>Минають дні, минають ночі</a:t>
            </a:r>
            <a:r>
              <a:rPr lang="ru-RU" dirty="0"/>
              <a:t>,</a:t>
            </a:r>
          </a:p>
          <a:p>
            <a:r>
              <a:rPr lang="ru-RU" dirty="0"/>
              <a:t>Минає літо, шелестить</a:t>
            </a:r>
          </a:p>
          <a:p>
            <a:r>
              <a:rPr lang="ru-RU" dirty="0"/>
              <a:t>Пожовкле листя, гаснуть очі,</a:t>
            </a:r>
          </a:p>
          <a:p>
            <a:r>
              <a:rPr lang="ru-RU" dirty="0"/>
              <a:t>Заснули думи, серце спить,</a:t>
            </a:r>
          </a:p>
          <a:p>
            <a:r>
              <a:rPr lang="ru-RU" dirty="0"/>
              <a:t>І все заснуло, і не знаю,</a:t>
            </a:r>
          </a:p>
          <a:p>
            <a:r>
              <a:rPr lang="ru-RU" dirty="0"/>
              <a:t>Чи я живу, чи доживаю,</a:t>
            </a:r>
          </a:p>
          <a:p>
            <a:r>
              <a:rPr lang="ru-RU" dirty="0"/>
              <a:t>Чи так по світу волочусь,</a:t>
            </a:r>
          </a:p>
          <a:p>
            <a:r>
              <a:rPr lang="ru-RU" dirty="0"/>
              <a:t>Бо вже не плачу й не сміюсь...</a:t>
            </a:r>
            <a:endParaRPr lang="cs-CZ" dirty="0"/>
          </a:p>
          <a:p>
            <a:endParaRPr lang="ru-RU" dirty="0"/>
          </a:p>
        </p:txBody>
      </p:sp>
      <p:sp>
        <p:nvSpPr>
          <p:cNvPr id="5" name="Obdélník 4"/>
          <p:cNvSpPr/>
          <p:nvPr/>
        </p:nvSpPr>
        <p:spPr>
          <a:xfrm>
            <a:off x="4211960" y="83671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 дай жити, серцем жити</a:t>
            </a:r>
          </a:p>
          <a:p>
            <a:r>
              <a:rPr lang="ru-RU" dirty="0"/>
              <a:t>І людей любити,</a:t>
            </a:r>
          </a:p>
          <a:p>
            <a:r>
              <a:rPr lang="ru-RU" dirty="0"/>
              <a:t>А коли ні... то проклинать</a:t>
            </a:r>
          </a:p>
          <a:p>
            <a:r>
              <a:rPr lang="ru-RU" dirty="0"/>
              <a:t>І світ запалити!</a:t>
            </a:r>
          </a:p>
          <a:p>
            <a:r>
              <a:rPr lang="ru-RU" dirty="0"/>
              <a:t>Страшно впасти у кайдани,</a:t>
            </a:r>
          </a:p>
          <a:p>
            <a:r>
              <a:rPr lang="ru-RU" dirty="0"/>
              <a:t>Умирать в неволі,</a:t>
            </a:r>
          </a:p>
          <a:p>
            <a:r>
              <a:rPr lang="ru-RU" dirty="0"/>
              <a:t>А ще гірше — спати, спати</a:t>
            </a:r>
          </a:p>
          <a:p>
            <a:r>
              <a:rPr lang="ru-RU" dirty="0"/>
              <a:t>І спати на волі,</a:t>
            </a:r>
          </a:p>
          <a:p>
            <a:r>
              <a:rPr lang="ru-RU" dirty="0"/>
              <a:t>І заснути навік-віки,</a:t>
            </a:r>
          </a:p>
          <a:p>
            <a:r>
              <a:rPr lang="ru-RU" dirty="0"/>
              <a:t>І сліду не кинуть</a:t>
            </a:r>
          </a:p>
          <a:p>
            <a:r>
              <a:rPr lang="ru-RU" dirty="0"/>
              <a:t>Ніякого, однаково,</a:t>
            </a:r>
          </a:p>
          <a:p>
            <a:r>
              <a:rPr lang="ru-RU" dirty="0"/>
              <a:t>Чи жив, чи загинув!</a:t>
            </a:r>
          </a:p>
          <a:p>
            <a:r>
              <a:rPr lang="ru-RU" dirty="0"/>
              <a:t>Доле, де ти, доле, де ти?</a:t>
            </a:r>
          </a:p>
          <a:p>
            <a:r>
              <a:rPr lang="ru-RU" dirty="0"/>
              <a:t>Нема ніякої!</a:t>
            </a:r>
          </a:p>
          <a:p>
            <a:r>
              <a:rPr lang="ru-RU" dirty="0"/>
              <a:t>Коли доброї жаль, Боже,</a:t>
            </a:r>
          </a:p>
          <a:p>
            <a:r>
              <a:rPr lang="ru-RU" dirty="0"/>
              <a:t>То дай злої! Злої!</a:t>
            </a:r>
          </a:p>
        </p:txBody>
      </p:sp>
      <p:sp>
        <p:nvSpPr>
          <p:cNvPr id="6" name="Obdélník 5"/>
          <p:cNvSpPr/>
          <p:nvPr/>
        </p:nvSpPr>
        <p:spPr>
          <a:xfrm>
            <a:off x="467544" y="30689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Доле, де ти! Доле, де ти?</a:t>
            </a:r>
          </a:p>
          <a:p>
            <a:r>
              <a:rPr lang="ru-RU" dirty="0"/>
              <a:t>Нема ніякої,</a:t>
            </a:r>
          </a:p>
          <a:p>
            <a:r>
              <a:rPr lang="ru-RU" dirty="0"/>
              <a:t>Коли доброї жаль, Боже,</a:t>
            </a:r>
          </a:p>
          <a:p>
            <a:r>
              <a:rPr lang="ru-RU" dirty="0"/>
              <a:t>То дай злої, злої!</a:t>
            </a:r>
          </a:p>
          <a:p>
            <a:r>
              <a:rPr lang="ru-RU" dirty="0"/>
              <a:t>Не дай спати ходячому,</a:t>
            </a:r>
          </a:p>
          <a:p>
            <a:r>
              <a:rPr lang="ru-RU" dirty="0"/>
              <a:t>Серцем замирати</a:t>
            </a:r>
          </a:p>
          <a:p>
            <a:r>
              <a:rPr lang="ru-RU" dirty="0"/>
              <a:t>І гнилою колодою</a:t>
            </a:r>
          </a:p>
          <a:p>
            <a:r>
              <a:rPr lang="ru-RU" dirty="0"/>
              <a:t>По світу валятись.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B5330-FE41-564F-057B-C6B80BFE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46" y="5594612"/>
            <a:ext cx="8229600" cy="1143000"/>
          </a:xfrm>
        </p:spPr>
        <p:txBody>
          <a:bodyPr>
            <a:normAutofit/>
          </a:bodyPr>
          <a:lstStyle/>
          <a:p>
            <a:r>
              <a:rPr lang="cs-CZ" sz="2000" dirty="0">
                <a:hlinkClick r:id="rId2"/>
              </a:rPr>
              <a:t>https://www.youtube.com/watch?v=_FbSucsZHx4</a:t>
            </a:r>
            <a:r>
              <a:rPr lang="cs-CZ" sz="2000" dirty="0"/>
              <a:t> – </a:t>
            </a:r>
            <a:r>
              <a:rPr lang="cs-CZ" sz="2000" dirty="0" err="1"/>
              <a:t>mynajuť</a:t>
            </a:r>
            <a:r>
              <a:rPr lang="cs-CZ" sz="2000" dirty="0"/>
              <a:t>… 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00034" y="214290"/>
          <a:ext cx="8215372" cy="6286544"/>
        </p:xfrm>
        <a:graphic>
          <a:graphicData uri="http://schemas.openxmlformats.org/drawingml/2006/table">
            <a:tbl>
              <a:tblPr/>
              <a:tblGrid>
                <a:gridCol w="4107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7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u="sng" dirty="0">
                          <a:latin typeface="Times New Roman"/>
                          <a:ea typeface="Times New Roman"/>
                        </a:rPr>
                        <a:t>Jan Vladislav </a:t>
                      </a:r>
                      <a:endParaRPr lang="cs-CZ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u="sng" dirty="0">
                          <a:latin typeface="Times New Roman"/>
                          <a:ea typeface="Times New Roman"/>
                        </a:rPr>
                        <a:t>Míjejí dny...</a:t>
                      </a:r>
                      <a:endParaRPr lang="cs-CZ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Míjejí dny a plynou noci,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uplývá léto, šelestí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Times New Roman"/>
                          <a:ea typeface="Times New Roman"/>
                        </a:rPr>
                        <a:t>sežloutlé</a:t>
                      </a: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 listí, hasnou oči,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usnuly touhy, srdce spí.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Usnulo vše a nevím sám,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zdali jsem živ či umírám,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 proč se vleču světem dál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 nemám smích a nemám žal.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Štěstí, kde jsi? Štěstí, kde jsi?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Ale štěstí není!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Nedáš-li mi, bože, štěstí,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dej mi utrpení.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Jen mne nenech spát a chodit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s mrtvým srdcem v těle,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nenech mne hnít jako kládu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na tom světě déle.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Dej, ať žiji, ať mám duši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láskou naplněnu,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 a když ne – pak nech mne vrhnout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všechno do plamenů.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Je zlé padnout do okovů,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hynout v nesvobodě,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ale ještě horší je spát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 být na svobodě,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usnout a spát – živ či mrtev –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až na věky věků –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zajít tak, že nezůstane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stopy po člověku!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Štěstí, kde jsi? Štěstí, kde jsi?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Ale štěstí není!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Nedáváš-li, bože štěstí,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dej mi utrpení!  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u="sng" dirty="0">
                          <a:latin typeface="Times New Roman"/>
                          <a:ea typeface="Times New Roman"/>
                        </a:rPr>
                        <a:t>Zdenka </a:t>
                      </a:r>
                      <a:r>
                        <a:rPr lang="cs-CZ" sz="1200" b="1" u="sng" dirty="0" err="1">
                          <a:latin typeface="Times New Roman"/>
                          <a:ea typeface="Times New Roman"/>
                        </a:rPr>
                        <a:t>Bergrová</a:t>
                      </a:r>
                      <a:endParaRPr lang="cs-CZ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u="sng" dirty="0">
                          <a:latin typeface="Times New Roman"/>
                          <a:ea typeface="Times New Roman"/>
                        </a:rPr>
                        <a:t>Míjejí dny a noci krásné</a:t>
                      </a:r>
                      <a:endParaRPr lang="cs-CZ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Míjejí dny a noci krásné,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minulo léto. Šelestí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zežloutlé listí. Oko hasne,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usnuly touhy, srdce spí,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usnulo vše. A sám už nevím,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zda životem či živořením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vleču se dál a co jsem zač,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že neznám smích a neznám pláč...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Osude můj, kde jsi, kde jsi!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Nezbyl na mne žádný.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Bože, nechceš-li dát dobrý,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zlý dej, zlý a zrádný,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jenom nedej, abych bloudil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s mrtvým srdcem živý,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hnít mě nenech, ležet ladem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jako v lese dříví.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Dej, ať žiju, v lásce žiju,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ať miluju lidi,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nebo ať je ze mne palič,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co vše nenávidí.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Zlé je padnout do okovů,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zmírat ve vězení,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však než na svobodě zaspat,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nic horšího není.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To je </a:t>
                      </a:r>
                      <a:r>
                        <a:rPr lang="cs-CZ" sz="1200" dirty="0" err="1">
                          <a:latin typeface="Times New Roman"/>
                          <a:ea typeface="Times New Roman"/>
                        </a:rPr>
                        <a:t>teprv</a:t>
                      </a: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 umřít, </a:t>
                      </a:r>
                      <a:r>
                        <a:rPr lang="cs-CZ" sz="1200" dirty="0" err="1">
                          <a:latin typeface="Times New Roman"/>
                          <a:ea typeface="Times New Roman"/>
                        </a:rPr>
                        <a:t>umřít</a:t>
                      </a:r>
                      <a:endParaRPr lang="cs-CZ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beze stop a stínu,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aby navždy jedno bylo –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zda jsem živ, či zhynu.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Osude můj, kde jsi, kde jsi!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Nezbyl na mne žádný.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Bože, nechceš-li dát dobrý,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zlý dej, zlý a zrádný. 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E989447-6F89-8196-6C06-0CB53AFD5B2B}"/>
              </a:ext>
            </a:extLst>
          </p:cNvPr>
          <p:cNvSpPr txBox="1"/>
          <p:nvPr/>
        </p:nvSpPr>
        <p:spPr>
          <a:xfrm>
            <a:off x="323528" y="332656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І МЕРТВИМ, І ЖИВИМ, І НЕНАРОЖДЕННИМ ЗЕМЛЯКАМ МОЇМ В УКРАЙНІ І НЕ В УКРАЙНІ МОЄ ДРУЖНЄЄ ПОСЛАНІЄ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A99B0E5-8709-BAFE-B0E0-2D221841C933}"/>
              </a:ext>
            </a:extLst>
          </p:cNvPr>
          <p:cNvSpPr txBox="1"/>
          <p:nvPr/>
        </p:nvSpPr>
        <p:spPr>
          <a:xfrm>
            <a:off x="251520" y="978987"/>
            <a:ext cx="8208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Аще кто </a:t>
            </a:r>
            <a:r>
              <a:rPr lang="ru-RU" dirty="0" err="1"/>
              <a:t>речетъ</a:t>
            </a:r>
            <a:r>
              <a:rPr lang="ru-RU" dirty="0"/>
              <a:t>, яко люблю Бога, а брата своего </a:t>
            </a:r>
            <a:r>
              <a:rPr lang="ru-RU" dirty="0" err="1"/>
              <a:t>ненавидитъ</a:t>
            </a:r>
            <a:r>
              <a:rPr lang="ru-RU" dirty="0"/>
              <a:t>, ложь есть. </a:t>
            </a:r>
          </a:p>
          <a:p>
            <a:pPr algn="r"/>
            <a:r>
              <a:rPr lang="ru-RU" i="1" dirty="0"/>
              <a:t>Соборно[е] послание Иоанна. Глава 4, с. 20</a:t>
            </a:r>
            <a:endParaRPr lang="ru-RU" dirty="0"/>
          </a:p>
          <a:p>
            <a:br>
              <a:rPr lang="ru-RU" dirty="0"/>
            </a:br>
            <a:endParaRPr lang="ru-RU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A54CA78-7A92-EBFF-6264-3F8C2050B661}"/>
              </a:ext>
            </a:extLst>
          </p:cNvPr>
          <p:cNvSpPr txBox="1"/>
          <p:nvPr/>
        </p:nvSpPr>
        <p:spPr>
          <a:xfrm>
            <a:off x="467544" y="1916832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І смеркає, і світає,</a:t>
            </a:r>
          </a:p>
          <a:p>
            <a:r>
              <a:rPr lang="uk-UA" dirty="0"/>
              <a:t>День божий минає,</a:t>
            </a:r>
          </a:p>
          <a:p>
            <a:r>
              <a:rPr lang="uk-UA" dirty="0"/>
              <a:t>І знову люд потомлений,</a:t>
            </a:r>
          </a:p>
          <a:p>
            <a:r>
              <a:rPr lang="uk-UA" dirty="0"/>
              <a:t>І все спочиває.</a:t>
            </a:r>
          </a:p>
          <a:p>
            <a:r>
              <a:rPr lang="uk-UA" b="1" dirty="0" err="1">
                <a:solidFill>
                  <a:srgbClr val="0070C0"/>
                </a:solidFill>
              </a:rPr>
              <a:t>Тілько</a:t>
            </a:r>
            <a:r>
              <a:rPr lang="uk-UA" b="1" dirty="0">
                <a:solidFill>
                  <a:srgbClr val="0070C0"/>
                </a:solidFill>
              </a:rPr>
              <a:t> я, мов окаянний,</a:t>
            </a:r>
          </a:p>
          <a:p>
            <a:r>
              <a:rPr lang="uk-UA" b="1" dirty="0">
                <a:solidFill>
                  <a:srgbClr val="0070C0"/>
                </a:solidFill>
              </a:rPr>
              <a:t>І день і ніч плачу</a:t>
            </a:r>
          </a:p>
          <a:p>
            <a:r>
              <a:rPr lang="uk-UA" b="1" dirty="0">
                <a:solidFill>
                  <a:srgbClr val="0070C0"/>
                </a:solidFill>
              </a:rPr>
              <a:t>На розпуттях велелюдних,</a:t>
            </a:r>
          </a:p>
          <a:p>
            <a:r>
              <a:rPr lang="uk-UA" b="1" dirty="0">
                <a:solidFill>
                  <a:srgbClr val="0070C0"/>
                </a:solidFill>
              </a:rPr>
              <a:t>І ніхто не бачить,</a:t>
            </a:r>
          </a:p>
          <a:p>
            <a:r>
              <a:rPr lang="uk-UA" b="1" dirty="0">
                <a:solidFill>
                  <a:srgbClr val="0070C0"/>
                </a:solidFill>
              </a:rPr>
              <a:t>І не бачить, і не знає — </a:t>
            </a:r>
          </a:p>
          <a:p>
            <a:r>
              <a:rPr lang="uk-UA" b="1" dirty="0" err="1">
                <a:solidFill>
                  <a:srgbClr val="0070C0"/>
                </a:solidFill>
              </a:rPr>
              <a:t>Оглухли</a:t>
            </a:r>
            <a:r>
              <a:rPr lang="uk-UA" b="1" dirty="0">
                <a:solidFill>
                  <a:srgbClr val="0070C0"/>
                </a:solidFill>
              </a:rPr>
              <a:t>, не чують;</a:t>
            </a:r>
          </a:p>
          <a:p>
            <a:r>
              <a:rPr lang="uk-UA" b="1" dirty="0">
                <a:solidFill>
                  <a:srgbClr val="0070C0"/>
                </a:solidFill>
              </a:rPr>
              <a:t>Кайданами міняються,</a:t>
            </a:r>
          </a:p>
          <a:p>
            <a:r>
              <a:rPr lang="uk-UA" b="1" dirty="0">
                <a:solidFill>
                  <a:srgbClr val="0070C0"/>
                </a:solidFill>
              </a:rPr>
              <a:t>Правдою торгують.</a:t>
            </a:r>
          </a:p>
          <a:p>
            <a:r>
              <a:rPr lang="uk-UA" b="1" dirty="0">
                <a:solidFill>
                  <a:srgbClr val="0070C0"/>
                </a:solidFill>
              </a:rPr>
              <a:t>І Господа зневажають,</a:t>
            </a:r>
          </a:p>
          <a:p>
            <a:r>
              <a:rPr lang="uk-UA" b="1" dirty="0">
                <a:solidFill>
                  <a:srgbClr val="0070C0"/>
                </a:solidFill>
              </a:rPr>
              <a:t>Людей запрягають</a:t>
            </a:r>
          </a:p>
          <a:p>
            <a:r>
              <a:rPr lang="uk-UA" b="1" dirty="0">
                <a:solidFill>
                  <a:srgbClr val="0070C0"/>
                </a:solidFill>
              </a:rPr>
              <a:t>В тяжкі ярма. </a:t>
            </a:r>
            <a:r>
              <a:rPr lang="uk-UA" dirty="0"/>
              <a:t>Орють лихо,</a:t>
            </a:r>
          </a:p>
          <a:p>
            <a:r>
              <a:rPr lang="uk-UA" dirty="0"/>
              <a:t>Лихом засівають,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D155D87-3C3E-67B8-3970-DB5F05C72025}"/>
              </a:ext>
            </a:extLst>
          </p:cNvPr>
          <p:cNvSpPr txBox="1"/>
          <p:nvPr/>
        </p:nvSpPr>
        <p:spPr>
          <a:xfrm>
            <a:off x="4320480" y="1844824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А що вродить? побачите,</a:t>
            </a:r>
          </a:p>
          <a:p>
            <a:r>
              <a:rPr lang="uk-UA" dirty="0"/>
              <a:t>Які будуть </a:t>
            </a:r>
            <a:r>
              <a:rPr lang="uk-UA" dirty="0" err="1"/>
              <a:t>жни́ва</a:t>
            </a:r>
            <a:r>
              <a:rPr lang="uk-UA" dirty="0"/>
              <a:t>!</a:t>
            </a:r>
          </a:p>
          <a:p>
            <a:r>
              <a:rPr lang="uk-UA" dirty="0"/>
              <a:t>Схаменіться, недолюди,</a:t>
            </a:r>
          </a:p>
          <a:p>
            <a:r>
              <a:rPr lang="uk-UA" dirty="0"/>
              <a:t>Діти юродиві!</a:t>
            </a:r>
          </a:p>
          <a:p>
            <a:r>
              <a:rPr lang="uk-UA" dirty="0"/>
              <a:t>Подивіться на рай тихий,</a:t>
            </a:r>
          </a:p>
          <a:p>
            <a:r>
              <a:rPr lang="uk-UA" dirty="0"/>
              <a:t>На свою країну,</a:t>
            </a:r>
          </a:p>
          <a:p>
            <a:r>
              <a:rPr lang="uk-UA" dirty="0" err="1"/>
              <a:t>Полюбіте</a:t>
            </a:r>
            <a:r>
              <a:rPr lang="uk-UA" dirty="0"/>
              <a:t> щирим серцем</a:t>
            </a:r>
          </a:p>
          <a:p>
            <a:r>
              <a:rPr lang="uk-UA" dirty="0"/>
              <a:t>Велику руїну,</a:t>
            </a:r>
          </a:p>
          <a:p>
            <a:r>
              <a:rPr lang="uk-UA" dirty="0"/>
              <a:t>Розкуйтеся, братайтеся,</a:t>
            </a:r>
          </a:p>
          <a:p>
            <a:r>
              <a:rPr lang="uk-UA" b="1" dirty="0">
                <a:solidFill>
                  <a:srgbClr val="0070C0"/>
                </a:solidFill>
              </a:rPr>
              <a:t>У чужому краю</a:t>
            </a:r>
          </a:p>
          <a:p>
            <a:r>
              <a:rPr lang="uk-UA" b="1" dirty="0">
                <a:solidFill>
                  <a:srgbClr val="0070C0"/>
                </a:solidFill>
              </a:rPr>
              <a:t>Не шукайте, не питайте</a:t>
            </a:r>
          </a:p>
          <a:p>
            <a:r>
              <a:rPr lang="uk-UA" b="1" dirty="0">
                <a:solidFill>
                  <a:srgbClr val="0070C0"/>
                </a:solidFill>
              </a:rPr>
              <a:t>Того, що немає</a:t>
            </a:r>
          </a:p>
          <a:p>
            <a:r>
              <a:rPr lang="uk-UA" b="1" dirty="0">
                <a:solidFill>
                  <a:srgbClr val="0070C0"/>
                </a:solidFill>
              </a:rPr>
              <a:t>І на небі, а не </a:t>
            </a:r>
            <a:r>
              <a:rPr lang="uk-UA" b="1" dirty="0" err="1">
                <a:solidFill>
                  <a:srgbClr val="0070C0"/>
                </a:solidFill>
              </a:rPr>
              <a:t>тілько</a:t>
            </a:r>
            <a:endParaRPr lang="uk-UA" b="1" dirty="0">
              <a:solidFill>
                <a:srgbClr val="0070C0"/>
              </a:solidFill>
            </a:endParaRPr>
          </a:p>
          <a:p>
            <a:r>
              <a:rPr lang="uk-UA" b="1" dirty="0">
                <a:solidFill>
                  <a:srgbClr val="0070C0"/>
                </a:solidFill>
              </a:rPr>
              <a:t>На чужому полі.</a:t>
            </a:r>
          </a:p>
          <a:p>
            <a:r>
              <a:rPr lang="uk-UA" b="1" dirty="0">
                <a:solidFill>
                  <a:srgbClr val="0070C0"/>
                </a:solidFill>
              </a:rPr>
              <a:t>В своїй хаті своя й правда,</a:t>
            </a:r>
          </a:p>
          <a:p>
            <a:r>
              <a:rPr lang="uk-UA" b="1" dirty="0">
                <a:solidFill>
                  <a:srgbClr val="0070C0"/>
                </a:solidFill>
              </a:rPr>
              <a:t>І сила, і воля.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1529821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E2CE1EB-EE6E-B597-D926-077C02643B2D}"/>
              </a:ext>
            </a:extLst>
          </p:cNvPr>
          <p:cNvSpPr txBox="1"/>
          <p:nvPr/>
        </p:nvSpPr>
        <p:spPr>
          <a:xfrm>
            <a:off x="467544" y="335845"/>
            <a:ext cx="457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Нема на </a:t>
            </a:r>
            <a:r>
              <a:rPr lang="ru-RU" b="1" dirty="0" err="1">
                <a:solidFill>
                  <a:srgbClr val="0070C0"/>
                </a:solidFill>
              </a:rPr>
              <a:t>світі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України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Немає</a:t>
            </a:r>
            <a:r>
              <a:rPr lang="ru-RU" b="1" dirty="0">
                <a:solidFill>
                  <a:srgbClr val="0070C0"/>
                </a:solidFill>
              </a:rPr>
              <a:t> другого </a:t>
            </a:r>
            <a:r>
              <a:rPr lang="ru-RU" b="1" dirty="0" err="1">
                <a:solidFill>
                  <a:srgbClr val="0070C0"/>
                </a:solidFill>
              </a:rPr>
              <a:t>Дніпра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А </a:t>
            </a:r>
            <a:r>
              <a:rPr lang="ru-RU" b="1" dirty="0" err="1">
                <a:solidFill>
                  <a:srgbClr val="0070C0"/>
                </a:solidFill>
              </a:rPr>
              <a:t>ви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претеся</a:t>
            </a:r>
            <a:r>
              <a:rPr lang="ru-RU" b="1" dirty="0">
                <a:solidFill>
                  <a:srgbClr val="0070C0"/>
                </a:solidFill>
              </a:rPr>
              <a:t> на </a:t>
            </a:r>
            <a:r>
              <a:rPr lang="ru-RU" b="1" dirty="0" err="1">
                <a:solidFill>
                  <a:srgbClr val="0070C0"/>
                </a:solidFill>
              </a:rPr>
              <a:t>чужину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err="1">
                <a:solidFill>
                  <a:srgbClr val="0070C0"/>
                </a:solidFill>
              </a:rPr>
              <a:t>Шукати</a:t>
            </a:r>
            <a:r>
              <a:rPr lang="ru-RU" b="1" dirty="0">
                <a:solidFill>
                  <a:srgbClr val="0070C0"/>
                </a:solidFill>
              </a:rPr>
              <a:t> доброго добра,</a:t>
            </a:r>
          </a:p>
          <a:p>
            <a:r>
              <a:rPr lang="ru-RU" b="1" dirty="0">
                <a:solidFill>
                  <a:srgbClr val="0070C0"/>
                </a:solidFill>
              </a:rPr>
              <a:t>Добра святого. </a:t>
            </a:r>
            <a:r>
              <a:rPr lang="ru-RU" b="1" dirty="0" err="1">
                <a:solidFill>
                  <a:srgbClr val="0070C0"/>
                </a:solidFill>
              </a:rPr>
              <a:t>Волі</a:t>
            </a:r>
            <a:r>
              <a:rPr lang="ru-RU" b="1" dirty="0">
                <a:solidFill>
                  <a:srgbClr val="0070C0"/>
                </a:solidFill>
              </a:rPr>
              <a:t>! </a:t>
            </a:r>
            <a:r>
              <a:rPr lang="ru-RU" b="1" dirty="0" err="1">
                <a:solidFill>
                  <a:srgbClr val="0070C0"/>
                </a:solidFill>
              </a:rPr>
              <a:t>волі</a:t>
            </a:r>
            <a:r>
              <a:rPr lang="ru-RU" b="1" dirty="0">
                <a:solidFill>
                  <a:srgbClr val="0070C0"/>
                </a:solidFill>
              </a:rPr>
              <a:t>!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Братерства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братнього</a:t>
            </a:r>
            <a:r>
              <a:rPr lang="ru-RU" b="1" dirty="0">
                <a:solidFill>
                  <a:srgbClr val="0070C0"/>
                </a:solidFill>
              </a:rPr>
              <a:t>! </a:t>
            </a:r>
            <a:r>
              <a:rPr lang="ru-RU" b="1" dirty="0" err="1">
                <a:solidFill>
                  <a:srgbClr val="0070C0"/>
                </a:solidFill>
              </a:rPr>
              <a:t>Найшли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Несли, несли з чужого поля</a:t>
            </a:r>
          </a:p>
          <a:p>
            <a:r>
              <a:rPr lang="ru-RU" b="1" dirty="0">
                <a:solidFill>
                  <a:srgbClr val="0070C0"/>
                </a:solidFill>
              </a:rPr>
              <a:t>І в </a:t>
            </a:r>
            <a:r>
              <a:rPr lang="ru-RU" b="1" dirty="0" err="1">
                <a:solidFill>
                  <a:srgbClr val="0070C0"/>
                </a:solidFill>
              </a:rPr>
              <a:t>Україну</a:t>
            </a:r>
            <a:r>
              <a:rPr lang="ru-RU" b="1" dirty="0">
                <a:solidFill>
                  <a:srgbClr val="0070C0"/>
                </a:solidFill>
              </a:rPr>
              <a:t> принесли</a:t>
            </a:r>
          </a:p>
          <a:p>
            <a:r>
              <a:rPr lang="ru-RU" b="1" dirty="0">
                <a:solidFill>
                  <a:srgbClr val="0070C0"/>
                </a:solidFill>
              </a:rPr>
              <a:t>Великих слов велику силу,</a:t>
            </a:r>
          </a:p>
          <a:p>
            <a:r>
              <a:rPr lang="ru-RU" b="1" dirty="0">
                <a:solidFill>
                  <a:srgbClr val="0070C0"/>
                </a:solidFill>
              </a:rPr>
              <a:t>Та й </a:t>
            </a:r>
            <a:r>
              <a:rPr lang="ru-RU" b="1" dirty="0" err="1">
                <a:solidFill>
                  <a:srgbClr val="0070C0"/>
                </a:solidFill>
              </a:rPr>
              <a:t>більш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нічого</a:t>
            </a:r>
            <a:r>
              <a:rPr lang="ru-RU" b="1" dirty="0">
                <a:solidFill>
                  <a:srgbClr val="0070C0"/>
                </a:solidFill>
              </a:rPr>
              <a:t>.</a:t>
            </a:r>
            <a:r>
              <a:rPr lang="ru-RU" dirty="0"/>
              <a:t> Кричите,</a:t>
            </a:r>
          </a:p>
          <a:p>
            <a:r>
              <a:rPr lang="ru-RU" dirty="0" err="1"/>
              <a:t>Що</a:t>
            </a:r>
            <a:r>
              <a:rPr lang="ru-RU" dirty="0"/>
              <a:t> Бог создав вас не на те,</a:t>
            </a:r>
          </a:p>
          <a:p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неправді</a:t>
            </a:r>
            <a:r>
              <a:rPr lang="ru-RU" dirty="0"/>
              <a:t> поклонились!..</a:t>
            </a:r>
          </a:p>
          <a:p>
            <a:r>
              <a:rPr lang="ru-RU" dirty="0"/>
              <a:t>І </a:t>
            </a:r>
            <a:r>
              <a:rPr lang="ru-RU" dirty="0" err="1"/>
              <a:t>хилитесь</a:t>
            </a:r>
            <a:r>
              <a:rPr lang="ru-RU" dirty="0"/>
              <a:t>, як і </a:t>
            </a:r>
            <a:r>
              <a:rPr lang="ru-RU" dirty="0" err="1"/>
              <a:t>хилились</a:t>
            </a:r>
            <a:r>
              <a:rPr lang="ru-RU" dirty="0"/>
              <a:t>!</a:t>
            </a:r>
          </a:p>
          <a:p>
            <a:r>
              <a:rPr lang="ru-RU" dirty="0"/>
              <a:t>І </a:t>
            </a:r>
            <a:r>
              <a:rPr lang="ru-RU" dirty="0" err="1"/>
              <a:t>знову</a:t>
            </a:r>
            <a:r>
              <a:rPr lang="ru-RU" dirty="0"/>
              <a:t> шкуру дерете</a:t>
            </a:r>
          </a:p>
          <a:p>
            <a:r>
              <a:rPr lang="ru-RU" dirty="0"/>
              <a:t>З </a:t>
            </a:r>
            <a:r>
              <a:rPr lang="ru-RU" dirty="0" err="1"/>
              <a:t>братів</a:t>
            </a:r>
            <a:r>
              <a:rPr lang="ru-RU" dirty="0"/>
              <a:t> </a:t>
            </a:r>
            <a:r>
              <a:rPr lang="ru-RU" dirty="0" err="1"/>
              <a:t>незрящих</a:t>
            </a:r>
            <a:r>
              <a:rPr lang="ru-RU" dirty="0"/>
              <a:t>, </a:t>
            </a:r>
            <a:r>
              <a:rPr lang="ru-RU" dirty="0" err="1"/>
              <a:t>гречкосіїв</a:t>
            </a:r>
            <a:r>
              <a:rPr lang="ru-RU" dirty="0"/>
              <a:t>,</a:t>
            </a:r>
          </a:p>
          <a:p>
            <a:r>
              <a:rPr lang="ru-RU" dirty="0"/>
              <a:t>І </a:t>
            </a:r>
            <a:r>
              <a:rPr lang="ru-RU" dirty="0" err="1"/>
              <a:t>сонця-правди</a:t>
            </a:r>
            <a:r>
              <a:rPr lang="ru-RU" dirty="0"/>
              <a:t> </a:t>
            </a:r>
            <a:r>
              <a:rPr lang="ru-RU" dirty="0" err="1"/>
              <a:t>дозрівать</a:t>
            </a:r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німецькі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не </a:t>
            </a:r>
            <a:r>
              <a:rPr lang="ru-RU" dirty="0" err="1"/>
              <a:t>чужії</a:t>
            </a:r>
            <a:r>
              <a:rPr lang="ru-RU" dirty="0"/>
              <a:t>,</a:t>
            </a:r>
          </a:p>
          <a:p>
            <a:r>
              <a:rPr lang="ru-RU" dirty="0" err="1"/>
              <a:t>Претеся</a:t>
            </a:r>
            <a:r>
              <a:rPr lang="ru-RU" dirty="0"/>
              <a:t> </a:t>
            </a:r>
            <a:r>
              <a:rPr lang="ru-RU" dirty="0" err="1"/>
              <a:t>знову</a:t>
            </a:r>
            <a:r>
              <a:rPr lang="ru-RU" dirty="0"/>
              <a:t>!.. </a:t>
            </a:r>
            <a:r>
              <a:rPr lang="ru-RU" dirty="0" err="1"/>
              <a:t>Якби</a:t>
            </a:r>
            <a:r>
              <a:rPr lang="ru-RU" dirty="0"/>
              <a:t> взять</a:t>
            </a:r>
          </a:p>
          <a:p>
            <a:r>
              <a:rPr lang="ru-RU" dirty="0"/>
              <a:t>І всю </a:t>
            </a:r>
            <a:r>
              <a:rPr lang="ru-RU" dirty="0" err="1"/>
              <a:t>мізерію</a:t>
            </a:r>
            <a:r>
              <a:rPr lang="ru-RU" dirty="0"/>
              <a:t> з собою,</a:t>
            </a:r>
          </a:p>
          <a:p>
            <a:r>
              <a:rPr lang="ru-RU" dirty="0" err="1"/>
              <a:t>Дідами</a:t>
            </a:r>
            <a:r>
              <a:rPr lang="ru-RU" dirty="0"/>
              <a:t> </a:t>
            </a:r>
            <a:r>
              <a:rPr lang="ru-RU" dirty="0" err="1"/>
              <a:t>крадене</a:t>
            </a:r>
            <a:r>
              <a:rPr lang="ru-RU" dirty="0"/>
              <a:t> добро,</a:t>
            </a:r>
          </a:p>
          <a:p>
            <a:r>
              <a:rPr lang="ru-RU" dirty="0" err="1"/>
              <a:t>Тойді</a:t>
            </a:r>
            <a:r>
              <a:rPr lang="ru-RU" dirty="0"/>
              <a:t> </a:t>
            </a:r>
            <a:r>
              <a:rPr lang="ru-RU" dirty="0" err="1"/>
              <a:t>оставсь</a:t>
            </a:r>
            <a:r>
              <a:rPr lang="ru-RU" dirty="0"/>
              <a:t> би сиротою</a:t>
            </a:r>
          </a:p>
          <a:p>
            <a:r>
              <a:rPr lang="ru-RU" dirty="0"/>
              <a:t>З </a:t>
            </a:r>
            <a:r>
              <a:rPr lang="ru-RU" dirty="0" err="1"/>
              <a:t>святими</a:t>
            </a:r>
            <a:r>
              <a:rPr lang="ru-RU" dirty="0"/>
              <a:t> горами </a:t>
            </a:r>
            <a:r>
              <a:rPr lang="ru-RU" dirty="0" err="1"/>
              <a:t>Дніпро</a:t>
            </a:r>
            <a:r>
              <a:rPr lang="ru-RU" dirty="0"/>
              <a:t>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6AECB4E-BCFC-A463-2F77-124CF07BEC15}"/>
              </a:ext>
            </a:extLst>
          </p:cNvPr>
          <p:cNvSpPr txBox="1"/>
          <p:nvPr/>
        </p:nvSpPr>
        <p:spPr>
          <a:xfrm>
            <a:off x="4355976" y="335845"/>
            <a:ext cx="4572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Ох, </a:t>
            </a:r>
            <a:r>
              <a:rPr lang="ru-RU" dirty="0" err="1"/>
              <a:t>якби</a:t>
            </a:r>
            <a:r>
              <a:rPr lang="ru-RU" dirty="0"/>
              <a:t> те сталось,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не вертались,</a:t>
            </a:r>
          </a:p>
          <a:p>
            <a:r>
              <a:rPr lang="ru-RU" dirty="0" err="1"/>
              <a:t>Щоб</a:t>
            </a:r>
            <a:r>
              <a:rPr lang="ru-RU" dirty="0"/>
              <a:t> там і </a:t>
            </a:r>
            <a:r>
              <a:rPr lang="ru-RU" dirty="0" err="1"/>
              <a:t>здихали</a:t>
            </a:r>
            <a:r>
              <a:rPr lang="ru-RU" dirty="0"/>
              <a:t>, де </a:t>
            </a:r>
            <a:r>
              <a:rPr lang="ru-RU" dirty="0" err="1"/>
              <a:t>ви</a:t>
            </a:r>
            <a:r>
              <a:rPr lang="ru-RU" dirty="0"/>
              <a:t> поросли!</a:t>
            </a:r>
          </a:p>
          <a:p>
            <a:r>
              <a:rPr lang="ru-RU" dirty="0"/>
              <a:t>Не плакали б </a:t>
            </a:r>
            <a:r>
              <a:rPr lang="ru-RU" dirty="0" err="1"/>
              <a:t>діти</a:t>
            </a:r>
            <a:r>
              <a:rPr lang="ru-RU" dirty="0"/>
              <a:t>, </a:t>
            </a:r>
            <a:r>
              <a:rPr lang="ru-RU" dirty="0" err="1"/>
              <a:t>мати</a:t>
            </a:r>
            <a:r>
              <a:rPr lang="ru-RU" dirty="0"/>
              <a:t> б не </a:t>
            </a:r>
            <a:r>
              <a:rPr lang="ru-RU" dirty="0" err="1"/>
              <a:t>ридала</a:t>
            </a:r>
            <a:r>
              <a:rPr lang="ru-RU" dirty="0"/>
              <a:t>,</a:t>
            </a:r>
          </a:p>
          <a:p>
            <a:r>
              <a:rPr lang="ru-RU" dirty="0"/>
              <a:t>Не </a:t>
            </a:r>
            <a:r>
              <a:rPr lang="ru-RU" dirty="0" err="1"/>
              <a:t>чули</a:t>
            </a:r>
            <a:r>
              <a:rPr lang="ru-RU" dirty="0"/>
              <a:t> б у Бога </a:t>
            </a:r>
            <a:r>
              <a:rPr lang="ru-RU" dirty="0" err="1"/>
              <a:t>вашої</a:t>
            </a:r>
            <a:r>
              <a:rPr lang="ru-RU" dirty="0"/>
              <a:t> хули.</a:t>
            </a:r>
          </a:p>
          <a:p>
            <a:r>
              <a:rPr lang="ru-RU" dirty="0"/>
              <a:t>І </a:t>
            </a:r>
            <a:r>
              <a:rPr lang="ru-RU" dirty="0" err="1"/>
              <a:t>сонце</a:t>
            </a:r>
            <a:r>
              <a:rPr lang="ru-RU" dirty="0"/>
              <a:t> не </a:t>
            </a:r>
            <a:r>
              <a:rPr lang="ru-RU" dirty="0" err="1"/>
              <a:t>гріло</a:t>
            </a:r>
            <a:r>
              <a:rPr lang="ru-RU" dirty="0"/>
              <a:t> б </a:t>
            </a:r>
            <a:r>
              <a:rPr lang="ru-RU" dirty="0" err="1"/>
              <a:t>смердячого</a:t>
            </a:r>
            <a:r>
              <a:rPr lang="ru-RU" dirty="0"/>
              <a:t> гною</a:t>
            </a:r>
          </a:p>
          <a:p>
            <a:r>
              <a:rPr lang="ru-RU" dirty="0"/>
              <a:t>На </a:t>
            </a:r>
            <a:r>
              <a:rPr lang="ru-RU" dirty="0" err="1"/>
              <a:t>чистій</a:t>
            </a:r>
            <a:r>
              <a:rPr lang="ru-RU" dirty="0"/>
              <a:t>, </a:t>
            </a:r>
            <a:r>
              <a:rPr lang="ru-RU" dirty="0" err="1"/>
              <a:t>широкій</a:t>
            </a:r>
            <a:r>
              <a:rPr lang="ru-RU" dirty="0"/>
              <a:t>, на </a:t>
            </a:r>
            <a:r>
              <a:rPr lang="ru-RU" dirty="0" err="1"/>
              <a:t>вольній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</a:t>
            </a:r>
          </a:p>
          <a:p>
            <a:r>
              <a:rPr lang="ru-RU" dirty="0"/>
              <a:t>І люди б не знали,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за </a:t>
            </a:r>
            <a:r>
              <a:rPr lang="ru-RU" dirty="0" err="1"/>
              <a:t>орли</a:t>
            </a:r>
            <a:r>
              <a:rPr lang="ru-RU" dirty="0"/>
              <a:t>,</a:t>
            </a:r>
          </a:p>
          <a:p>
            <a:r>
              <a:rPr lang="ru-RU" dirty="0"/>
              <a:t>І не покивали б на вас головою.</a:t>
            </a:r>
          </a:p>
          <a:p>
            <a:r>
              <a:rPr lang="ru-RU" dirty="0" err="1"/>
              <a:t>Схаменіться</a:t>
            </a:r>
            <a:r>
              <a:rPr lang="ru-RU" dirty="0"/>
              <a:t>! будьте люди,</a:t>
            </a:r>
          </a:p>
          <a:p>
            <a:r>
              <a:rPr lang="ru-RU" dirty="0" err="1"/>
              <a:t>Бо</a:t>
            </a:r>
            <a:r>
              <a:rPr lang="ru-RU" dirty="0"/>
              <a:t> лихо вам буде.</a:t>
            </a:r>
          </a:p>
          <a:p>
            <a:r>
              <a:rPr lang="ru-RU" dirty="0" err="1"/>
              <a:t>Розкуються</a:t>
            </a:r>
            <a:r>
              <a:rPr lang="ru-RU" dirty="0"/>
              <a:t> </a:t>
            </a:r>
            <a:r>
              <a:rPr lang="ru-RU" dirty="0" err="1"/>
              <a:t>незабаром</a:t>
            </a:r>
            <a:endParaRPr lang="ru-RU" dirty="0"/>
          </a:p>
          <a:p>
            <a:r>
              <a:rPr lang="ru-RU" dirty="0" err="1"/>
              <a:t>Заковані</a:t>
            </a:r>
            <a:r>
              <a:rPr lang="ru-RU" dirty="0"/>
              <a:t> люде,</a:t>
            </a:r>
          </a:p>
          <a:p>
            <a:r>
              <a:rPr lang="ru-RU" dirty="0" err="1"/>
              <a:t>Настане</a:t>
            </a:r>
            <a:r>
              <a:rPr lang="ru-RU" dirty="0"/>
              <a:t> суд, </a:t>
            </a:r>
            <a:r>
              <a:rPr lang="ru-RU" dirty="0" err="1"/>
              <a:t>заговорять</a:t>
            </a:r>
            <a:endParaRPr lang="ru-RU" dirty="0"/>
          </a:p>
          <a:p>
            <a:r>
              <a:rPr lang="ru-RU" dirty="0"/>
              <a:t>І </a:t>
            </a:r>
            <a:r>
              <a:rPr lang="ru-RU" dirty="0" err="1"/>
              <a:t>Дніпро</a:t>
            </a:r>
            <a:r>
              <a:rPr lang="ru-RU" dirty="0"/>
              <a:t>, і гори!</a:t>
            </a:r>
          </a:p>
          <a:p>
            <a:r>
              <a:rPr lang="ru-RU" dirty="0"/>
              <a:t>І </a:t>
            </a:r>
            <a:r>
              <a:rPr lang="ru-RU" dirty="0" err="1"/>
              <a:t>потече</a:t>
            </a:r>
            <a:r>
              <a:rPr lang="ru-RU" dirty="0"/>
              <a:t> </a:t>
            </a:r>
            <a:r>
              <a:rPr lang="ru-RU" dirty="0" err="1"/>
              <a:t>сторіками</a:t>
            </a:r>
            <a:endParaRPr lang="ru-RU" dirty="0"/>
          </a:p>
          <a:p>
            <a:r>
              <a:rPr lang="ru-RU" dirty="0"/>
              <a:t>Кров у </a:t>
            </a:r>
            <a:r>
              <a:rPr lang="ru-RU" dirty="0" err="1"/>
              <a:t>синє</a:t>
            </a:r>
            <a:r>
              <a:rPr lang="ru-RU" dirty="0"/>
              <a:t> море</a:t>
            </a:r>
          </a:p>
          <a:p>
            <a:r>
              <a:rPr lang="ru-RU" dirty="0" err="1"/>
              <a:t>Дітей</a:t>
            </a:r>
            <a:r>
              <a:rPr lang="ru-RU" dirty="0"/>
              <a:t> ваших... і не буде</a:t>
            </a:r>
          </a:p>
          <a:p>
            <a:r>
              <a:rPr lang="ru-RU" dirty="0"/>
              <a:t>Кому </a:t>
            </a:r>
            <a:r>
              <a:rPr lang="ru-RU" dirty="0" err="1"/>
              <a:t>помагати</a:t>
            </a:r>
            <a:r>
              <a:rPr lang="ru-RU" dirty="0"/>
              <a:t>.</a:t>
            </a:r>
          </a:p>
          <a:p>
            <a:r>
              <a:rPr lang="ru-RU" dirty="0" err="1"/>
              <a:t>Одцурається</a:t>
            </a:r>
            <a:r>
              <a:rPr lang="ru-RU" dirty="0"/>
              <a:t> брат брата</a:t>
            </a:r>
          </a:p>
          <a:p>
            <a:r>
              <a:rPr lang="ru-RU" dirty="0"/>
              <a:t>І </a:t>
            </a:r>
            <a:r>
              <a:rPr lang="ru-RU" dirty="0" err="1"/>
              <a:t>дитини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18281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57D13E5-84D7-C77C-6BEF-AC84E56C838B}"/>
              </a:ext>
            </a:extLst>
          </p:cNvPr>
          <p:cNvSpPr txBox="1"/>
          <p:nvPr/>
        </p:nvSpPr>
        <p:spPr>
          <a:xfrm>
            <a:off x="323528" y="476672"/>
            <a:ext cx="457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І </a:t>
            </a:r>
            <a:r>
              <a:rPr lang="ru-RU" dirty="0" err="1"/>
              <a:t>дим</a:t>
            </a:r>
            <a:r>
              <a:rPr lang="ru-RU" dirty="0"/>
              <a:t> хмарою заступить </a:t>
            </a:r>
          </a:p>
          <a:p>
            <a:r>
              <a:rPr lang="ru-RU" dirty="0" err="1"/>
              <a:t>Сонце</a:t>
            </a:r>
            <a:r>
              <a:rPr lang="ru-RU" dirty="0"/>
              <a:t> перед вами,</a:t>
            </a:r>
          </a:p>
          <a:p>
            <a:r>
              <a:rPr lang="ru-RU" dirty="0"/>
              <a:t>І </a:t>
            </a:r>
            <a:r>
              <a:rPr lang="ru-RU" dirty="0" err="1"/>
              <a:t>навіки</a:t>
            </a:r>
            <a:r>
              <a:rPr lang="ru-RU" dirty="0"/>
              <a:t> </a:t>
            </a:r>
            <a:r>
              <a:rPr lang="ru-RU" dirty="0" err="1"/>
              <a:t>прокленетесь</a:t>
            </a:r>
            <a:endParaRPr lang="ru-RU" dirty="0"/>
          </a:p>
          <a:p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синами</a:t>
            </a:r>
            <a:r>
              <a:rPr lang="ru-RU" dirty="0"/>
              <a:t>!</a:t>
            </a:r>
          </a:p>
          <a:p>
            <a:r>
              <a:rPr lang="ru-RU" dirty="0" err="1"/>
              <a:t>Умийтеся</a:t>
            </a:r>
            <a:r>
              <a:rPr lang="ru-RU" dirty="0"/>
              <a:t>! образ Божий</a:t>
            </a:r>
          </a:p>
          <a:p>
            <a:r>
              <a:rPr lang="ru-RU" dirty="0" err="1"/>
              <a:t>Багном</a:t>
            </a:r>
            <a:r>
              <a:rPr lang="ru-RU" dirty="0"/>
              <a:t> не </a:t>
            </a:r>
            <a:r>
              <a:rPr lang="ru-RU" dirty="0" err="1"/>
              <a:t>скверніте</a:t>
            </a:r>
            <a:r>
              <a:rPr lang="ru-RU" dirty="0"/>
              <a:t>.</a:t>
            </a:r>
          </a:p>
          <a:p>
            <a:r>
              <a:rPr lang="ru-RU" dirty="0"/>
              <a:t>Не </a:t>
            </a:r>
            <a:r>
              <a:rPr lang="ru-RU" dirty="0" err="1"/>
              <a:t>дуріте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ваших,</a:t>
            </a:r>
          </a:p>
          <a:p>
            <a:r>
              <a:rPr lang="ru-RU" dirty="0" err="1"/>
              <a:t>Що</a:t>
            </a:r>
            <a:r>
              <a:rPr lang="ru-RU" dirty="0"/>
              <a:t> вони на </a:t>
            </a:r>
            <a:r>
              <a:rPr lang="ru-RU" dirty="0" err="1"/>
              <a:t>світі</a:t>
            </a:r>
            <a:endParaRPr lang="ru-RU" dirty="0"/>
          </a:p>
          <a:p>
            <a:r>
              <a:rPr lang="ru-RU" dirty="0"/>
              <a:t>На те </a:t>
            </a:r>
            <a:r>
              <a:rPr lang="ru-RU" dirty="0" err="1"/>
              <a:t>тілько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панувать</a:t>
            </a:r>
            <a:r>
              <a:rPr lang="ru-RU" dirty="0"/>
              <a:t>...</a:t>
            </a:r>
          </a:p>
          <a:p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невчене</a:t>
            </a:r>
            <a:r>
              <a:rPr lang="ru-RU" dirty="0"/>
              <a:t> око</a:t>
            </a:r>
          </a:p>
          <a:p>
            <a:r>
              <a:rPr lang="ru-RU" dirty="0" err="1"/>
              <a:t>Загляне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в саму душу</a:t>
            </a:r>
          </a:p>
          <a:p>
            <a:r>
              <a:rPr lang="ru-RU" dirty="0" err="1"/>
              <a:t>Глибоко</a:t>
            </a:r>
            <a:r>
              <a:rPr lang="ru-RU" dirty="0"/>
              <a:t>! </a:t>
            </a:r>
            <a:r>
              <a:rPr lang="ru-RU" dirty="0" err="1"/>
              <a:t>глибоко</a:t>
            </a:r>
            <a:r>
              <a:rPr lang="ru-RU" dirty="0"/>
              <a:t>!</a:t>
            </a:r>
          </a:p>
          <a:p>
            <a:r>
              <a:rPr lang="ru-RU" dirty="0" err="1"/>
              <a:t>Дознаються</a:t>
            </a:r>
            <a:r>
              <a:rPr lang="ru-RU" dirty="0"/>
              <a:t> </a:t>
            </a:r>
            <a:r>
              <a:rPr lang="ru-RU" dirty="0" err="1"/>
              <a:t>небожата</a:t>
            </a:r>
            <a:r>
              <a:rPr lang="ru-RU" dirty="0"/>
              <a:t>,</a:t>
            </a:r>
          </a:p>
          <a:p>
            <a:r>
              <a:rPr lang="ru-RU" dirty="0"/>
              <a:t>Чия на вас шкура,</a:t>
            </a:r>
          </a:p>
          <a:p>
            <a:r>
              <a:rPr lang="ru-RU" dirty="0"/>
              <a:t>Та й </a:t>
            </a:r>
            <a:r>
              <a:rPr lang="ru-RU" dirty="0" err="1"/>
              <a:t>засядуть</a:t>
            </a:r>
            <a:r>
              <a:rPr lang="ru-RU" dirty="0"/>
              <a:t>, і </a:t>
            </a:r>
            <a:r>
              <a:rPr lang="ru-RU" dirty="0" err="1"/>
              <a:t>премудрих</a:t>
            </a:r>
            <a:endParaRPr lang="ru-RU" dirty="0"/>
          </a:p>
          <a:p>
            <a:r>
              <a:rPr lang="ru-RU" dirty="0" err="1"/>
              <a:t>Немудрі</a:t>
            </a:r>
            <a:r>
              <a:rPr lang="ru-RU" dirty="0"/>
              <a:t> одурять!</a:t>
            </a:r>
          </a:p>
          <a:p>
            <a:br>
              <a:rPr lang="ru-RU" dirty="0"/>
            </a:b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94C9D23-9B9A-E2D5-7BEA-CE7A8B015596}"/>
              </a:ext>
            </a:extLst>
          </p:cNvPr>
          <p:cNvSpPr txBox="1"/>
          <p:nvPr/>
        </p:nvSpPr>
        <p:spPr>
          <a:xfrm>
            <a:off x="4427984" y="465471"/>
            <a:ext cx="4572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Якби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вчились</a:t>
            </a:r>
            <a:r>
              <a:rPr lang="ru-RU" dirty="0"/>
              <a:t> так, як треба,</a:t>
            </a:r>
          </a:p>
          <a:p>
            <a:r>
              <a:rPr lang="ru-RU" dirty="0"/>
              <a:t>То й мудрость би </a:t>
            </a:r>
            <a:r>
              <a:rPr lang="ru-RU" dirty="0" err="1"/>
              <a:t>була</a:t>
            </a:r>
            <a:r>
              <a:rPr lang="ru-RU" dirty="0"/>
              <a:t> своя.</a:t>
            </a:r>
          </a:p>
          <a:p>
            <a:r>
              <a:rPr lang="ru-RU" dirty="0"/>
              <a:t>А то </a:t>
            </a:r>
            <a:r>
              <a:rPr lang="ru-RU" dirty="0" err="1"/>
              <a:t>залізете</a:t>
            </a:r>
            <a:r>
              <a:rPr lang="ru-RU" dirty="0"/>
              <a:t> на небо:</a:t>
            </a:r>
          </a:p>
          <a:p>
            <a:r>
              <a:rPr lang="ru-RU" dirty="0"/>
              <a:t>«І ми не ми, і я не я,</a:t>
            </a:r>
          </a:p>
          <a:p>
            <a:r>
              <a:rPr lang="ru-RU" dirty="0"/>
              <a:t>І все те </a:t>
            </a:r>
            <a:r>
              <a:rPr lang="ru-RU" dirty="0" err="1"/>
              <a:t>бачив</a:t>
            </a:r>
            <a:r>
              <a:rPr lang="ru-RU" dirty="0"/>
              <a:t>, і все знаю,</a:t>
            </a:r>
          </a:p>
          <a:p>
            <a:r>
              <a:rPr lang="ru-RU" dirty="0"/>
              <a:t>Нема </a:t>
            </a:r>
            <a:r>
              <a:rPr lang="ru-RU" dirty="0" err="1"/>
              <a:t>ні</a:t>
            </a:r>
            <a:r>
              <a:rPr lang="ru-RU" dirty="0"/>
              <a:t> пекла, </a:t>
            </a:r>
            <a:r>
              <a:rPr lang="ru-RU" dirty="0" err="1"/>
              <a:t>ані</a:t>
            </a:r>
            <a:r>
              <a:rPr lang="ru-RU" dirty="0"/>
              <a:t> Раю.</a:t>
            </a:r>
          </a:p>
          <a:p>
            <a:r>
              <a:rPr lang="ru-RU" dirty="0" err="1"/>
              <a:t>Немає</a:t>
            </a:r>
            <a:r>
              <a:rPr lang="ru-RU" dirty="0"/>
              <a:t> й Бога, </a:t>
            </a:r>
            <a:r>
              <a:rPr lang="ru-RU" dirty="0" err="1"/>
              <a:t>тілько</a:t>
            </a:r>
            <a:r>
              <a:rPr lang="ru-RU" dirty="0"/>
              <a:t> я!</a:t>
            </a:r>
          </a:p>
          <a:p>
            <a:r>
              <a:rPr lang="ru-RU" dirty="0"/>
              <a:t>Та </a:t>
            </a:r>
            <a:r>
              <a:rPr lang="ru-RU" dirty="0" err="1"/>
              <a:t>куций</a:t>
            </a:r>
            <a:r>
              <a:rPr lang="ru-RU" dirty="0"/>
              <a:t> </a:t>
            </a:r>
            <a:r>
              <a:rPr lang="ru-RU" dirty="0" err="1"/>
              <a:t>німець</a:t>
            </a:r>
            <a:r>
              <a:rPr lang="ru-RU" dirty="0"/>
              <a:t> </a:t>
            </a:r>
            <a:r>
              <a:rPr lang="ru-RU" dirty="0" err="1"/>
              <a:t>узловатий</a:t>
            </a:r>
            <a:r>
              <a:rPr lang="ru-RU" dirty="0"/>
              <a:t>,</a:t>
            </a:r>
          </a:p>
          <a:p>
            <a:r>
              <a:rPr lang="ru-RU" dirty="0"/>
              <a:t>А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нікого</a:t>
            </a:r>
            <a:r>
              <a:rPr lang="ru-RU" dirty="0"/>
              <a:t>!..» — «Добре, брате,</a:t>
            </a:r>
          </a:p>
          <a:p>
            <a:r>
              <a:rPr lang="ru-RU" dirty="0" err="1"/>
              <a:t>Що</a:t>
            </a:r>
            <a:r>
              <a:rPr lang="ru-RU" dirty="0"/>
              <a:t> ж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такеє</a:t>
            </a:r>
            <a:r>
              <a:rPr lang="ru-RU" dirty="0"/>
              <a:t>?»</a:t>
            </a:r>
          </a:p>
          <a:p>
            <a:r>
              <a:rPr lang="ru-RU" dirty="0"/>
              <a:t>«Нехай </a:t>
            </a:r>
            <a:r>
              <a:rPr lang="ru-RU" dirty="0" err="1"/>
              <a:t>скаже</a:t>
            </a:r>
            <a:endParaRPr lang="ru-RU" dirty="0"/>
          </a:p>
          <a:p>
            <a:r>
              <a:rPr lang="ru-RU" dirty="0" err="1"/>
              <a:t>Німець</a:t>
            </a:r>
            <a:r>
              <a:rPr lang="ru-RU" dirty="0"/>
              <a:t>. Ми не </a:t>
            </a:r>
            <a:r>
              <a:rPr lang="ru-RU" dirty="0" err="1"/>
              <a:t>знаєм</a:t>
            </a:r>
            <a:r>
              <a:rPr lang="ru-RU" dirty="0"/>
              <a:t>».</a:t>
            </a:r>
          </a:p>
          <a:p>
            <a:r>
              <a:rPr lang="ru-RU" dirty="0"/>
              <a:t>Отак-то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навчаєтесь</a:t>
            </a:r>
            <a:endParaRPr lang="ru-RU" dirty="0"/>
          </a:p>
          <a:p>
            <a:r>
              <a:rPr lang="ru-RU" dirty="0"/>
              <a:t>У чужому краю!</a:t>
            </a:r>
          </a:p>
          <a:p>
            <a:r>
              <a:rPr lang="ru-RU" dirty="0" err="1"/>
              <a:t>Німець</a:t>
            </a:r>
            <a:r>
              <a:rPr lang="ru-RU" dirty="0"/>
              <a:t> </a:t>
            </a:r>
            <a:r>
              <a:rPr lang="ru-RU" dirty="0" err="1"/>
              <a:t>скаже</a:t>
            </a:r>
            <a:r>
              <a:rPr lang="ru-RU" dirty="0"/>
              <a:t>: «Ви моголи».</a:t>
            </a:r>
          </a:p>
          <a:p>
            <a:r>
              <a:rPr lang="ru-RU" dirty="0"/>
              <a:t>«Моголи! моголи!»</a:t>
            </a:r>
          </a:p>
          <a:p>
            <a:r>
              <a:rPr lang="ru-RU" dirty="0"/>
              <a:t>Золотого Тамерлана</a:t>
            </a:r>
          </a:p>
          <a:p>
            <a:r>
              <a:rPr lang="ru-RU" dirty="0" err="1"/>
              <a:t>Онучата</a:t>
            </a:r>
            <a:r>
              <a:rPr lang="ru-RU" dirty="0"/>
              <a:t> </a:t>
            </a:r>
            <a:r>
              <a:rPr lang="ru-RU" dirty="0" err="1"/>
              <a:t>голі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83798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AFB33F3-EFEE-8D57-97B0-137CC1F9CC3E}"/>
              </a:ext>
            </a:extLst>
          </p:cNvPr>
          <p:cNvSpPr txBox="1"/>
          <p:nvPr/>
        </p:nvSpPr>
        <p:spPr>
          <a:xfrm>
            <a:off x="179512" y="116632"/>
            <a:ext cx="457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Німець</a:t>
            </a:r>
            <a:r>
              <a:rPr lang="ru-RU" dirty="0"/>
              <a:t> </a:t>
            </a:r>
            <a:r>
              <a:rPr lang="ru-RU" dirty="0" err="1"/>
              <a:t>скаже</a:t>
            </a:r>
            <a:r>
              <a:rPr lang="ru-RU" dirty="0"/>
              <a:t>: «Ви </a:t>
            </a:r>
            <a:r>
              <a:rPr lang="ru-RU" dirty="0" err="1"/>
              <a:t>слав’яне</a:t>
            </a:r>
            <a:r>
              <a:rPr lang="ru-RU" dirty="0"/>
              <a:t>».</a:t>
            </a:r>
          </a:p>
          <a:p>
            <a:r>
              <a:rPr lang="ru-RU" dirty="0"/>
              <a:t>«</a:t>
            </a:r>
            <a:r>
              <a:rPr lang="ru-RU" dirty="0" err="1"/>
              <a:t>Слав’яне</a:t>
            </a:r>
            <a:r>
              <a:rPr lang="ru-RU" dirty="0"/>
              <a:t>! </a:t>
            </a:r>
            <a:r>
              <a:rPr lang="ru-RU" dirty="0" err="1"/>
              <a:t>слав’яне</a:t>
            </a:r>
            <a:r>
              <a:rPr lang="ru-RU" dirty="0"/>
              <a:t>!»</a:t>
            </a:r>
          </a:p>
          <a:p>
            <a:r>
              <a:rPr lang="ru-RU" dirty="0" err="1"/>
              <a:t>Славних</a:t>
            </a:r>
            <a:r>
              <a:rPr lang="ru-RU" dirty="0"/>
              <a:t> </a:t>
            </a:r>
            <a:r>
              <a:rPr lang="ru-RU" dirty="0" err="1"/>
              <a:t>прадідів</a:t>
            </a:r>
            <a:r>
              <a:rPr lang="ru-RU" dirty="0"/>
              <a:t> великих</a:t>
            </a:r>
          </a:p>
          <a:p>
            <a:r>
              <a:rPr lang="ru-RU" dirty="0"/>
              <a:t>Правнуки </a:t>
            </a:r>
            <a:r>
              <a:rPr lang="ru-RU" dirty="0" err="1"/>
              <a:t>погані</a:t>
            </a:r>
            <a:r>
              <a:rPr lang="ru-RU" dirty="0"/>
              <a:t>!</a:t>
            </a:r>
          </a:p>
          <a:p>
            <a:r>
              <a:rPr lang="ru-RU" dirty="0"/>
              <a:t>І Коллара </a:t>
            </a:r>
            <a:r>
              <a:rPr lang="ru-RU" dirty="0" err="1"/>
              <a:t>читаєте</a:t>
            </a:r>
            <a:endParaRPr lang="ru-RU" dirty="0"/>
          </a:p>
          <a:p>
            <a:r>
              <a:rPr lang="ru-RU" dirty="0"/>
              <a:t>З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,</a:t>
            </a:r>
          </a:p>
          <a:p>
            <a:r>
              <a:rPr lang="ru-RU" dirty="0"/>
              <a:t>І </a:t>
            </a:r>
            <a:r>
              <a:rPr lang="ru-RU" dirty="0" err="1"/>
              <a:t>Шафарика</a:t>
            </a:r>
            <a:r>
              <a:rPr lang="ru-RU" dirty="0"/>
              <a:t>, і Ганка,</a:t>
            </a:r>
          </a:p>
          <a:p>
            <a:r>
              <a:rPr lang="ru-RU" dirty="0"/>
              <a:t>І в </a:t>
            </a:r>
            <a:r>
              <a:rPr lang="ru-RU" dirty="0" err="1"/>
              <a:t>слав’янофіли</a:t>
            </a:r>
            <a:endParaRPr lang="ru-RU" dirty="0"/>
          </a:p>
          <a:p>
            <a:r>
              <a:rPr lang="ru-RU" dirty="0"/>
              <a:t>Так і претесь... І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мови</a:t>
            </a:r>
            <a:endParaRPr lang="ru-RU" dirty="0"/>
          </a:p>
          <a:p>
            <a:r>
              <a:rPr lang="ru-RU" dirty="0" err="1"/>
              <a:t>Слав’янського</a:t>
            </a:r>
            <a:r>
              <a:rPr lang="ru-RU" dirty="0"/>
              <a:t> люду — </a:t>
            </a:r>
          </a:p>
          <a:p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знаєте</a:t>
            </a:r>
            <a:r>
              <a:rPr lang="ru-RU" dirty="0"/>
              <a:t>. А </a:t>
            </a:r>
            <a:r>
              <a:rPr lang="ru-RU" dirty="0" err="1"/>
              <a:t>своєї</a:t>
            </a:r>
            <a:endParaRPr lang="ru-RU" dirty="0"/>
          </a:p>
          <a:p>
            <a:r>
              <a:rPr lang="ru-RU" dirty="0"/>
              <a:t>Дас[т]</a:t>
            </a:r>
            <a:r>
              <a:rPr lang="ru-RU" dirty="0" err="1"/>
              <a:t>ьбі</a:t>
            </a:r>
            <a:r>
              <a:rPr lang="ru-RU" dirty="0"/>
              <a:t>... Колись будем</a:t>
            </a:r>
          </a:p>
          <a:p>
            <a:r>
              <a:rPr lang="ru-RU" dirty="0"/>
              <a:t>І </a:t>
            </a:r>
            <a:r>
              <a:rPr lang="ru-RU" dirty="0" err="1"/>
              <a:t>по-своєму</a:t>
            </a:r>
            <a:r>
              <a:rPr lang="ru-RU" dirty="0"/>
              <a:t> глаголать,</a:t>
            </a:r>
          </a:p>
          <a:p>
            <a:r>
              <a:rPr lang="ru-RU" dirty="0"/>
              <a:t>Як </a:t>
            </a:r>
            <a:r>
              <a:rPr lang="ru-RU" dirty="0" err="1"/>
              <a:t>німець</a:t>
            </a:r>
            <a:r>
              <a:rPr lang="ru-RU" dirty="0"/>
              <a:t> </a:t>
            </a:r>
            <a:r>
              <a:rPr lang="ru-RU" dirty="0" err="1"/>
              <a:t>покаже</a:t>
            </a:r>
            <a:endParaRPr lang="ru-RU" dirty="0"/>
          </a:p>
          <a:p>
            <a:r>
              <a:rPr lang="ru-RU" dirty="0"/>
              <a:t>Та до того й </a:t>
            </a:r>
            <a:r>
              <a:rPr lang="ru-RU" dirty="0" err="1"/>
              <a:t>історію</a:t>
            </a:r>
            <a:endParaRPr lang="ru-RU" dirty="0"/>
          </a:p>
          <a:p>
            <a:r>
              <a:rPr lang="ru-RU" dirty="0"/>
              <a:t>Нашу нам </a:t>
            </a:r>
            <a:r>
              <a:rPr lang="ru-RU" dirty="0" err="1"/>
              <a:t>розкаже</a:t>
            </a:r>
            <a:r>
              <a:rPr lang="ru-RU" dirty="0"/>
              <a:t>, — </a:t>
            </a:r>
          </a:p>
          <a:p>
            <a:r>
              <a:rPr lang="ru-RU" dirty="0" err="1"/>
              <a:t>Отойді</a:t>
            </a:r>
            <a:r>
              <a:rPr lang="ru-RU" dirty="0"/>
              <a:t> ми </a:t>
            </a:r>
            <a:r>
              <a:rPr lang="ru-RU" dirty="0" err="1"/>
              <a:t>заходимось</a:t>
            </a:r>
            <a:r>
              <a:rPr lang="ru-RU" dirty="0"/>
              <a:t>!..</a:t>
            </a:r>
          </a:p>
          <a:p>
            <a:r>
              <a:rPr lang="ru-RU" dirty="0"/>
              <a:t>Добре заходились</a:t>
            </a:r>
          </a:p>
          <a:p>
            <a:r>
              <a:rPr lang="ru-RU" dirty="0"/>
              <a:t>По </a:t>
            </a:r>
            <a:r>
              <a:rPr lang="ru-RU" dirty="0" err="1"/>
              <a:t>німецькому</a:t>
            </a:r>
            <a:r>
              <a:rPr lang="ru-RU" dirty="0"/>
              <a:t> показу</a:t>
            </a:r>
          </a:p>
          <a:p>
            <a:r>
              <a:rPr lang="ru-RU" dirty="0"/>
              <a:t>І заговорили</a:t>
            </a:r>
          </a:p>
          <a:p>
            <a:r>
              <a:rPr lang="ru-RU" dirty="0"/>
              <a:t>Так, </a:t>
            </a:r>
            <a:r>
              <a:rPr lang="ru-RU" dirty="0" err="1"/>
              <a:t>що</a:t>
            </a:r>
            <a:r>
              <a:rPr lang="ru-RU" dirty="0"/>
              <a:t> й </a:t>
            </a:r>
            <a:r>
              <a:rPr lang="ru-RU" dirty="0" err="1"/>
              <a:t>німець</a:t>
            </a:r>
            <a:r>
              <a:rPr lang="ru-RU" dirty="0"/>
              <a:t> не </a:t>
            </a:r>
            <a:r>
              <a:rPr lang="ru-RU" dirty="0" err="1"/>
              <a:t>второпа</a:t>
            </a:r>
            <a:r>
              <a:rPr lang="ru-RU" dirty="0"/>
              <a:t>,</a:t>
            </a:r>
          </a:p>
          <a:p>
            <a:r>
              <a:rPr lang="ru-RU" dirty="0"/>
              <a:t>Учитель великий,</a:t>
            </a:r>
          </a:p>
          <a:p>
            <a:r>
              <a:rPr lang="ru-RU" dirty="0"/>
              <a:t>А не те,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прості</a:t>
            </a:r>
            <a:r>
              <a:rPr lang="ru-RU" dirty="0"/>
              <a:t> люде.</a:t>
            </a:r>
          </a:p>
          <a:p>
            <a:endParaRPr lang="ru-RU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1CEEC9-C642-B978-6661-7E5171BD148F}"/>
              </a:ext>
            </a:extLst>
          </p:cNvPr>
          <p:cNvSpPr txBox="1"/>
          <p:nvPr/>
        </p:nvSpPr>
        <p:spPr>
          <a:xfrm>
            <a:off x="3995936" y="260648"/>
            <a:ext cx="457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 </a:t>
            </a:r>
            <a:r>
              <a:rPr lang="ru-RU" dirty="0" err="1"/>
              <a:t>ґвалту</a:t>
            </a:r>
            <a:r>
              <a:rPr lang="ru-RU" dirty="0"/>
              <a:t>! а крику!</a:t>
            </a:r>
          </a:p>
          <a:p>
            <a:r>
              <a:rPr lang="ru-RU" dirty="0"/>
              <a:t>«І </a:t>
            </a:r>
            <a:r>
              <a:rPr lang="ru-RU" dirty="0" err="1"/>
              <a:t>гармонія</a:t>
            </a:r>
            <a:r>
              <a:rPr lang="ru-RU" dirty="0"/>
              <a:t>, і сила,</a:t>
            </a:r>
          </a:p>
          <a:p>
            <a:r>
              <a:rPr lang="ru-RU" dirty="0" err="1"/>
              <a:t>Музика</a:t>
            </a:r>
            <a:r>
              <a:rPr lang="ru-RU" dirty="0"/>
              <a:t> та й </a:t>
            </a:r>
            <a:r>
              <a:rPr lang="ru-RU" dirty="0" err="1"/>
              <a:t>годі</a:t>
            </a:r>
            <a:r>
              <a:rPr lang="ru-RU" dirty="0"/>
              <a:t>.</a:t>
            </a:r>
          </a:p>
          <a:p>
            <a:r>
              <a:rPr lang="ru-RU" dirty="0"/>
              <a:t>А </a:t>
            </a:r>
            <a:r>
              <a:rPr lang="ru-RU" dirty="0" err="1"/>
              <a:t>історія</a:t>
            </a:r>
            <a:r>
              <a:rPr lang="ru-RU" dirty="0"/>
              <a:t>!.. поема</a:t>
            </a:r>
          </a:p>
          <a:p>
            <a:r>
              <a:rPr lang="ru-RU" dirty="0"/>
              <a:t>Вольного народа!</a:t>
            </a:r>
          </a:p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римляне </a:t>
            </a:r>
            <a:r>
              <a:rPr lang="ru-RU" dirty="0" err="1"/>
              <a:t>убогі</a:t>
            </a:r>
            <a:r>
              <a:rPr lang="ru-RU" dirty="0"/>
              <a:t>!</a:t>
            </a:r>
          </a:p>
          <a:p>
            <a:r>
              <a:rPr lang="ru-RU" dirty="0" err="1"/>
              <a:t>Чортзна-що</a:t>
            </a:r>
            <a:r>
              <a:rPr lang="ru-RU" dirty="0"/>
              <a:t> — не </a:t>
            </a:r>
            <a:r>
              <a:rPr lang="ru-RU" dirty="0" err="1"/>
              <a:t>Брути</a:t>
            </a:r>
            <a:r>
              <a:rPr lang="ru-RU" dirty="0"/>
              <a:t>!</a:t>
            </a:r>
          </a:p>
          <a:p>
            <a:r>
              <a:rPr lang="ru-RU" dirty="0"/>
              <a:t>У нас </a:t>
            </a:r>
            <a:r>
              <a:rPr lang="ru-RU" dirty="0" err="1"/>
              <a:t>Брути</a:t>
            </a:r>
            <a:r>
              <a:rPr lang="ru-RU" dirty="0"/>
              <a:t>! і </a:t>
            </a:r>
            <a:r>
              <a:rPr lang="ru-RU" dirty="0" err="1"/>
              <a:t>Коклеси</a:t>
            </a:r>
            <a:r>
              <a:rPr lang="ru-RU" dirty="0"/>
              <a:t>!</a:t>
            </a:r>
          </a:p>
          <a:p>
            <a:r>
              <a:rPr lang="ru-RU" dirty="0" err="1"/>
              <a:t>Славні</a:t>
            </a:r>
            <a:r>
              <a:rPr lang="ru-RU" dirty="0"/>
              <a:t>, </a:t>
            </a:r>
            <a:r>
              <a:rPr lang="ru-RU" dirty="0" err="1"/>
              <a:t>незабуті</a:t>
            </a:r>
            <a:r>
              <a:rPr lang="ru-RU" dirty="0"/>
              <a:t>!</a:t>
            </a:r>
          </a:p>
          <a:p>
            <a:r>
              <a:rPr lang="ru-RU" dirty="0"/>
              <a:t>У нас воля </a:t>
            </a:r>
            <a:r>
              <a:rPr lang="ru-RU" dirty="0" err="1"/>
              <a:t>виростала</a:t>
            </a:r>
            <a:r>
              <a:rPr lang="ru-RU" dirty="0"/>
              <a:t>,</a:t>
            </a:r>
          </a:p>
          <a:p>
            <a:r>
              <a:rPr lang="ru-RU" dirty="0" err="1"/>
              <a:t>Дніпром</a:t>
            </a:r>
            <a:r>
              <a:rPr lang="ru-RU" dirty="0"/>
              <a:t> </a:t>
            </a:r>
            <a:r>
              <a:rPr lang="ru-RU" dirty="0" err="1"/>
              <a:t>умивалась</a:t>
            </a:r>
            <a:r>
              <a:rPr lang="ru-RU" dirty="0"/>
              <a:t>,</a:t>
            </a:r>
          </a:p>
          <a:p>
            <a:r>
              <a:rPr lang="ru-RU" dirty="0"/>
              <a:t>У </a:t>
            </a:r>
            <a:r>
              <a:rPr lang="ru-RU" dirty="0" err="1"/>
              <a:t>голови</a:t>
            </a:r>
            <a:r>
              <a:rPr lang="ru-RU" dirty="0"/>
              <a:t> гори слала,</a:t>
            </a:r>
          </a:p>
          <a:p>
            <a:r>
              <a:rPr lang="ru-RU" dirty="0"/>
              <a:t>Степом </a:t>
            </a:r>
            <a:r>
              <a:rPr lang="ru-RU" dirty="0" err="1"/>
              <a:t>укривалась</a:t>
            </a:r>
            <a:r>
              <a:rPr lang="ru-RU" dirty="0"/>
              <a:t>!»</a:t>
            </a:r>
          </a:p>
          <a:p>
            <a:r>
              <a:rPr lang="ru-RU" dirty="0" err="1"/>
              <a:t>Кров’ю</a:t>
            </a:r>
            <a:r>
              <a:rPr lang="ru-RU" dirty="0"/>
              <a:t> вона </a:t>
            </a:r>
            <a:r>
              <a:rPr lang="ru-RU" dirty="0" err="1"/>
              <a:t>умивалась</a:t>
            </a:r>
            <a:r>
              <a:rPr lang="ru-RU" dirty="0"/>
              <a:t>,</a:t>
            </a:r>
          </a:p>
          <a:p>
            <a:r>
              <a:rPr lang="ru-RU" dirty="0"/>
              <a:t>А спала на купах,</a:t>
            </a:r>
          </a:p>
          <a:p>
            <a:r>
              <a:rPr lang="ru-RU" dirty="0"/>
              <a:t>На </a:t>
            </a:r>
            <a:r>
              <a:rPr lang="ru-RU" dirty="0" err="1"/>
              <a:t>козацьких</a:t>
            </a:r>
            <a:r>
              <a:rPr lang="ru-RU" dirty="0"/>
              <a:t> </a:t>
            </a:r>
            <a:r>
              <a:rPr lang="ru-RU" dirty="0" err="1"/>
              <a:t>вольних</a:t>
            </a:r>
            <a:r>
              <a:rPr lang="ru-RU" dirty="0"/>
              <a:t> трупах,</a:t>
            </a:r>
          </a:p>
          <a:p>
            <a:r>
              <a:rPr lang="ru-RU" dirty="0" err="1"/>
              <a:t>Окрадених</a:t>
            </a:r>
            <a:r>
              <a:rPr lang="ru-RU" dirty="0"/>
              <a:t> трупах!</a:t>
            </a:r>
          </a:p>
          <a:p>
            <a:r>
              <a:rPr lang="ru-RU" dirty="0" err="1"/>
              <a:t>Подивіться</a:t>
            </a:r>
            <a:r>
              <a:rPr lang="ru-RU" dirty="0"/>
              <a:t> </a:t>
            </a:r>
            <a:r>
              <a:rPr lang="ru-RU" dirty="0" err="1"/>
              <a:t>лишень</a:t>
            </a:r>
            <a:r>
              <a:rPr lang="ru-RU" dirty="0"/>
              <a:t> добре,</a:t>
            </a:r>
          </a:p>
          <a:p>
            <a:r>
              <a:rPr lang="ru-RU" dirty="0"/>
              <a:t>Прочитайте </a:t>
            </a:r>
            <a:r>
              <a:rPr lang="ru-RU" dirty="0" err="1"/>
              <a:t>знову</a:t>
            </a:r>
            <a:endParaRPr lang="ru-RU" dirty="0"/>
          </a:p>
          <a:p>
            <a:r>
              <a:rPr lang="ru-RU" dirty="0"/>
              <a:t>Тую славу. Та читайте</a:t>
            </a:r>
          </a:p>
          <a:p>
            <a:r>
              <a:rPr lang="ru-RU" dirty="0"/>
              <a:t>Од слова до слова,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76833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80316E1-AEEB-B960-CB2E-6A7AEF889F1D}"/>
              </a:ext>
            </a:extLst>
          </p:cNvPr>
          <p:cNvSpPr txBox="1"/>
          <p:nvPr/>
        </p:nvSpPr>
        <p:spPr>
          <a:xfrm>
            <a:off x="323528" y="188640"/>
            <a:ext cx="457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Не </a:t>
            </a:r>
            <a:r>
              <a:rPr lang="ru-RU" dirty="0" err="1"/>
              <a:t>минайте</a:t>
            </a:r>
            <a:r>
              <a:rPr lang="ru-RU" dirty="0"/>
              <a:t> </a:t>
            </a:r>
            <a:r>
              <a:rPr lang="ru-RU" dirty="0" err="1"/>
              <a:t>ані</a:t>
            </a:r>
            <a:r>
              <a:rPr lang="ru-RU" dirty="0"/>
              <a:t> </a:t>
            </a:r>
            <a:r>
              <a:rPr lang="ru-RU" dirty="0" err="1"/>
              <a:t>титли</a:t>
            </a:r>
            <a:r>
              <a:rPr lang="ru-RU" dirty="0"/>
              <a:t>,</a:t>
            </a:r>
          </a:p>
          <a:p>
            <a:r>
              <a:rPr lang="ru-RU" dirty="0" err="1"/>
              <a:t>Ніже</a:t>
            </a:r>
            <a:r>
              <a:rPr lang="ru-RU" dirty="0"/>
              <a:t> </a:t>
            </a:r>
            <a:r>
              <a:rPr lang="ru-RU" dirty="0" err="1"/>
              <a:t>тії</a:t>
            </a:r>
            <a:r>
              <a:rPr lang="ru-RU" dirty="0"/>
              <a:t> коми,</a:t>
            </a:r>
          </a:p>
          <a:p>
            <a:r>
              <a:rPr lang="ru-RU" dirty="0"/>
              <a:t>Все </a:t>
            </a:r>
            <a:r>
              <a:rPr lang="ru-RU" dirty="0" err="1"/>
              <a:t>розберіть</a:t>
            </a:r>
            <a:r>
              <a:rPr lang="ru-RU" dirty="0"/>
              <a:t>... та й </a:t>
            </a:r>
            <a:r>
              <a:rPr lang="ru-RU" dirty="0" err="1"/>
              <a:t>спитайте</a:t>
            </a:r>
            <a:endParaRPr lang="ru-RU" dirty="0"/>
          </a:p>
          <a:p>
            <a:r>
              <a:rPr lang="ru-RU" dirty="0" err="1"/>
              <a:t>Тойді</a:t>
            </a:r>
            <a:r>
              <a:rPr lang="ru-RU" dirty="0"/>
              <a:t> себе: </a:t>
            </a:r>
            <a:r>
              <a:rPr lang="ru-RU" dirty="0" err="1"/>
              <a:t>що</a:t>
            </a:r>
            <a:r>
              <a:rPr lang="ru-RU" dirty="0"/>
              <a:t> ми?..</a:t>
            </a:r>
          </a:p>
          <a:p>
            <a:r>
              <a:rPr lang="ru-RU" dirty="0" err="1"/>
              <a:t>Чиї</a:t>
            </a:r>
            <a:r>
              <a:rPr lang="ru-RU" dirty="0"/>
              <a:t> сини?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батьків</a:t>
            </a:r>
            <a:r>
              <a:rPr lang="ru-RU" dirty="0"/>
              <a:t>?</a:t>
            </a:r>
          </a:p>
          <a:p>
            <a:r>
              <a:rPr lang="ru-RU" dirty="0"/>
              <a:t>Ким? за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закуті</a:t>
            </a:r>
            <a:r>
              <a:rPr lang="ru-RU" dirty="0"/>
              <a:t>?..</a:t>
            </a:r>
          </a:p>
          <a:p>
            <a:r>
              <a:rPr lang="ru-RU" dirty="0"/>
              <a:t>То й </a:t>
            </a:r>
            <a:r>
              <a:rPr lang="ru-RU" dirty="0" err="1"/>
              <a:t>побачите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ось </a:t>
            </a:r>
            <a:r>
              <a:rPr lang="ru-RU" dirty="0" err="1"/>
              <a:t>що</a:t>
            </a:r>
            <a:endParaRPr lang="ru-RU" dirty="0"/>
          </a:p>
          <a:p>
            <a:r>
              <a:rPr lang="ru-RU" dirty="0" err="1"/>
              <a:t>Ваші</a:t>
            </a:r>
            <a:r>
              <a:rPr lang="ru-RU" dirty="0"/>
              <a:t> </a:t>
            </a:r>
            <a:r>
              <a:rPr lang="ru-RU" dirty="0" err="1"/>
              <a:t>славні</a:t>
            </a:r>
            <a:r>
              <a:rPr lang="ru-RU" dirty="0"/>
              <a:t> </a:t>
            </a:r>
            <a:r>
              <a:rPr lang="ru-RU" dirty="0" err="1"/>
              <a:t>Брути</a:t>
            </a:r>
            <a:r>
              <a:rPr lang="ru-RU" dirty="0"/>
              <a:t>:</a:t>
            </a:r>
          </a:p>
          <a:p>
            <a:r>
              <a:rPr lang="ru-RU" dirty="0"/>
              <a:t>Раби, подножки, грязь </a:t>
            </a:r>
            <a:r>
              <a:rPr lang="ru-RU" dirty="0" err="1"/>
              <a:t>Москви</a:t>
            </a:r>
            <a:r>
              <a:rPr lang="ru-RU" dirty="0"/>
              <a:t>,</a:t>
            </a:r>
          </a:p>
          <a:p>
            <a:r>
              <a:rPr lang="ru-RU" dirty="0" err="1"/>
              <a:t>Варшавське</a:t>
            </a:r>
            <a:r>
              <a:rPr lang="ru-RU" dirty="0"/>
              <a:t> </a:t>
            </a:r>
            <a:r>
              <a:rPr lang="ru-RU" dirty="0" err="1"/>
              <a:t>сміття</a:t>
            </a:r>
            <a:r>
              <a:rPr lang="ru-RU" dirty="0"/>
              <a:t> — </a:t>
            </a:r>
            <a:r>
              <a:rPr lang="ru-RU" dirty="0" err="1"/>
              <a:t>ваші</a:t>
            </a:r>
            <a:r>
              <a:rPr lang="ru-RU" dirty="0"/>
              <a:t> пани </a:t>
            </a:r>
          </a:p>
          <a:p>
            <a:r>
              <a:rPr lang="ru-RU" dirty="0" err="1"/>
              <a:t>Ясновельможнії</a:t>
            </a:r>
            <a:r>
              <a:rPr lang="ru-RU" dirty="0"/>
              <a:t> </a:t>
            </a:r>
            <a:r>
              <a:rPr lang="ru-RU" dirty="0" err="1"/>
              <a:t>гетьмани</a:t>
            </a:r>
            <a:r>
              <a:rPr lang="ru-RU" dirty="0"/>
              <a:t>.</a:t>
            </a:r>
          </a:p>
          <a:p>
            <a:r>
              <a:rPr lang="ru-RU" dirty="0" err="1"/>
              <a:t>Чого</a:t>
            </a:r>
            <a:r>
              <a:rPr lang="ru-RU" dirty="0"/>
              <a:t> ж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чванитеся</a:t>
            </a:r>
            <a:r>
              <a:rPr lang="ru-RU" dirty="0"/>
              <a:t>, </a:t>
            </a:r>
            <a:r>
              <a:rPr lang="ru-RU" dirty="0" err="1"/>
              <a:t>ви</a:t>
            </a:r>
            <a:r>
              <a:rPr lang="ru-RU" dirty="0"/>
              <a:t>!</a:t>
            </a:r>
          </a:p>
          <a:p>
            <a:r>
              <a:rPr lang="ru-RU" dirty="0"/>
              <a:t>Сини </a:t>
            </a:r>
            <a:r>
              <a:rPr lang="ru-RU" dirty="0" err="1"/>
              <a:t>сердешної</a:t>
            </a:r>
            <a:r>
              <a:rPr lang="ru-RU" dirty="0"/>
              <a:t> </a:t>
            </a:r>
            <a:r>
              <a:rPr lang="ru-RU" dirty="0" err="1"/>
              <a:t>Украйни</a:t>
            </a:r>
            <a:r>
              <a:rPr lang="ru-RU" dirty="0"/>
              <a:t>!</a:t>
            </a:r>
          </a:p>
          <a:p>
            <a:r>
              <a:rPr lang="ru-RU" dirty="0" err="1"/>
              <a:t>Що</a:t>
            </a:r>
            <a:r>
              <a:rPr lang="ru-RU" dirty="0"/>
              <a:t> добре ходите в </a:t>
            </a:r>
            <a:r>
              <a:rPr lang="ru-RU" dirty="0" err="1"/>
              <a:t>ярмі</a:t>
            </a:r>
            <a:r>
              <a:rPr lang="ru-RU" dirty="0"/>
              <a:t>,</a:t>
            </a:r>
          </a:p>
          <a:p>
            <a:r>
              <a:rPr lang="ru-RU" dirty="0" err="1"/>
              <a:t>Ще</a:t>
            </a:r>
            <a:r>
              <a:rPr lang="ru-RU" dirty="0"/>
              <a:t> лучше, як батьки ходили.</a:t>
            </a:r>
          </a:p>
          <a:p>
            <a:r>
              <a:rPr lang="ru-RU" dirty="0"/>
              <a:t>Не чваньтесь, з вас </a:t>
            </a:r>
            <a:r>
              <a:rPr lang="ru-RU" dirty="0" err="1"/>
              <a:t>деруть</a:t>
            </a:r>
            <a:r>
              <a:rPr lang="ru-RU" dirty="0"/>
              <a:t> </a:t>
            </a:r>
            <a:r>
              <a:rPr lang="ru-RU" dirty="0" err="1"/>
              <a:t>ремінь</a:t>
            </a:r>
            <a:r>
              <a:rPr lang="ru-RU" dirty="0"/>
              <a:t>,</a:t>
            </a:r>
          </a:p>
          <a:p>
            <a:r>
              <a:rPr lang="ru-RU" dirty="0"/>
              <a:t>А з </a:t>
            </a:r>
            <a:r>
              <a:rPr lang="ru-RU" dirty="0" err="1"/>
              <a:t>їх</a:t>
            </a:r>
            <a:r>
              <a:rPr lang="ru-RU" dirty="0"/>
              <a:t>, </a:t>
            </a:r>
            <a:r>
              <a:rPr lang="ru-RU" dirty="0" err="1"/>
              <a:t>бувало</a:t>
            </a:r>
            <a:r>
              <a:rPr lang="ru-RU" dirty="0"/>
              <a:t>, й </a:t>
            </a:r>
            <a:r>
              <a:rPr lang="ru-RU" dirty="0" err="1"/>
              <a:t>лій</a:t>
            </a:r>
            <a:r>
              <a:rPr lang="ru-RU" dirty="0"/>
              <a:t> топили.</a:t>
            </a:r>
          </a:p>
          <a:p>
            <a:r>
              <a:rPr lang="ru-RU" dirty="0" err="1"/>
              <a:t>Може</a:t>
            </a:r>
            <a:r>
              <a:rPr lang="ru-RU" dirty="0"/>
              <a:t>, чванитесь, </a:t>
            </a:r>
            <a:r>
              <a:rPr lang="ru-RU" dirty="0" err="1"/>
              <a:t>що</a:t>
            </a:r>
            <a:r>
              <a:rPr lang="ru-RU" dirty="0"/>
              <a:t> братство</a:t>
            </a:r>
          </a:p>
          <a:p>
            <a:r>
              <a:rPr lang="ru-RU" dirty="0" err="1"/>
              <a:t>Віру</a:t>
            </a:r>
            <a:r>
              <a:rPr lang="ru-RU" dirty="0"/>
              <a:t> заступило.</a:t>
            </a:r>
          </a:p>
          <a:p>
            <a:r>
              <a:rPr lang="ru-RU" dirty="0" err="1"/>
              <a:t>Що</a:t>
            </a:r>
            <a:r>
              <a:rPr lang="ru-RU" dirty="0"/>
              <a:t> Синопом, </a:t>
            </a:r>
            <a:r>
              <a:rPr lang="ru-RU" dirty="0" err="1"/>
              <a:t>Трапезондом</a:t>
            </a:r>
            <a:endParaRPr lang="ru-RU" dirty="0"/>
          </a:p>
          <a:p>
            <a:r>
              <a:rPr lang="ru-RU" dirty="0"/>
              <a:t>Галушки варило.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5663038-FADA-5139-5865-795220780813}"/>
              </a:ext>
            </a:extLst>
          </p:cNvPr>
          <p:cNvSpPr txBox="1"/>
          <p:nvPr/>
        </p:nvSpPr>
        <p:spPr>
          <a:xfrm>
            <a:off x="4644008" y="908720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Правда!.. правда, </a:t>
            </a:r>
            <a:r>
              <a:rPr lang="ru-RU" dirty="0" err="1"/>
              <a:t>наїдались</a:t>
            </a:r>
            <a:r>
              <a:rPr lang="ru-RU" dirty="0"/>
              <a:t>.</a:t>
            </a:r>
          </a:p>
          <a:p>
            <a:r>
              <a:rPr lang="ru-RU" dirty="0"/>
              <a:t>А вам </a:t>
            </a:r>
            <a:r>
              <a:rPr lang="ru-RU" dirty="0" err="1"/>
              <a:t>тепер</a:t>
            </a:r>
            <a:r>
              <a:rPr lang="ru-RU" dirty="0"/>
              <a:t> вадить.</a:t>
            </a:r>
          </a:p>
          <a:p>
            <a:r>
              <a:rPr lang="ru-RU" b="1" dirty="0">
                <a:solidFill>
                  <a:srgbClr val="0070C0"/>
                </a:solidFill>
              </a:rPr>
              <a:t>І на </a:t>
            </a:r>
            <a:r>
              <a:rPr lang="ru-RU" b="1" dirty="0" err="1">
                <a:solidFill>
                  <a:srgbClr val="0070C0"/>
                </a:solidFill>
              </a:rPr>
              <a:t>Січі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мудрий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німець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err="1">
                <a:solidFill>
                  <a:srgbClr val="0070C0"/>
                </a:solidFill>
              </a:rPr>
              <a:t>Картопельку</a:t>
            </a:r>
            <a:r>
              <a:rPr lang="ru-RU" b="1" dirty="0">
                <a:solidFill>
                  <a:srgbClr val="0070C0"/>
                </a:solidFill>
              </a:rPr>
              <a:t> садить,</a:t>
            </a:r>
          </a:p>
          <a:p>
            <a:r>
              <a:rPr lang="ru-RU" b="1" dirty="0">
                <a:solidFill>
                  <a:srgbClr val="0070C0"/>
                </a:solidFill>
              </a:rPr>
              <a:t>А </a:t>
            </a:r>
            <a:r>
              <a:rPr lang="ru-RU" b="1" dirty="0" err="1">
                <a:solidFill>
                  <a:srgbClr val="0070C0"/>
                </a:solidFill>
              </a:rPr>
              <a:t>ви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її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купуєте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Їсте</a:t>
            </a:r>
            <a:r>
              <a:rPr lang="ru-RU" b="1" dirty="0">
                <a:solidFill>
                  <a:srgbClr val="0070C0"/>
                </a:solidFill>
              </a:rPr>
              <a:t> на </a:t>
            </a:r>
            <a:r>
              <a:rPr lang="ru-RU" b="1" dirty="0" err="1">
                <a:solidFill>
                  <a:srgbClr val="0070C0"/>
                </a:solidFill>
              </a:rPr>
              <a:t>здоров’я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Та славите </a:t>
            </a:r>
            <a:r>
              <a:rPr lang="ru-RU" b="1" dirty="0" err="1">
                <a:solidFill>
                  <a:srgbClr val="0070C0"/>
                </a:solidFill>
              </a:rPr>
              <a:t>Запорожжя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  <a:p>
            <a:r>
              <a:rPr lang="ru-RU" b="1" dirty="0">
                <a:solidFill>
                  <a:srgbClr val="0070C0"/>
                </a:solidFill>
              </a:rPr>
              <a:t>А </a:t>
            </a:r>
            <a:r>
              <a:rPr lang="ru-RU" b="1" dirty="0" err="1">
                <a:solidFill>
                  <a:srgbClr val="0070C0"/>
                </a:solidFill>
              </a:rPr>
              <a:t>чиєю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кров’ю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err="1">
                <a:solidFill>
                  <a:srgbClr val="0070C0"/>
                </a:solidFill>
              </a:rPr>
              <a:t>Ота</a:t>
            </a:r>
            <a:r>
              <a:rPr lang="ru-RU" b="1" dirty="0">
                <a:solidFill>
                  <a:srgbClr val="0070C0"/>
                </a:solidFill>
              </a:rPr>
              <a:t> земля </a:t>
            </a:r>
            <a:r>
              <a:rPr lang="ru-RU" b="1" dirty="0" err="1">
                <a:solidFill>
                  <a:srgbClr val="0070C0"/>
                </a:solidFill>
              </a:rPr>
              <a:t>напоєна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Що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картопля</a:t>
            </a:r>
            <a:r>
              <a:rPr lang="ru-RU" b="1" dirty="0">
                <a:solidFill>
                  <a:srgbClr val="0070C0"/>
                </a:solidFill>
              </a:rPr>
              <a:t> родить, — </a:t>
            </a:r>
          </a:p>
          <a:p>
            <a:r>
              <a:rPr lang="ru-RU" b="1" dirty="0">
                <a:solidFill>
                  <a:srgbClr val="0070C0"/>
                </a:solidFill>
              </a:rPr>
              <a:t>Вам </a:t>
            </a:r>
            <a:r>
              <a:rPr lang="ru-RU" b="1" dirty="0" err="1">
                <a:solidFill>
                  <a:srgbClr val="0070C0"/>
                </a:solidFill>
              </a:rPr>
              <a:t>байдуже</a:t>
            </a:r>
            <a:r>
              <a:rPr lang="ru-RU" b="1" dirty="0">
                <a:solidFill>
                  <a:srgbClr val="0070C0"/>
                </a:solidFill>
              </a:rPr>
              <a:t>. </a:t>
            </a:r>
            <a:r>
              <a:rPr lang="ru-RU" dirty="0" err="1"/>
              <a:t>Аби</a:t>
            </a:r>
            <a:r>
              <a:rPr lang="ru-RU" dirty="0"/>
              <a:t> добра</a:t>
            </a:r>
          </a:p>
          <a:p>
            <a:r>
              <a:rPr lang="ru-RU" dirty="0" err="1"/>
              <a:t>Була</a:t>
            </a:r>
            <a:r>
              <a:rPr lang="ru-RU" dirty="0"/>
              <a:t> для городу!</a:t>
            </a:r>
          </a:p>
          <a:p>
            <a:r>
              <a:rPr lang="ru-RU" dirty="0"/>
              <a:t>А чванитесь, </a:t>
            </a:r>
            <a:r>
              <a:rPr lang="ru-RU" dirty="0" err="1"/>
              <a:t>що</a:t>
            </a:r>
            <a:r>
              <a:rPr lang="ru-RU" dirty="0"/>
              <a:t> ми Польщу</a:t>
            </a:r>
          </a:p>
          <a:p>
            <a:r>
              <a:rPr lang="ru-RU" dirty="0"/>
              <a:t>Колись завалили!..</a:t>
            </a:r>
          </a:p>
          <a:p>
            <a:r>
              <a:rPr lang="ru-RU" dirty="0"/>
              <a:t>Правда ваша: </a:t>
            </a:r>
            <a:r>
              <a:rPr lang="ru-RU" dirty="0" err="1"/>
              <a:t>Польща</a:t>
            </a:r>
            <a:r>
              <a:rPr lang="ru-RU" dirty="0"/>
              <a:t> впала,</a:t>
            </a:r>
          </a:p>
          <a:p>
            <a:r>
              <a:rPr lang="ru-RU" dirty="0"/>
              <a:t>Та й вас </a:t>
            </a:r>
            <a:r>
              <a:rPr lang="ru-RU" dirty="0" err="1"/>
              <a:t>роздавила</a:t>
            </a:r>
            <a:r>
              <a:rPr lang="ru-RU" dirty="0"/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901990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FC50C64-C9AC-3DA0-3167-D02E518171C2}"/>
              </a:ext>
            </a:extLst>
          </p:cNvPr>
          <p:cNvSpPr txBox="1"/>
          <p:nvPr/>
        </p:nvSpPr>
        <p:spPr>
          <a:xfrm>
            <a:off x="323528" y="260648"/>
            <a:ext cx="45720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Так от як кров свою лили</a:t>
            </a:r>
          </a:p>
          <a:p>
            <a:r>
              <a:rPr lang="ru-RU" dirty="0"/>
              <a:t>Батьки за Москву і Варшаву,</a:t>
            </a:r>
          </a:p>
          <a:p>
            <a:r>
              <a:rPr lang="ru-RU" dirty="0"/>
              <a:t>І вам, </a:t>
            </a:r>
            <a:r>
              <a:rPr lang="ru-RU" dirty="0" err="1"/>
              <a:t>синам</a:t>
            </a:r>
            <a:r>
              <a:rPr lang="ru-RU" dirty="0"/>
              <a:t>, передали</a:t>
            </a:r>
          </a:p>
          <a:p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кайдани</a:t>
            </a:r>
            <a:r>
              <a:rPr lang="ru-RU" dirty="0"/>
              <a:t>, свою славу!</a:t>
            </a:r>
          </a:p>
          <a:p>
            <a:br>
              <a:rPr lang="ru-RU" dirty="0"/>
            </a:br>
            <a:endParaRPr lang="ru-RU" dirty="0"/>
          </a:p>
          <a:p>
            <a:r>
              <a:rPr lang="ru-RU" b="1" dirty="0" err="1">
                <a:solidFill>
                  <a:srgbClr val="0070C0"/>
                </a:solidFill>
              </a:rPr>
              <a:t>Доборолась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Україна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До самого краю.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Гірше</a:t>
            </a:r>
            <a:r>
              <a:rPr lang="ru-RU" b="1" dirty="0">
                <a:solidFill>
                  <a:srgbClr val="0070C0"/>
                </a:solidFill>
              </a:rPr>
              <a:t> ляха </a:t>
            </a:r>
            <a:r>
              <a:rPr lang="ru-RU" b="1" dirty="0" err="1">
                <a:solidFill>
                  <a:srgbClr val="0070C0"/>
                </a:solidFill>
              </a:rPr>
              <a:t>свої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діти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err="1">
                <a:solidFill>
                  <a:srgbClr val="0070C0"/>
                </a:solidFill>
              </a:rPr>
              <a:t>Її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розпинають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  <a:p>
            <a:r>
              <a:rPr lang="ru-RU" dirty="0" err="1"/>
              <a:t>Заміс</a:t>
            </a:r>
            <a:r>
              <a:rPr lang="ru-RU" dirty="0"/>
              <a:t>[т]ь пива праведную</a:t>
            </a:r>
          </a:p>
          <a:p>
            <a:r>
              <a:rPr lang="ru-RU" dirty="0"/>
              <a:t>Кров </a:t>
            </a:r>
            <a:r>
              <a:rPr lang="ru-RU" dirty="0" err="1"/>
              <a:t>із</a:t>
            </a:r>
            <a:r>
              <a:rPr lang="ru-RU" dirty="0"/>
              <a:t> ребер </a:t>
            </a:r>
            <a:r>
              <a:rPr lang="ru-RU" dirty="0" err="1"/>
              <a:t>точать</a:t>
            </a:r>
            <a:r>
              <a:rPr lang="ru-RU" dirty="0"/>
              <a:t>.</a:t>
            </a:r>
          </a:p>
          <a:p>
            <a:r>
              <a:rPr lang="ru-RU" dirty="0" err="1"/>
              <a:t>Просвітити</a:t>
            </a:r>
            <a:r>
              <a:rPr lang="ru-RU" dirty="0"/>
              <a:t>, </a:t>
            </a:r>
            <a:r>
              <a:rPr lang="ru-RU" dirty="0" err="1"/>
              <a:t>кажуть</a:t>
            </a:r>
            <a:r>
              <a:rPr lang="ru-RU" dirty="0"/>
              <a:t>, </a:t>
            </a:r>
            <a:r>
              <a:rPr lang="ru-RU" dirty="0" err="1"/>
              <a:t>хочуть</a:t>
            </a:r>
            <a:endParaRPr lang="ru-RU" dirty="0"/>
          </a:p>
          <a:p>
            <a:r>
              <a:rPr lang="ru-RU" dirty="0" err="1"/>
              <a:t>Материні</a:t>
            </a:r>
            <a:r>
              <a:rPr lang="ru-RU" dirty="0"/>
              <a:t> </a:t>
            </a:r>
            <a:r>
              <a:rPr lang="ru-RU" dirty="0" err="1"/>
              <a:t>очі</a:t>
            </a:r>
            <a:endParaRPr lang="ru-RU" dirty="0"/>
          </a:p>
          <a:p>
            <a:r>
              <a:rPr lang="ru-RU" dirty="0" err="1"/>
              <a:t>Современними</a:t>
            </a:r>
            <a:r>
              <a:rPr lang="ru-RU" dirty="0"/>
              <a:t> огнями.</a:t>
            </a:r>
          </a:p>
          <a:p>
            <a:r>
              <a:rPr lang="ru-RU" dirty="0"/>
              <a:t>Повести за </a:t>
            </a:r>
            <a:r>
              <a:rPr lang="ru-RU" dirty="0" err="1"/>
              <a:t>віком</a:t>
            </a:r>
            <a:r>
              <a:rPr lang="ru-RU" dirty="0"/>
              <a:t>,</a:t>
            </a:r>
          </a:p>
          <a:p>
            <a:r>
              <a:rPr lang="ru-RU" dirty="0"/>
              <a:t>За </a:t>
            </a:r>
            <a:r>
              <a:rPr lang="ru-RU" dirty="0" err="1"/>
              <a:t>німцями</a:t>
            </a:r>
            <a:r>
              <a:rPr lang="ru-RU" dirty="0"/>
              <a:t>, </a:t>
            </a:r>
            <a:r>
              <a:rPr lang="ru-RU" dirty="0" err="1"/>
              <a:t>недоріку</a:t>
            </a:r>
            <a:r>
              <a:rPr lang="ru-RU" dirty="0"/>
              <a:t>, </a:t>
            </a:r>
          </a:p>
          <a:p>
            <a:r>
              <a:rPr lang="ru-RU" dirty="0" err="1"/>
              <a:t>Сліпую</a:t>
            </a:r>
            <a:r>
              <a:rPr lang="ru-RU" dirty="0"/>
              <a:t> </a:t>
            </a:r>
            <a:r>
              <a:rPr lang="ru-RU" dirty="0" err="1"/>
              <a:t>каліку</a:t>
            </a:r>
            <a:r>
              <a:rPr lang="ru-RU" dirty="0"/>
              <a:t>.</a:t>
            </a:r>
          </a:p>
          <a:p>
            <a:r>
              <a:rPr lang="ru-RU" dirty="0"/>
              <a:t>Добре, </a:t>
            </a:r>
            <a:r>
              <a:rPr lang="ru-RU" dirty="0" err="1"/>
              <a:t>ведіть</a:t>
            </a:r>
            <a:r>
              <a:rPr lang="ru-RU" dirty="0"/>
              <a:t>, </a:t>
            </a:r>
            <a:r>
              <a:rPr lang="ru-RU" dirty="0" err="1"/>
              <a:t>показуйте</a:t>
            </a:r>
            <a:r>
              <a:rPr lang="ru-RU" dirty="0"/>
              <a:t>,</a:t>
            </a:r>
          </a:p>
          <a:p>
            <a:r>
              <a:rPr lang="ru-RU" dirty="0"/>
              <a:t>Нехай стара </a:t>
            </a:r>
            <a:r>
              <a:rPr lang="ru-RU" dirty="0" err="1"/>
              <a:t>мати</a:t>
            </a:r>
            <a:endParaRPr lang="ru-RU" dirty="0"/>
          </a:p>
          <a:p>
            <a:r>
              <a:rPr lang="ru-RU" dirty="0" err="1"/>
              <a:t>Навчається</a:t>
            </a:r>
            <a:r>
              <a:rPr lang="ru-RU" dirty="0"/>
              <a:t>, як </a:t>
            </a:r>
            <a:r>
              <a:rPr lang="ru-RU" dirty="0" err="1"/>
              <a:t>дітей</a:t>
            </a:r>
            <a:r>
              <a:rPr lang="ru-RU" dirty="0"/>
              <a:t> тих</a:t>
            </a:r>
          </a:p>
          <a:p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доглядати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022C004-9CF1-623C-6077-5BFB947065F4}"/>
              </a:ext>
            </a:extLst>
          </p:cNvPr>
          <p:cNvSpPr txBox="1"/>
          <p:nvPr/>
        </p:nvSpPr>
        <p:spPr>
          <a:xfrm>
            <a:off x="4248472" y="404664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Показуйте</a:t>
            </a:r>
            <a:r>
              <a:rPr lang="ru-RU" dirty="0"/>
              <a:t>!.. за науку,</a:t>
            </a:r>
          </a:p>
          <a:p>
            <a:r>
              <a:rPr lang="ru-RU" dirty="0"/>
              <a:t>Не </a:t>
            </a:r>
            <a:r>
              <a:rPr lang="ru-RU" dirty="0" err="1"/>
              <a:t>турбуйтесь</a:t>
            </a:r>
            <a:r>
              <a:rPr lang="ru-RU" dirty="0"/>
              <a:t>, буде</a:t>
            </a:r>
          </a:p>
          <a:p>
            <a:r>
              <a:rPr lang="ru-RU" dirty="0"/>
              <a:t>Материна добра плата.</a:t>
            </a:r>
          </a:p>
          <a:p>
            <a:r>
              <a:rPr lang="ru-RU" dirty="0" err="1"/>
              <a:t>Розпадеться</a:t>
            </a:r>
            <a:r>
              <a:rPr lang="ru-RU" dirty="0"/>
              <a:t> луда</a:t>
            </a:r>
          </a:p>
          <a:p>
            <a:r>
              <a:rPr lang="ru-RU" dirty="0"/>
              <a:t>На очах ваших </a:t>
            </a:r>
            <a:r>
              <a:rPr lang="ru-RU" dirty="0" err="1"/>
              <a:t>неситих</a:t>
            </a:r>
            <a:r>
              <a:rPr lang="ru-RU" dirty="0"/>
              <a:t>,</a:t>
            </a:r>
          </a:p>
          <a:p>
            <a:r>
              <a:rPr lang="ru-RU" dirty="0" err="1"/>
              <a:t>Побачите</a:t>
            </a:r>
            <a:r>
              <a:rPr lang="ru-RU" dirty="0"/>
              <a:t> славу,</a:t>
            </a:r>
          </a:p>
          <a:p>
            <a:r>
              <a:rPr lang="ru-RU" dirty="0"/>
              <a:t>Живу славу </a:t>
            </a:r>
            <a:r>
              <a:rPr lang="ru-RU" dirty="0" err="1"/>
              <a:t>дідів</a:t>
            </a:r>
            <a:r>
              <a:rPr lang="ru-RU" dirty="0"/>
              <a:t> </a:t>
            </a:r>
            <a:r>
              <a:rPr lang="ru-RU" dirty="0" err="1"/>
              <a:t>своїх</a:t>
            </a:r>
            <a:endParaRPr lang="ru-RU" dirty="0"/>
          </a:p>
          <a:p>
            <a:r>
              <a:rPr lang="ru-RU" dirty="0"/>
              <a:t>І </a:t>
            </a:r>
            <a:r>
              <a:rPr lang="ru-RU" dirty="0" err="1"/>
              <a:t>батьків</a:t>
            </a:r>
            <a:r>
              <a:rPr lang="ru-RU" dirty="0"/>
              <a:t> </a:t>
            </a:r>
            <a:r>
              <a:rPr lang="ru-RU" dirty="0" err="1"/>
              <a:t>лукавих</a:t>
            </a:r>
            <a:r>
              <a:rPr lang="ru-RU" dirty="0"/>
              <a:t>.</a:t>
            </a:r>
          </a:p>
          <a:p>
            <a:r>
              <a:rPr lang="ru-RU" b="1" dirty="0">
                <a:solidFill>
                  <a:srgbClr val="0070C0"/>
                </a:solidFill>
              </a:rPr>
              <a:t>Не </a:t>
            </a:r>
            <a:r>
              <a:rPr lang="ru-RU" b="1" dirty="0" err="1">
                <a:solidFill>
                  <a:srgbClr val="0070C0"/>
                </a:solidFill>
              </a:rPr>
              <a:t>дуріте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самі</a:t>
            </a:r>
            <a:r>
              <a:rPr lang="ru-RU" b="1" dirty="0">
                <a:solidFill>
                  <a:srgbClr val="0070C0"/>
                </a:solidFill>
              </a:rPr>
              <a:t> себе,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Учітесь</a:t>
            </a:r>
            <a:r>
              <a:rPr lang="ru-RU" b="1" dirty="0">
                <a:solidFill>
                  <a:srgbClr val="0070C0"/>
                </a:solidFill>
              </a:rPr>
              <a:t>, читайте,</a:t>
            </a:r>
          </a:p>
          <a:p>
            <a:r>
              <a:rPr lang="ru-RU" b="1" dirty="0">
                <a:solidFill>
                  <a:srgbClr val="0070C0"/>
                </a:solidFill>
              </a:rPr>
              <a:t>І чужому научайтесь,</a:t>
            </a:r>
          </a:p>
          <a:p>
            <a:r>
              <a:rPr lang="ru-RU" b="1" dirty="0">
                <a:solidFill>
                  <a:srgbClr val="0070C0"/>
                </a:solidFill>
              </a:rPr>
              <a:t>Й </a:t>
            </a:r>
            <a:r>
              <a:rPr lang="ru-RU" b="1" dirty="0" err="1">
                <a:solidFill>
                  <a:srgbClr val="0070C0"/>
                </a:solidFill>
              </a:rPr>
              <a:t>свого</a:t>
            </a:r>
            <a:r>
              <a:rPr lang="ru-RU" b="1" dirty="0">
                <a:solidFill>
                  <a:srgbClr val="0070C0"/>
                </a:solidFill>
              </a:rPr>
              <a:t> не </a:t>
            </a:r>
            <a:r>
              <a:rPr lang="ru-RU" b="1" dirty="0" err="1">
                <a:solidFill>
                  <a:srgbClr val="0070C0"/>
                </a:solidFill>
              </a:rPr>
              <a:t>цурайтесь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Бо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хто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матір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забуває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Того Бог </a:t>
            </a:r>
            <a:r>
              <a:rPr lang="ru-RU" b="1" dirty="0" err="1">
                <a:solidFill>
                  <a:srgbClr val="0070C0"/>
                </a:solidFill>
              </a:rPr>
              <a:t>карає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Того </a:t>
            </a:r>
            <a:r>
              <a:rPr lang="ru-RU" b="1" dirty="0" err="1">
                <a:solidFill>
                  <a:srgbClr val="0070C0"/>
                </a:solidFill>
              </a:rPr>
              <a:t>діти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цураються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В хату не </a:t>
            </a:r>
            <a:r>
              <a:rPr lang="ru-RU" b="1" dirty="0" err="1">
                <a:solidFill>
                  <a:srgbClr val="0070C0"/>
                </a:solidFill>
              </a:rPr>
              <a:t>пускають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  <a:p>
            <a:r>
              <a:rPr lang="ru-RU" dirty="0" err="1"/>
              <a:t>Чужі</a:t>
            </a:r>
            <a:r>
              <a:rPr lang="ru-RU" dirty="0"/>
              <a:t> люди </a:t>
            </a:r>
            <a:r>
              <a:rPr lang="ru-RU" dirty="0" err="1"/>
              <a:t>проганяють</a:t>
            </a:r>
            <a:r>
              <a:rPr lang="ru-RU" dirty="0"/>
              <a:t>,</a:t>
            </a:r>
          </a:p>
          <a:p>
            <a:r>
              <a:rPr lang="ru-RU" dirty="0"/>
              <a:t>І </a:t>
            </a:r>
            <a:r>
              <a:rPr lang="ru-RU" dirty="0" err="1"/>
              <a:t>немає</a:t>
            </a:r>
            <a:r>
              <a:rPr lang="ru-RU" dirty="0"/>
              <a:t> злому</a:t>
            </a:r>
          </a:p>
          <a:p>
            <a:r>
              <a:rPr lang="ru-RU" dirty="0"/>
              <a:t>На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безконечній</a:t>
            </a:r>
            <a:endParaRPr lang="ru-RU" dirty="0"/>
          </a:p>
          <a:p>
            <a:r>
              <a:rPr lang="ru-RU" dirty="0"/>
              <a:t>Веселого дому.</a:t>
            </a:r>
          </a:p>
        </p:txBody>
      </p:sp>
    </p:spTree>
    <p:extLst>
      <p:ext uri="{BB962C8B-B14F-4D97-AF65-F5344CB8AC3E}">
        <p14:creationId xmlns:p14="http://schemas.microsoft.com/office/powerpoint/2010/main" val="84364812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642918"/>
            <a:ext cx="6762744" cy="606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928662" y="142852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Роботи Шевченка, виконані під час подорожі по Україні 1843 — 1844 рр.</a:t>
            </a:r>
            <a:endParaRPr lang="cs-CZ" dirty="0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C91F487-4638-7121-3852-480CD34CA069}"/>
              </a:ext>
            </a:extLst>
          </p:cNvPr>
          <p:cNvSpPr txBox="1"/>
          <p:nvPr/>
        </p:nvSpPr>
        <p:spPr>
          <a:xfrm>
            <a:off x="611560" y="1124744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Я </a:t>
            </a:r>
            <a:r>
              <a:rPr lang="ru-RU" dirty="0" err="1"/>
              <a:t>ридаю</a:t>
            </a:r>
            <a:r>
              <a:rPr lang="ru-RU" dirty="0"/>
              <a:t>, як </a:t>
            </a:r>
            <a:r>
              <a:rPr lang="ru-RU" dirty="0" err="1"/>
              <a:t>згадаю</a:t>
            </a:r>
            <a:endParaRPr lang="ru-RU" dirty="0"/>
          </a:p>
          <a:p>
            <a:r>
              <a:rPr lang="ru-RU" dirty="0" err="1"/>
              <a:t>Діла</a:t>
            </a:r>
            <a:r>
              <a:rPr lang="ru-RU" dirty="0"/>
              <a:t> </a:t>
            </a:r>
            <a:r>
              <a:rPr lang="ru-RU" dirty="0" err="1"/>
              <a:t>незабуті</a:t>
            </a:r>
            <a:endParaRPr lang="ru-RU" dirty="0"/>
          </a:p>
          <a:p>
            <a:r>
              <a:rPr lang="ru-RU" dirty="0" err="1"/>
              <a:t>Дідів</a:t>
            </a:r>
            <a:r>
              <a:rPr lang="ru-RU" dirty="0"/>
              <a:t> наших. </a:t>
            </a:r>
            <a:r>
              <a:rPr lang="ru-RU" dirty="0" err="1"/>
              <a:t>Тяжкі</a:t>
            </a:r>
            <a:r>
              <a:rPr lang="ru-RU" dirty="0"/>
              <a:t> </a:t>
            </a:r>
            <a:r>
              <a:rPr lang="ru-RU" dirty="0" err="1"/>
              <a:t>діла</a:t>
            </a:r>
            <a:r>
              <a:rPr lang="ru-RU" dirty="0"/>
              <a:t>!</a:t>
            </a:r>
          </a:p>
          <a:p>
            <a:r>
              <a:rPr lang="ru-RU" dirty="0" err="1"/>
              <a:t>Якби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забути,</a:t>
            </a:r>
          </a:p>
          <a:p>
            <a:r>
              <a:rPr lang="ru-RU" dirty="0"/>
              <a:t>Я </a:t>
            </a:r>
            <a:r>
              <a:rPr lang="ru-RU" dirty="0" err="1"/>
              <a:t>оддав</a:t>
            </a:r>
            <a:r>
              <a:rPr lang="ru-RU" dirty="0"/>
              <a:t> би веселого</a:t>
            </a:r>
          </a:p>
          <a:p>
            <a:r>
              <a:rPr lang="ru-RU" dirty="0" err="1"/>
              <a:t>Віку</a:t>
            </a:r>
            <a:r>
              <a:rPr lang="ru-RU" dirty="0"/>
              <a:t> половину.</a:t>
            </a:r>
          </a:p>
          <a:p>
            <a:r>
              <a:rPr lang="ru-RU" dirty="0"/>
              <a:t>Отака-то наша слава,</a:t>
            </a:r>
          </a:p>
          <a:p>
            <a:r>
              <a:rPr lang="ru-RU" dirty="0"/>
              <a:t>Слава </a:t>
            </a:r>
            <a:r>
              <a:rPr lang="ru-RU" dirty="0" err="1"/>
              <a:t>України</a:t>
            </a:r>
            <a:r>
              <a:rPr lang="ru-RU" dirty="0"/>
              <a:t>.</a:t>
            </a:r>
          </a:p>
          <a:p>
            <a:r>
              <a:rPr lang="ru-RU" dirty="0"/>
              <a:t>Отак і </a:t>
            </a:r>
            <a:r>
              <a:rPr lang="ru-RU" dirty="0" err="1"/>
              <a:t>ви</a:t>
            </a:r>
            <a:r>
              <a:rPr lang="ru-RU" dirty="0"/>
              <a:t> прочитай[те],</a:t>
            </a:r>
          </a:p>
          <a:p>
            <a:r>
              <a:rPr lang="ru-RU" dirty="0" err="1"/>
              <a:t>Щоб</a:t>
            </a:r>
            <a:r>
              <a:rPr lang="ru-RU" dirty="0"/>
              <a:t> не </a:t>
            </a:r>
            <a:r>
              <a:rPr lang="ru-RU" dirty="0" err="1"/>
              <a:t>сонним</a:t>
            </a:r>
            <a:r>
              <a:rPr lang="ru-RU" dirty="0"/>
              <a:t> снились</a:t>
            </a:r>
          </a:p>
          <a:p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неправди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розкрились</a:t>
            </a:r>
            <a:endParaRPr lang="ru-RU" dirty="0"/>
          </a:p>
          <a:p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могили</a:t>
            </a:r>
            <a:endParaRPr lang="ru-RU" dirty="0"/>
          </a:p>
          <a:p>
            <a:r>
              <a:rPr lang="ru-RU" dirty="0"/>
              <a:t>Перед вашими </a:t>
            </a:r>
            <a:r>
              <a:rPr lang="ru-RU" dirty="0" err="1"/>
              <a:t>очима</a:t>
            </a:r>
            <a:r>
              <a:rPr lang="ru-RU" dirty="0"/>
              <a:t>,</a:t>
            </a:r>
          </a:p>
          <a:p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розпитали</a:t>
            </a:r>
            <a:endParaRPr lang="ru-RU" dirty="0"/>
          </a:p>
          <a:p>
            <a:r>
              <a:rPr lang="ru-RU" dirty="0" err="1"/>
              <a:t>Мучеників</a:t>
            </a:r>
            <a:r>
              <a:rPr lang="ru-RU" dirty="0"/>
              <a:t>, кого, коли,</a:t>
            </a:r>
          </a:p>
          <a:p>
            <a:r>
              <a:rPr lang="ru-RU" dirty="0"/>
              <a:t>За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розпинали</a:t>
            </a:r>
            <a:r>
              <a:rPr lang="ru-RU" dirty="0"/>
              <a:t>!</a:t>
            </a:r>
          </a:p>
          <a:p>
            <a:endParaRPr lang="ru-RU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5842EB4-1B60-2284-7F39-7A72F10B8225}"/>
              </a:ext>
            </a:extLst>
          </p:cNvPr>
          <p:cNvSpPr txBox="1"/>
          <p:nvPr/>
        </p:nvSpPr>
        <p:spPr>
          <a:xfrm>
            <a:off x="4788024" y="1124744"/>
            <a:ext cx="457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Обніміте</a:t>
            </a:r>
            <a:r>
              <a:rPr lang="ru-RU" dirty="0"/>
              <a:t> ж, </a:t>
            </a:r>
            <a:r>
              <a:rPr lang="ru-RU" dirty="0" err="1"/>
              <a:t>брати</a:t>
            </a:r>
            <a:r>
              <a:rPr lang="ru-RU" dirty="0"/>
              <a:t> </a:t>
            </a:r>
            <a:r>
              <a:rPr lang="ru-RU" dirty="0" err="1"/>
              <a:t>мої</a:t>
            </a:r>
            <a:r>
              <a:rPr lang="ru-RU" dirty="0"/>
              <a:t>,</a:t>
            </a:r>
          </a:p>
          <a:p>
            <a:r>
              <a:rPr lang="ru-RU" dirty="0" err="1"/>
              <a:t>Найменшого</a:t>
            </a:r>
            <a:r>
              <a:rPr lang="ru-RU" dirty="0"/>
              <a:t> брата — </a:t>
            </a:r>
          </a:p>
          <a:p>
            <a:r>
              <a:rPr lang="ru-RU" dirty="0"/>
              <a:t>Нехай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усміхнеться</a:t>
            </a:r>
            <a:r>
              <a:rPr lang="ru-RU" dirty="0"/>
              <a:t>, </a:t>
            </a:r>
          </a:p>
          <a:p>
            <a:r>
              <a:rPr lang="ru-RU" dirty="0"/>
              <a:t>Заплакана </a:t>
            </a:r>
            <a:r>
              <a:rPr lang="ru-RU" dirty="0" err="1"/>
              <a:t>мати</a:t>
            </a:r>
            <a:r>
              <a:rPr lang="ru-RU" dirty="0"/>
              <a:t>.</a:t>
            </a:r>
          </a:p>
          <a:p>
            <a:r>
              <a:rPr lang="ru-RU" dirty="0"/>
              <a:t>Благословить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своїх</a:t>
            </a:r>
            <a:endParaRPr lang="ru-RU" dirty="0"/>
          </a:p>
          <a:p>
            <a:r>
              <a:rPr lang="ru-RU" dirty="0" err="1"/>
              <a:t>Твердими</a:t>
            </a:r>
            <a:r>
              <a:rPr lang="ru-RU" dirty="0"/>
              <a:t> руками</a:t>
            </a:r>
          </a:p>
          <a:p>
            <a:r>
              <a:rPr lang="ru-RU" dirty="0"/>
              <a:t>І </a:t>
            </a:r>
            <a:r>
              <a:rPr lang="ru-RU" dirty="0" err="1"/>
              <a:t>діточок</a:t>
            </a:r>
            <a:r>
              <a:rPr lang="ru-RU" dirty="0"/>
              <a:t> </a:t>
            </a:r>
            <a:r>
              <a:rPr lang="ru-RU" dirty="0" err="1"/>
              <a:t>поцілує</a:t>
            </a:r>
            <a:endParaRPr lang="ru-RU" dirty="0"/>
          </a:p>
          <a:p>
            <a:r>
              <a:rPr lang="ru-RU" dirty="0" err="1"/>
              <a:t>Вольними</a:t>
            </a:r>
            <a:r>
              <a:rPr lang="ru-RU" dirty="0"/>
              <a:t> устами.</a:t>
            </a:r>
          </a:p>
          <a:p>
            <a:r>
              <a:rPr lang="ru-RU" dirty="0"/>
              <a:t>І </a:t>
            </a:r>
            <a:r>
              <a:rPr lang="ru-RU" dirty="0" err="1"/>
              <a:t>забудеться</a:t>
            </a:r>
            <a:r>
              <a:rPr lang="ru-RU" dirty="0"/>
              <a:t> </a:t>
            </a:r>
            <a:r>
              <a:rPr lang="ru-RU" dirty="0" err="1"/>
              <a:t>срамотня</a:t>
            </a:r>
            <a:endParaRPr lang="ru-RU" dirty="0"/>
          </a:p>
          <a:p>
            <a:r>
              <a:rPr lang="ru-RU" dirty="0"/>
              <a:t>Давняя година,</a:t>
            </a:r>
          </a:p>
          <a:p>
            <a:r>
              <a:rPr lang="ru-RU" dirty="0"/>
              <a:t>І </a:t>
            </a:r>
            <a:r>
              <a:rPr lang="ru-RU" dirty="0" err="1"/>
              <a:t>оживе</a:t>
            </a:r>
            <a:r>
              <a:rPr lang="ru-RU" dirty="0"/>
              <a:t> добра слава,</a:t>
            </a:r>
          </a:p>
          <a:p>
            <a:r>
              <a:rPr lang="ru-RU" dirty="0"/>
              <a:t>Слава </a:t>
            </a:r>
            <a:r>
              <a:rPr lang="ru-RU" dirty="0" err="1"/>
              <a:t>України</a:t>
            </a:r>
            <a:r>
              <a:rPr lang="ru-RU" dirty="0"/>
              <a:t>,</a:t>
            </a:r>
          </a:p>
          <a:p>
            <a:r>
              <a:rPr lang="ru-RU" dirty="0"/>
              <a:t>І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err="1"/>
              <a:t>ясний</a:t>
            </a:r>
            <a:r>
              <a:rPr lang="ru-RU" dirty="0"/>
              <a:t>, </a:t>
            </a:r>
            <a:r>
              <a:rPr lang="ru-RU" dirty="0" err="1"/>
              <a:t>невечерній</a:t>
            </a:r>
            <a:endParaRPr lang="ru-RU" dirty="0"/>
          </a:p>
          <a:p>
            <a:r>
              <a:rPr lang="ru-RU" dirty="0"/>
              <a:t>Тихо </a:t>
            </a:r>
            <a:r>
              <a:rPr lang="ru-RU" dirty="0" err="1"/>
              <a:t>засіяє</a:t>
            </a:r>
            <a:r>
              <a:rPr lang="ru-RU" dirty="0"/>
              <a:t>...</a:t>
            </a:r>
          </a:p>
          <a:p>
            <a:r>
              <a:rPr lang="ru-RU" dirty="0" err="1"/>
              <a:t>Обніміться</a:t>
            </a:r>
            <a:r>
              <a:rPr lang="ru-RU" dirty="0"/>
              <a:t> ж, </a:t>
            </a:r>
            <a:r>
              <a:rPr lang="ru-RU" dirty="0" err="1"/>
              <a:t>брати</a:t>
            </a:r>
            <a:r>
              <a:rPr lang="ru-RU" dirty="0"/>
              <a:t> </a:t>
            </a:r>
            <a:r>
              <a:rPr lang="ru-RU" dirty="0" err="1"/>
              <a:t>мої</a:t>
            </a:r>
            <a:r>
              <a:rPr lang="ru-RU" dirty="0"/>
              <a:t>.</a:t>
            </a:r>
          </a:p>
          <a:p>
            <a:r>
              <a:rPr lang="ru-RU" dirty="0"/>
              <a:t>Молю вас, </a:t>
            </a:r>
            <a:r>
              <a:rPr lang="ru-RU" dirty="0" err="1"/>
              <a:t>благаю</a:t>
            </a:r>
            <a:r>
              <a:rPr lang="ru-RU" dirty="0"/>
              <a:t>!</a:t>
            </a: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18151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79512" y="260648"/>
            <a:ext cx="41200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sz="2000" b="1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25.12. 1845 </a:t>
            </a:r>
            <a:r>
              <a:rPr kumimoji="0" lang="cs-CZ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napsal svou </a:t>
            </a: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Závěť</a:t>
            </a:r>
            <a:r>
              <a:rPr kumimoji="0" lang="cs-CZ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sz="2000" b="0" i="0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7" name="obrázek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38" y="1340768"/>
            <a:ext cx="4836840" cy="511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4143372" cy="525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Ševčenko-Zapovi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358082" y="285728"/>
            <a:ext cx="304800" cy="3048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139952" y="692696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hlinkClick r:id="rId6"/>
              </a:rPr>
              <a:t>https</a:t>
            </a:r>
            <a:r>
              <a:rPr lang="cs-CZ" dirty="0">
                <a:hlinkClick r:id="rId6"/>
              </a:rPr>
              <a:t>://www.</a:t>
            </a:r>
            <a:r>
              <a:rPr lang="cs-CZ" dirty="0" err="1">
                <a:hlinkClick r:id="rId6"/>
              </a:rPr>
              <a:t>youtube.com</a:t>
            </a:r>
            <a:r>
              <a:rPr lang="cs-CZ" dirty="0">
                <a:hlinkClick r:id="rId6"/>
              </a:rPr>
              <a:t>/</a:t>
            </a:r>
            <a:r>
              <a:rPr lang="cs-CZ" dirty="0" err="1">
                <a:hlinkClick r:id="rId6"/>
              </a:rPr>
              <a:t>watch</a:t>
            </a:r>
            <a:r>
              <a:rPr lang="cs-CZ" dirty="0">
                <a:hlinkClick r:id="rId6"/>
              </a:rPr>
              <a:t>?v=</a:t>
            </a:r>
            <a:r>
              <a:rPr lang="cs-CZ" dirty="0" err="1">
                <a:hlinkClick r:id="rId6"/>
              </a:rPr>
              <a:t>04nSETVJTg0</a:t>
            </a:r>
            <a:endParaRPr lang="cs-CZ" dirty="0"/>
          </a:p>
          <a:p>
            <a:r>
              <a:rPr lang="cs-CZ" dirty="0"/>
              <a:t>Hudba: </a:t>
            </a:r>
            <a:r>
              <a:rPr lang="cs-CZ" dirty="0" err="1"/>
              <a:t>Hordij</a:t>
            </a:r>
            <a:r>
              <a:rPr lang="cs-CZ" dirty="0"/>
              <a:t> </a:t>
            </a:r>
            <a:r>
              <a:rPr lang="cs-CZ" dirty="0" err="1"/>
              <a:t>Hladkyj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1C9C0DD-76E6-8A88-1A4C-F046581EB04B}"/>
              </a:ext>
            </a:extLst>
          </p:cNvPr>
          <p:cNvSpPr txBox="1"/>
          <p:nvPr/>
        </p:nvSpPr>
        <p:spPr>
          <a:xfrm>
            <a:off x="467544" y="260648"/>
            <a:ext cx="457200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Як умру, то </a:t>
            </a:r>
            <a:r>
              <a:rPr lang="ru-RU" sz="1600" dirty="0" err="1"/>
              <a:t>поховайте</a:t>
            </a:r>
            <a:endParaRPr lang="ru-RU" sz="1600" dirty="0"/>
          </a:p>
          <a:p>
            <a:r>
              <a:rPr lang="ru-RU" sz="1600" dirty="0"/>
              <a:t>Мене на </a:t>
            </a:r>
            <a:r>
              <a:rPr lang="ru-RU" sz="1600" dirty="0" err="1"/>
              <a:t>могилі</a:t>
            </a:r>
            <a:endParaRPr lang="ru-RU" sz="1600" dirty="0"/>
          </a:p>
          <a:p>
            <a:r>
              <a:rPr lang="ru-RU" sz="1600" dirty="0" err="1"/>
              <a:t>Серед</a:t>
            </a:r>
            <a:r>
              <a:rPr lang="ru-RU" sz="1600" dirty="0"/>
              <a:t> степу широкого</a:t>
            </a:r>
          </a:p>
          <a:p>
            <a:r>
              <a:rPr lang="ru-RU" sz="1600" dirty="0"/>
              <a:t>На </a:t>
            </a:r>
            <a:r>
              <a:rPr lang="ru-RU" sz="1600" dirty="0" err="1"/>
              <a:t>Вкраїні</a:t>
            </a:r>
            <a:r>
              <a:rPr lang="ru-RU" sz="1600" dirty="0"/>
              <a:t> </a:t>
            </a:r>
            <a:r>
              <a:rPr lang="ru-RU" sz="1600" dirty="0" err="1"/>
              <a:t>милій</a:t>
            </a:r>
            <a:r>
              <a:rPr lang="ru-RU" sz="1600" dirty="0"/>
              <a:t>,</a:t>
            </a:r>
          </a:p>
          <a:p>
            <a:r>
              <a:rPr lang="ru-RU" sz="1600" dirty="0" err="1"/>
              <a:t>Щоб</a:t>
            </a:r>
            <a:r>
              <a:rPr lang="ru-RU" sz="1600" dirty="0"/>
              <a:t> лани </a:t>
            </a:r>
            <a:r>
              <a:rPr lang="ru-RU" sz="1600" dirty="0" err="1"/>
              <a:t>широкополі</a:t>
            </a:r>
            <a:r>
              <a:rPr lang="ru-RU" sz="1600" dirty="0"/>
              <a:t>,</a:t>
            </a:r>
          </a:p>
          <a:p>
            <a:r>
              <a:rPr lang="ru-RU" sz="1600" dirty="0"/>
              <a:t>І </a:t>
            </a:r>
            <a:r>
              <a:rPr lang="ru-RU" sz="1600" dirty="0" err="1"/>
              <a:t>Дніпро</a:t>
            </a:r>
            <a:r>
              <a:rPr lang="ru-RU" sz="1600" dirty="0"/>
              <a:t>, і </a:t>
            </a:r>
            <a:r>
              <a:rPr lang="ru-RU" sz="1600" dirty="0" err="1"/>
              <a:t>кручі</a:t>
            </a:r>
            <a:endParaRPr lang="ru-RU" sz="1600" dirty="0"/>
          </a:p>
          <a:p>
            <a:r>
              <a:rPr lang="ru-RU" sz="1600" dirty="0" err="1"/>
              <a:t>Було</a:t>
            </a:r>
            <a:r>
              <a:rPr lang="ru-RU" sz="1600" dirty="0"/>
              <a:t> видно, </a:t>
            </a:r>
            <a:r>
              <a:rPr lang="ru-RU" sz="1600" dirty="0" err="1"/>
              <a:t>було</a:t>
            </a:r>
            <a:r>
              <a:rPr lang="ru-RU" sz="1600" dirty="0"/>
              <a:t> </a:t>
            </a:r>
            <a:r>
              <a:rPr lang="ru-RU" sz="1600" dirty="0" err="1"/>
              <a:t>чути</a:t>
            </a:r>
            <a:r>
              <a:rPr lang="ru-RU" sz="1600" dirty="0"/>
              <a:t>,</a:t>
            </a:r>
          </a:p>
          <a:p>
            <a:r>
              <a:rPr lang="ru-RU" sz="1600" dirty="0"/>
              <a:t>Як реве ревучий.</a:t>
            </a:r>
          </a:p>
          <a:p>
            <a:r>
              <a:rPr lang="ru-RU" sz="1600" dirty="0"/>
              <a:t>Як </a:t>
            </a:r>
            <a:r>
              <a:rPr lang="ru-RU" sz="1600" dirty="0" err="1"/>
              <a:t>понесе</a:t>
            </a:r>
            <a:r>
              <a:rPr lang="ru-RU" sz="1600" dirty="0"/>
              <a:t> з </a:t>
            </a:r>
            <a:r>
              <a:rPr lang="ru-RU" sz="1600" dirty="0" err="1"/>
              <a:t>України</a:t>
            </a:r>
            <a:endParaRPr lang="ru-RU" sz="1600" dirty="0"/>
          </a:p>
          <a:p>
            <a:r>
              <a:rPr lang="ru-RU" sz="1600" dirty="0"/>
              <a:t>У </a:t>
            </a:r>
            <a:r>
              <a:rPr lang="ru-RU" sz="1600" dirty="0" err="1"/>
              <a:t>синєє</a:t>
            </a:r>
            <a:r>
              <a:rPr lang="ru-RU" sz="1600" dirty="0"/>
              <a:t> море</a:t>
            </a:r>
          </a:p>
          <a:p>
            <a:r>
              <a:rPr lang="ru-RU" sz="1600" dirty="0"/>
              <a:t>Кров ворожу... </a:t>
            </a:r>
            <a:r>
              <a:rPr lang="ru-RU" sz="1600" dirty="0" err="1"/>
              <a:t>отойді</a:t>
            </a:r>
            <a:r>
              <a:rPr lang="ru-RU" sz="1600" dirty="0"/>
              <a:t> я</a:t>
            </a:r>
          </a:p>
          <a:p>
            <a:r>
              <a:rPr lang="ru-RU" sz="1600" dirty="0"/>
              <a:t>І лани і гори — </a:t>
            </a:r>
          </a:p>
          <a:p>
            <a:r>
              <a:rPr lang="ru-RU" sz="1600" dirty="0"/>
              <a:t>Все покину, і </a:t>
            </a:r>
            <a:r>
              <a:rPr lang="ru-RU" sz="1600" dirty="0" err="1"/>
              <a:t>полину</a:t>
            </a:r>
            <a:endParaRPr lang="ru-RU" sz="1600" dirty="0"/>
          </a:p>
          <a:p>
            <a:r>
              <a:rPr lang="ru-RU" sz="1600" dirty="0"/>
              <a:t>До самого Бога</a:t>
            </a:r>
          </a:p>
          <a:p>
            <a:r>
              <a:rPr lang="ru-RU" sz="1600" dirty="0" err="1"/>
              <a:t>Молитися</a:t>
            </a:r>
            <a:r>
              <a:rPr lang="ru-RU" sz="1600" dirty="0"/>
              <a:t>... а до того</a:t>
            </a:r>
          </a:p>
          <a:p>
            <a:r>
              <a:rPr lang="ru-RU" sz="1600" dirty="0"/>
              <a:t>Я не знаю Бога.</a:t>
            </a:r>
          </a:p>
          <a:p>
            <a:r>
              <a:rPr lang="ru-RU" sz="1600" dirty="0" err="1"/>
              <a:t>Поховайте</a:t>
            </a:r>
            <a:r>
              <a:rPr lang="ru-RU" sz="1600" dirty="0"/>
              <a:t> та вставайте,</a:t>
            </a:r>
          </a:p>
          <a:p>
            <a:r>
              <a:rPr lang="ru-RU" sz="1600" dirty="0" err="1"/>
              <a:t>Кайдани</a:t>
            </a:r>
            <a:r>
              <a:rPr lang="ru-RU" sz="1600" dirty="0"/>
              <a:t> </a:t>
            </a:r>
            <a:r>
              <a:rPr lang="ru-RU" sz="1600" dirty="0" err="1"/>
              <a:t>порвіте</a:t>
            </a:r>
            <a:endParaRPr lang="ru-RU" sz="1600" dirty="0"/>
          </a:p>
          <a:p>
            <a:r>
              <a:rPr lang="ru-RU" sz="1600" dirty="0"/>
              <a:t>І </a:t>
            </a:r>
            <a:r>
              <a:rPr lang="ru-RU" sz="1600" dirty="0" err="1"/>
              <a:t>вражою</a:t>
            </a:r>
            <a:r>
              <a:rPr lang="ru-RU" sz="1600" dirty="0"/>
              <a:t> злою </a:t>
            </a:r>
            <a:r>
              <a:rPr lang="ru-RU" sz="1600" dirty="0" err="1"/>
              <a:t>кров’ю</a:t>
            </a:r>
            <a:endParaRPr lang="ru-RU" sz="1600" dirty="0"/>
          </a:p>
          <a:p>
            <a:r>
              <a:rPr lang="ru-RU" sz="1600" dirty="0"/>
              <a:t>Волю </a:t>
            </a:r>
            <a:r>
              <a:rPr lang="ru-RU" sz="1600" dirty="0" err="1"/>
              <a:t>окропіте</a:t>
            </a:r>
            <a:r>
              <a:rPr lang="ru-RU" sz="1600" dirty="0"/>
              <a:t>.</a:t>
            </a:r>
          </a:p>
          <a:p>
            <a:r>
              <a:rPr lang="ru-RU" sz="1600" dirty="0"/>
              <a:t>І мене в </a:t>
            </a:r>
            <a:r>
              <a:rPr lang="ru-RU" sz="1600" dirty="0" err="1"/>
              <a:t>сем’ї</a:t>
            </a:r>
            <a:r>
              <a:rPr lang="ru-RU" sz="1600" dirty="0"/>
              <a:t> </a:t>
            </a:r>
            <a:r>
              <a:rPr lang="ru-RU" sz="1600" dirty="0" err="1"/>
              <a:t>великій</a:t>
            </a:r>
            <a:r>
              <a:rPr lang="ru-RU" sz="1600" dirty="0"/>
              <a:t>,</a:t>
            </a:r>
          </a:p>
          <a:p>
            <a:r>
              <a:rPr lang="ru-RU" sz="1600" dirty="0"/>
              <a:t>В </a:t>
            </a:r>
            <a:r>
              <a:rPr lang="ru-RU" sz="1600" dirty="0" err="1"/>
              <a:t>сем’ї</a:t>
            </a:r>
            <a:r>
              <a:rPr lang="ru-RU" sz="1600" dirty="0"/>
              <a:t> </a:t>
            </a:r>
            <a:r>
              <a:rPr lang="ru-RU" sz="1600" dirty="0" err="1"/>
              <a:t>вольній</a:t>
            </a:r>
            <a:r>
              <a:rPr lang="ru-RU" sz="1600" dirty="0"/>
              <a:t>, </a:t>
            </a:r>
            <a:r>
              <a:rPr lang="ru-RU" sz="1600" dirty="0" err="1"/>
              <a:t>новій</a:t>
            </a:r>
            <a:r>
              <a:rPr lang="ru-RU" sz="1600" dirty="0"/>
              <a:t>,</a:t>
            </a:r>
          </a:p>
          <a:p>
            <a:r>
              <a:rPr lang="ru-RU" sz="1600" dirty="0"/>
              <a:t>Не забудьте </a:t>
            </a:r>
            <a:r>
              <a:rPr lang="ru-RU" sz="1600" dirty="0" err="1"/>
              <a:t>пом’янути</a:t>
            </a:r>
            <a:endParaRPr lang="ru-RU" sz="1600" dirty="0"/>
          </a:p>
          <a:p>
            <a:r>
              <a:rPr lang="ru-RU" sz="1600" dirty="0" err="1"/>
              <a:t>Незлим</a:t>
            </a:r>
            <a:r>
              <a:rPr lang="ru-RU" sz="1600" dirty="0"/>
              <a:t> тихим словом.</a:t>
            </a:r>
          </a:p>
          <a:p>
            <a:br>
              <a:rPr lang="ru-RU" sz="1600" dirty="0"/>
            </a:br>
            <a:endParaRPr lang="ru-RU" sz="1600" dirty="0"/>
          </a:p>
          <a:p>
            <a:br>
              <a:rPr lang="ru-RU" sz="1600" dirty="0"/>
            </a:br>
            <a:endParaRPr lang="ru-RU" sz="1600" dirty="0"/>
          </a:p>
          <a:p>
            <a:br>
              <a:rPr lang="ru-RU" dirty="0"/>
            </a:br>
            <a:endParaRPr lang="ru-RU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C895295-5985-2D95-D11A-A1594AE008B1}"/>
              </a:ext>
            </a:extLst>
          </p:cNvPr>
          <p:cNvSpPr/>
          <p:nvPr/>
        </p:nvSpPr>
        <p:spPr>
          <a:xfrm>
            <a:off x="3203848" y="40466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https://www.youtube.com/watch?v=j1gmx59Zhj0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92080E7-8459-D889-33E9-58BD0027336B}"/>
              </a:ext>
            </a:extLst>
          </p:cNvPr>
          <p:cNvSpPr txBox="1"/>
          <p:nvPr/>
        </p:nvSpPr>
        <p:spPr>
          <a:xfrm>
            <a:off x="3203848" y="908869"/>
            <a:ext cx="5256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3"/>
              </a:rPr>
              <a:t>Тарасова ніч: </a:t>
            </a:r>
          </a:p>
          <a:p>
            <a:r>
              <a:rPr lang="cs-CZ" dirty="0">
                <a:hlinkClick r:id="rId3"/>
              </a:rPr>
              <a:t>https://www.youtube.com/watch?v=KrE0XXJHOSI</a:t>
            </a:r>
            <a:endParaRPr lang="uk-UA" dirty="0"/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C56A08-0B9C-2575-C21F-4E0AE4391EAB}"/>
              </a:ext>
            </a:extLst>
          </p:cNvPr>
          <p:cNvSpPr txBox="1"/>
          <p:nvPr/>
        </p:nvSpPr>
        <p:spPr>
          <a:xfrm>
            <a:off x="3203848" y="1782406"/>
            <a:ext cx="5670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https://www.youtube.com/watch?v=isxuWoQPr64</a:t>
            </a:r>
          </a:p>
        </p:txBody>
      </p:sp>
    </p:spTree>
    <p:extLst>
      <p:ext uri="{BB962C8B-B14F-4D97-AF65-F5344CB8AC3E}">
        <p14:creationId xmlns:p14="http://schemas.microsoft.com/office/powerpoint/2010/main" val="418113822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BA2F4-F4F3-AB8A-ABF3-24AE34E69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dopis&#10;&#10;Popis byl vytvořen automaticky">
            <a:extLst>
              <a:ext uri="{FF2B5EF4-FFF2-40B4-BE49-F238E27FC236}">
                <a16:creationId xmlns:a16="http://schemas.microsoft.com/office/drawing/2014/main" id="{6D75D8F1-F3F7-D460-D81A-277484BF1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32"/>
            <a:ext cx="4140459" cy="6624736"/>
          </a:xfrm>
        </p:spPr>
      </p:pic>
    </p:spTree>
    <p:extLst>
      <p:ext uri="{BB962C8B-B14F-4D97-AF65-F5344CB8AC3E}">
        <p14:creationId xmlns:p14="http://schemas.microsoft.com/office/powerpoint/2010/main" val="118579624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podlaha, interiér, místnost, zeď&#10;&#10;Popis byl vytvořen automaticky">
            <a:extLst>
              <a:ext uri="{FF2B5EF4-FFF2-40B4-BE49-F238E27FC236}">
                <a16:creationId xmlns:a16="http://schemas.microsoft.com/office/drawing/2014/main" id="{4A5A1060-F326-D4E5-122F-AAE59225C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85" y="3163532"/>
            <a:ext cx="5046687" cy="3364458"/>
          </a:xfrm>
        </p:spPr>
      </p:pic>
      <p:pic>
        <p:nvPicPr>
          <p:cNvPr id="7" name="Obrázek 6" descr="Obsah obrázku interiér, podlaha, zeď, místnost&#10;&#10;Popis byl vytvořen automaticky">
            <a:extLst>
              <a:ext uri="{FF2B5EF4-FFF2-40B4-BE49-F238E27FC236}">
                <a16:creationId xmlns:a16="http://schemas.microsoft.com/office/drawing/2014/main" id="{618CD253-2AAA-466F-3E62-BEFF7A35F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5928"/>
            <a:ext cx="5046687" cy="336708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7F27A73-6F20-5D4E-88C2-C3A7B62AB6FE}"/>
              </a:ext>
            </a:extLst>
          </p:cNvPr>
          <p:cNvSpPr txBox="1"/>
          <p:nvPr/>
        </p:nvSpPr>
        <p:spPr>
          <a:xfrm>
            <a:off x="179512" y="3789040"/>
            <a:ext cx="3384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http://www.niez.com.ua/museums/about-museum/738-muzei-zapovitu-t-h-shevchenka.html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712FA2B-1FDC-AE25-6042-5A119F284E84}"/>
              </a:ext>
            </a:extLst>
          </p:cNvPr>
          <p:cNvSpPr txBox="1"/>
          <p:nvPr/>
        </p:nvSpPr>
        <p:spPr>
          <a:xfrm>
            <a:off x="5580112" y="205928"/>
            <a:ext cx="32403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helvetica" panose="020B0604020202020204" pitchFamily="34" charset="0"/>
              </a:rPr>
              <a:t>Музей «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Заповіту</a:t>
            </a:r>
            <a:r>
              <a:rPr lang="ru-RU" sz="1800" dirty="0">
                <a:effectLst/>
                <a:latin typeface="helvetica" panose="020B0604020202020204" pitchFamily="34" charset="0"/>
              </a:rPr>
              <a:t>» Т.Г. Шевченка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було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відкрито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18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квітня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2008 року на честь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першого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виходу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«Кобзаря» Т.Г. Шевченка у Санкт-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Петербурзі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в 1840 р. у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колишньому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будинку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щирого друга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поета</a:t>
            </a:r>
            <a:r>
              <a:rPr lang="ru-RU" sz="1800" dirty="0">
                <a:effectLst/>
                <a:latin typeface="helvetica" panose="020B0604020202020204" pitchFamily="34" charset="0"/>
              </a:rPr>
              <a:t>,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переяславського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лікаря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А.О. 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Козачковського</a:t>
            </a:r>
            <a:r>
              <a:rPr lang="ru-RU" sz="1800" dirty="0">
                <a:effectLst/>
                <a:latin typeface="helvetica" panose="020B0604020202020204" pitchFamily="34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4864177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09C07-9E67-DB97-ECCC-E6E82E4C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Lidská tvář, plakát, osoba&#10;&#10;Popis byl vytvořen automaticky">
            <a:extLst>
              <a:ext uri="{FF2B5EF4-FFF2-40B4-BE49-F238E27FC236}">
                <a16:creationId xmlns:a16="http://schemas.microsoft.com/office/drawing/2014/main" id="{504EDEC3-6429-BBFD-AEB6-B111B5636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0358"/>
            <a:ext cx="3312368" cy="5962262"/>
          </a:xfrm>
        </p:spPr>
      </p:pic>
    </p:spTree>
    <p:extLst>
      <p:ext uri="{BB962C8B-B14F-4D97-AF65-F5344CB8AC3E}">
        <p14:creationId xmlns:p14="http://schemas.microsoft.com/office/powerpoint/2010/main" val="406866785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1BA4A-E59A-9706-BEB2-83E56E49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r>
              <a:rPr lang="cs-CZ" dirty="0" err="1"/>
              <a:t>Davydovy</a:t>
            </a:r>
            <a:r>
              <a:rPr lang="cs-CZ" dirty="0"/>
              <a:t> žalmy </a:t>
            </a:r>
          </a:p>
        </p:txBody>
      </p:sp>
      <p:pic>
        <p:nvPicPr>
          <p:cNvPr id="5" name="Obrázek 4" descr="Obsah obrázku text, kniha, papírnictví / kancelářské potřeby, dopis&#10;&#10;Popis byl vytvořen automaticky">
            <a:extLst>
              <a:ext uri="{FF2B5EF4-FFF2-40B4-BE49-F238E27FC236}">
                <a16:creationId xmlns:a16="http://schemas.microsoft.com/office/drawing/2014/main" id="{EF083FBF-B484-09D2-FA77-78D311BFE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132361" cy="4425081"/>
          </a:xfrm>
          <a:prstGeom prst="rect">
            <a:avLst/>
          </a:prstGeom>
        </p:spPr>
      </p:pic>
      <p:pic>
        <p:nvPicPr>
          <p:cNvPr id="7" name="Obrázek 6" descr="Obsah obrázku text, papír, rukopis, dopis&#10;&#10;Popis byl vytvořen automaticky">
            <a:extLst>
              <a:ext uri="{FF2B5EF4-FFF2-40B4-BE49-F238E27FC236}">
                <a16:creationId xmlns:a16="http://schemas.microsoft.com/office/drawing/2014/main" id="{90FC0542-D735-A082-9697-731217BAD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57" y="1628799"/>
            <a:ext cx="2926085" cy="44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0642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1520" y="332656"/>
            <a:ext cx="84857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 uzdravení pokračoval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Ševčenko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 práci pro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Archeogragickou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komisi. 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7544" y="1124744"/>
            <a:ext cx="2048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Černihovsko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484784"/>
            <a:ext cx="19077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Kyjev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95536" y="2132856"/>
            <a:ext cx="5106297" cy="119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6213" indent="-176213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Brzy po příjezdu se setkává s </a:t>
            </a: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Mykolou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Kostomarovem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cs-CZ" sz="2400" b="1" u="sng" dirty="0">
                <a:solidFill>
                  <a:srgbClr val="00B050"/>
                </a:solidFill>
              </a:rPr>
              <a:t>(1817 — 1885) </a:t>
            </a:r>
            <a:endParaRPr lang="cs-CZ" sz="2400" dirty="0"/>
          </a:p>
          <a:p>
            <a:pPr marL="176213" marR="0" lvl="0" indent="-176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ázek 9" descr="http://www.day.kiev.ua/img/150899/194-7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500306"/>
            <a:ext cx="28598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3212976"/>
            <a:ext cx="492922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Od </a:t>
            </a:r>
            <a:r>
              <a:rPr kumimoji="0" lang="cs-CZ" b="1" i="0" u="sng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Kostomarova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se </a:t>
            </a:r>
            <a:r>
              <a:rPr kumimoji="0" lang="cs-CZ" b="1" i="0" u="sng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Ševčenko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dozvěděl o existenci </a:t>
            </a: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Cyrilo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-</a:t>
            </a: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metodějského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bratrstva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0034" y="5929330"/>
            <a:ext cx="485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V dubnu roku 1846 do Bratrstva vstoupil i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Ševčenko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6" y="4509120"/>
            <a:ext cx="48577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Členem bratrstva byl kromě M.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Kostomarova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Mykola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Hulak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82331" y="545976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P. </a:t>
            </a:r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Kuliš</a:t>
            </a: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imes New Roman" pitchFamily="18" charset="0"/>
              </a:rPr>
              <a:t>a další.</a:t>
            </a:r>
            <a:endParaRPr lang="cs-CZ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143116"/>
            <a:ext cx="3157830" cy="441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5344562" y="6500834"/>
            <a:ext cx="37994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М. І.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Гулак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(1822-1899).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Худ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невідомий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Олія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1846-47. 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4"/>
              </a:rPr>
              <a:t>http://litopys.kiev.ua/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78837" y="5134634"/>
            <a:ext cx="2405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Vasyl</a:t>
            </a:r>
            <a:r>
              <a:rPr lang="cs-CZ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Bilozerskyj</a:t>
            </a: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imes New Roman" pitchFamily="18" charset="0"/>
              </a:rPr>
              <a:t>, </a:t>
            </a:r>
            <a:endParaRPr lang="cs-CZ" sz="20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4144" y="1857364"/>
            <a:ext cx="3362222" cy="470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000760" y="6500834"/>
            <a:ext cx="27013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В. М.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Білозерський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(1825-1899). 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4"/>
              </a:rPr>
              <a:t>http://litopys.kiev.ua/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3000364" y="5143512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Opanas</a:t>
            </a:r>
            <a:r>
              <a:rPr lang="cs-CZ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Markovyč</a:t>
            </a:r>
            <a:endParaRPr lang="cs-CZ" sz="20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7414" y="1857364"/>
            <a:ext cx="3455556" cy="47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6072198" y="6642556"/>
            <a:ext cx="25603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О. В.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Маркович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(1822-1867).  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4"/>
              </a:rPr>
              <a:t>http://litopys.kiev.ua/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785926"/>
            <a:ext cx="3524049" cy="491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072198" y="6642556"/>
            <a:ext cx="26693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П. О.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Куліш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(1819-1897).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Фото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  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4"/>
              </a:rPr>
              <a:t>http://litopys.kiev.ua/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0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/>
      <p:bldP spid="1028" grpId="0"/>
      <p:bldP spid="1029" grpId="0"/>
      <p:bldP spid="2" grpId="0"/>
      <p:bldP spid="5" grpId="0"/>
      <p:bldP spid="6" grpId="0"/>
      <p:bldP spid="13" grpId="0"/>
      <p:bldP spid="1031" grpId="0"/>
      <p:bldP spid="1031" grpId="1"/>
      <p:bldP spid="16" grpId="0"/>
      <p:bldP spid="1033" grpId="0"/>
      <p:bldP spid="1033" grpId="1"/>
      <p:bldP spid="19" grpId="0"/>
      <p:bldP spid="1035" grpId="0"/>
      <p:bldP spid="1035" grpId="1"/>
      <p:bldP spid="1037" grpId="0"/>
      <p:bldP spid="1037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4C42731C-8D53-D8E5-2DD7-51DA6AAEB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01" y="248689"/>
            <a:ext cx="4857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Times New Roman" pitchFamily="18" charset="0"/>
              </a:rPr>
              <a:t>Kyjevská romantická škola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Obrázek 5" descr="Obsah obrázku text, osoba, vojenská uniforma, skupina&#10;&#10;Popis byl vytvořen automaticky">
            <a:extLst>
              <a:ext uri="{FF2B5EF4-FFF2-40B4-BE49-F238E27FC236}">
                <a16:creationId xmlns:a16="http://schemas.microsoft.com/office/drawing/2014/main" id="{34E3C396-2920-7EEC-EA0B-B3D6DFC73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6743"/>
            <a:ext cx="8100432" cy="51125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EAFA0D9-83A7-9601-4D4A-C31C1E90BDE0}"/>
              </a:ext>
            </a:extLst>
          </p:cNvPr>
          <p:cNvSpPr txBox="1"/>
          <p:nvPr/>
        </p:nvSpPr>
        <p:spPr>
          <a:xfrm>
            <a:off x="247001" y="734216"/>
            <a:ext cx="6053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Cyrilo</a:t>
            </a:r>
            <a:r>
              <a:rPr kumimoji="0" 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-metodějské bratrstvo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1846–1847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FB4244C-842F-412B-9F1E-0101BA5D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7272808" cy="610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6980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28604"/>
            <a:ext cx="4305311" cy="600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6C77607-0846-4E19-9E24-5BFDF6523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69562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46478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AEFF919-ACF5-4279-A92D-85F27DBD2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590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12649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5DC4B3-A35E-4078-BF41-3217BFBE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6" y="332656"/>
            <a:ext cx="855919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3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880E71-A9F2-4A0C-B468-0510DEF76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60648"/>
            <a:ext cx="8698429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3396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4BA1B6-F658-4C7C-B74E-A8CA8F72F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68" b="2"/>
          <a:stretch/>
        </p:blipFill>
        <p:spPr>
          <a:xfrm>
            <a:off x="1187624" y="908720"/>
            <a:ext cx="6972262" cy="52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92562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5024452" cy="648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643570" y="214290"/>
            <a:ext cx="32147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b="1" dirty="0"/>
              <a:t>127. Портрет невідомої в блакитному вбранні. </a:t>
            </a:r>
            <a:r>
              <a:rPr lang="ru-RU" sz="900" dirty="0"/>
              <a:t>Папір, акварель. [IV 1845 — IV 1846].</a:t>
            </a:r>
          </a:p>
          <a:p>
            <a:pPr algn="just"/>
            <a:r>
              <a:rPr lang="ru-RU" sz="900" dirty="0"/>
              <a:t>Оригінал акварелі Т. Шевченка не знайдено. Опис та репродукцію дано за альбомом «Малюнки Т. Шевченка», вип. II, вид. «Об-ва имени Т. Г. Шевченка», Пб., 1914, табл. XXIX.</a:t>
            </a:r>
          </a:p>
          <a:p>
            <a:pPr algn="just"/>
            <a:r>
              <a:rPr lang="ru-RU" sz="900" dirty="0"/>
              <a:t>Портрет намальований під час перебування Шевченка на Україні 1845 — 1847 рp. За характером виконання близький до «Портрета невідомої в коричневому вбранні», датованого Шевченком 1845 р. (див. прим. до № 110), та до «Портрета невідомої в бузковій сукні» (№ 128), а також до портретів, виконаних Шевченком в 1846 р. (див. портрети родини Катериничів № 138, 139, 140, 141, 142).</a:t>
            </a:r>
          </a:p>
          <a:p>
            <a:pPr algn="just"/>
            <a:r>
              <a:rPr lang="ru-RU" sz="900" dirty="0"/>
              <a:t>Попередні місця збереження: збірка Пальчикової.</a:t>
            </a:r>
          </a:p>
          <a:p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572032" cy="630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072066" y="357166"/>
            <a:ext cx="385765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/>
              <a:t>128. Портрет невідомої в бузковій сукні. </a:t>
            </a:r>
            <a:r>
              <a:rPr lang="ru-RU" sz="1000" dirty="0"/>
              <a:t>Папір, акварель (28,3 × 21,7). [IV 1845 — 1846].</a:t>
            </a:r>
          </a:p>
          <a:p>
            <a:r>
              <a:rPr lang="ru-RU" sz="1000" dirty="0"/>
              <a:t>Справа вгорі чорнилом позначено: </a:t>
            </a:r>
            <a:r>
              <a:rPr lang="ru-RU" sz="1000" i="1" dirty="0"/>
              <a:t>№ 68.</a:t>
            </a:r>
            <a:endParaRPr lang="ru-RU" sz="1000" dirty="0"/>
          </a:p>
          <a:p>
            <a:r>
              <a:rPr lang="ru-RU" sz="1000" dirty="0"/>
              <a:t>За характером виконання портрет близький до «Портрета невідомої в коричневому вбранні», датованого 1845 р. (див. № 110 та прим. до нього), і портретів членів родини Катериничів, датованих 1846 р. (див. прим. до № 138 — 142).</a:t>
            </a:r>
          </a:p>
          <a:p>
            <a:r>
              <a:rPr lang="ru-RU" sz="1000" dirty="0"/>
              <a:t>В ж. «Зеркало» (1911, № 9, стор. 4) цей портрет репродуковано з зображенням пейзажного фону, чого немає в репродукованому тут оригіналі.</a:t>
            </a:r>
          </a:p>
          <a:p>
            <a:r>
              <a:rPr lang="ru-RU" sz="1000" dirty="0"/>
              <a:t>За списком Честахівського — № 61.</a:t>
            </a:r>
          </a:p>
          <a:p>
            <a:r>
              <a:rPr lang="ru-RU" sz="1000" dirty="0"/>
              <a:t>Попередні місця збереження: збірка Д. Л. Мордовця, ЧІМ, ГКШ.</a:t>
            </a:r>
          </a:p>
          <a:p>
            <a:r>
              <a:rPr lang="ru-RU" sz="1000" dirty="0"/>
              <a:t>1929 р. експонувався на виставці творів Т. Шевченка в Чернігові (Каталог, стор. 17, № 9).</a:t>
            </a:r>
          </a:p>
          <a:p>
            <a:br>
              <a:rPr lang="ru-RU" sz="1000" dirty="0"/>
            </a:br>
            <a:endParaRPr lang="ru-RU" sz="1000" dirty="0"/>
          </a:p>
          <a:p>
            <a:r>
              <a:rPr lang="ru-RU" sz="1000" dirty="0"/>
              <a:t>ДМШ, інв. № г — 703.</a:t>
            </a:r>
          </a:p>
          <a:p>
            <a:br>
              <a:rPr lang="ru-RU" dirty="0"/>
            </a:br>
            <a:endParaRPr lang="ru-RU" dirty="0"/>
          </a:p>
          <a:p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833950" cy="618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357818" y="214290"/>
            <a:ext cx="36433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b="1" dirty="0"/>
              <a:t>129. Портрет купця. </a:t>
            </a:r>
            <a:r>
              <a:rPr lang="uk-UA" sz="1200" dirty="0"/>
              <a:t>Брістольський папір, олівець, акварель (28,1 × 23). [</a:t>
            </a:r>
            <a:r>
              <a:rPr lang="cs-CZ" sz="1200" dirty="0"/>
              <a:t>IV 1845 — 1846]. </a:t>
            </a:r>
            <a:r>
              <a:rPr lang="cs-CZ" sz="1200" b="1" dirty="0"/>
              <a:t>/51/</a:t>
            </a:r>
            <a:endParaRPr lang="cs-CZ" sz="1200" dirty="0"/>
          </a:p>
          <a:p>
            <a:pPr algn="just"/>
            <a:r>
              <a:rPr lang="uk-UA" sz="1200" dirty="0"/>
              <a:t>За характером виконання портрет близький до «Портрета невідомої в коричневому вбранні», датованого 1845 р. (див. № 110 та прим. до нього), і портретів Катериничів, датованих 1846 р. (див. прим. до № 138 — 142).</a:t>
            </a:r>
          </a:p>
          <a:p>
            <a:pPr algn="just"/>
            <a:r>
              <a:rPr lang="uk-UA" sz="1200" dirty="0"/>
              <a:t>За списком Честахівського — № 58.</a:t>
            </a:r>
          </a:p>
          <a:p>
            <a:pPr algn="just"/>
            <a:r>
              <a:rPr lang="uk-UA" sz="1200" dirty="0"/>
              <a:t>Попередні місця збереження: ЧМТ — № 390, ЧІМ, ГКШ.</a:t>
            </a:r>
          </a:p>
          <a:p>
            <a:pPr algn="just"/>
            <a:br>
              <a:rPr lang="uk-UA" sz="1200" dirty="0"/>
            </a:br>
            <a:endParaRPr lang="uk-UA" sz="1200" dirty="0"/>
          </a:p>
          <a:p>
            <a:pPr algn="just"/>
            <a:r>
              <a:rPr lang="uk-UA" sz="1200" dirty="0"/>
              <a:t>ДМШ, інв. № г — 618.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657738" cy="633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214942" y="357166"/>
            <a:ext cx="37147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000" b="1" dirty="0"/>
              <a:t>130. Дерево. </a:t>
            </a:r>
            <a:r>
              <a:rPr lang="uk-UA" sz="1000" dirty="0"/>
              <a:t>Папір, олівець (30,4 × 23,5). [</a:t>
            </a:r>
            <a:r>
              <a:rPr lang="cs-CZ" sz="1000" dirty="0"/>
              <a:t>IV 1845 — </a:t>
            </a:r>
            <a:r>
              <a:rPr lang="uk-UA" sz="1000" dirty="0"/>
              <a:t>осінь 1846].</a:t>
            </a:r>
          </a:p>
          <a:p>
            <a:pPr algn="just"/>
            <a:r>
              <a:rPr lang="uk-UA" sz="1000" dirty="0"/>
              <a:t>За характером виконання рисунок близький до аналогічних зарисовок Шевченка 1845 — 1847 </a:t>
            </a:r>
            <a:r>
              <a:rPr lang="cs-CZ" sz="1000" dirty="0" err="1"/>
              <a:t>pp</a:t>
            </a:r>
            <a:r>
              <a:rPr lang="cs-CZ" sz="1000" dirty="0"/>
              <a:t>. </a:t>
            </a:r>
            <a:r>
              <a:rPr lang="uk-UA" sz="1000" dirty="0"/>
              <a:t>Ця дата для даного рисунка може бути обмежена до 1845 — 1846 </a:t>
            </a:r>
            <a:r>
              <a:rPr lang="cs-CZ" sz="1000" dirty="0" err="1"/>
              <a:t>pp</a:t>
            </a:r>
            <a:r>
              <a:rPr lang="cs-CZ" sz="1000" dirty="0"/>
              <a:t>., </a:t>
            </a:r>
            <a:r>
              <a:rPr lang="uk-UA" sz="1000" dirty="0"/>
              <a:t>оскільки Шевченко був арештований 5.</a:t>
            </a:r>
            <a:r>
              <a:rPr lang="cs-CZ" sz="1000" dirty="0"/>
              <a:t>IV 1847 p., </a:t>
            </a:r>
            <a:r>
              <a:rPr lang="uk-UA" sz="1000" dirty="0"/>
              <a:t>коли рослинність не була ще так розвинена, як це зображено на рисунку.</a:t>
            </a:r>
          </a:p>
          <a:p>
            <a:pPr algn="just"/>
            <a:r>
              <a:rPr lang="uk-UA" sz="1000" dirty="0"/>
              <a:t>Попередні місця збереження: ЧМТ — № 398, ЧІМ, ГКШ.</a:t>
            </a:r>
          </a:p>
          <a:p>
            <a:pPr algn="just"/>
            <a:r>
              <a:rPr lang="uk-UA" sz="1000" dirty="0"/>
              <a:t>В літературі згадується під назвою «Дуб» (</a:t>
            </a:r>
            <a:r>
              <a:rPr lang="uk-UA" sz="1000" i="1" dirty="0"/>
              <a:t>І. Плещинський</a:t>
            </a:r>
            <a:r>
              <a:rPr lang="uk-UA" sz="1000" dirty="0"/>
              <a:t>, Малюнки й акварелі, «Образотворче мистецтво», К., 1939, № 2 — 3, стор. 57).</a:t>
            </a:r>
          </a:p>
          <a:p>
            <a:pPr algn="just"/>
            <a:r>
              <a:rPr lang="uk-UA" sz="1000" dirty="0"/>
              <a:t>1929 р. експонувався на виставці творів Т. Шевченка в Чернігові (Каталог, стор. 19, № 24).</a:t>
            </a:r>
          </a:p>
          <a:p>
            <a:pPr algn="just"/>
            <a:br>
              <a:rPr lang="uk-UA" sz="1000" dirty="0"/>
            </a:br>
            <a:endParaRPr lang="uk-UA" sz="1000" dirty="0"/>
          </a:p>
          <a:p>
            <a:pPr algn="just"/>
            <a:r>
              <a:rPr lang="uk-UA" sz="1000" dirty="0"/>
              <a:t>ДМШ, інв. № г — 626.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57166"/>
            <a:ext cx="6738958" cy="548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1357290" y="5929330"/>
            <a:ext cx="67151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00" b="1" dirty="0"/>
              <a:t>131. Узлісся. </a:t>
            </a:r>
            <a:r>
              <a:rPr lang="uk-UA" sz="900" dirty="0"/>
              <a:t>Папір, олівець, акварель (23,7 × 32,1). [</a:t>
            </a:r>
            <a:r>
              <a:rPr lang="cs-CZ" sz="900" dirty="0"/>
              <a:t>IV 1845 — III 1847].</a:t>
            </a:r>
          </a:p>
          <a:p>
            <a:r>
              <a:rPr lang="uk-UA" sz="900" dirty="0"/>
              <a:t>За характером виконання рису нок близький до аналогічних робіт Шевченка 1845 — 1847 </a:t>
            </a:r>
            <a:r>
              <a:rPr lang="cs-CZ" sz="900" dirty="0" err="1"/>
              <a:t>pp</a:t>
            </a:r>
            <a:r>
              <a:rPr lang="cs-CZ" sz="900" dirty="0"/>
              <a:t>. </a:t>
            </a:r>
            <a:r>
              <a:rPr lang="uk-UA" sz="900" dirty="0"/>
              <a:t>Датується часом перебування Шевченка на Україні в 1845 — 1847 </a:t>
            </a:r>
            <a:r>
              <a:rPr lang="cs-CZ" sz="900" dirty="0" err="1"/>
              <a:t>pp</a:t>
            </a:r>
            <a:r>
              <a:rPr lang="cs-CZ" sz="900" dirty="0"/>
              <a:t>.</a:t>
            </a:r>
          </a:p>
          <a:p>
            <a:r>
              <a:rPr lang="uk-UA" sz="900" dirty="0"/>
              <a:t>В літературі згадується під назвою «Гай» (</a:t>
            </a:r>
            <a:r>
              <a:rPr lang="uk-UA" sz="900" i="1" dirty="0"/>
              <a:t>О. Новицький</a:t>
            </a:r>
            <a:r>
              <a:rPr lang="uk-UA" sz="900" dirty="0"/>
              <a:t>, Тарас Шевченко як маляр, Львів — Москва, 1914, стор. 67, № 435).</a:t>
            </a:r>
          </a:p>
          <a:p>
            <a:r>
              <a:rPr lang="uk-UA" sz="900" dirty="0"/>
              <a:t>Попередні місця збереження: ЧМТ — № 397, ЧІМ, ГКШ.</a:t>
            </a:r>
          </a:p>
          <a:p>
            <a:br>
              <a:rPr lang="uk-UA" sz="900" dirty="0"/>
            </a:br>
            <a:endParaRPr lang="uk-UA" sz="900" dirty="0"/>
          </a:p>
          <a:p>
            <a:r>
              <a:rPr lang="uk-UA" sz="900" dirty="0"/>
              <a:t>ДМШ, інв. № г — 625.</a:t>
            </a:r>
          </a:p>
          <a:p>
            <a:br>
              <a:rPr lang="uk-UA" sz="900" dirty="0"/>
            </a:br>
            <a:endParaRPr lang="uk-UA" sz="900" dirty="0"/>
          </a:p>
          <a:p>
            <a:br>
              <a:rPr lang="uk-UA" dirty="0"/>
            </a:br>
            <a:endParaRPr lang="uk-UA" dirty="0"/>
          </a:p>
          <a:p>
            <a:br>
              <a:rPr lang="uk-UA" dirty="0"/>
            </a:br>
            <a:endParaRPr lang="uk-UA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42852"/>
            <a:ext cx="4943489" cy="655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lh6.ggpht.com/_0ob9WzPAIoA/R82UqqC-VAI/AAAAAAAAAzM/KIO5CdnSUOQ/s800/0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575798" cy="614144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0247"/>
            <a:ext cx="5060602" cy="664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 flipH="1">
            <a:off x="6156176" y="404664"/>
            <a:ext cx="2106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" b="1" dirty="0"/>
              <a:t>132. Портрет Горленко. </a:t>
            </a:r>
            <a:r>
              <a:rPr lang="uk-UA" sz="800" dirty="0"/>
              <a:t>Полотно, олія (44,8 × 37). [1846 — 1847].</a:t>
            </a:r>
          </a:p>
          <a:p>
            <a:r>
              <a:rPr lang="uk-UA" sz="800" dirty="0"/>
              <a:t>За свідченням колишнього власника портрета Г. П. Шлейфера — це. портрет Горленко.</a:t>
            </a:r>
          </a:p>
          <a:p>
            <a:r>
              <a:rPr lang="uk-UA" sz="800" dirty="0"/>
              <a:t>Відсутність авторського підпису та сліди реставрації, зробленої в манері, трохи відмінній від почерку Шевченка, стали для окремих дослідників приводом до заперечення приналежності цього портрета пензлю Шевченка.</a:t>
            </a:r>
          </a:p>
          <a:p>
            <a:r>
              <a:rPr lang="uk-UA" sz="800" dirty="0"/>
              <a:t>Попередні місця збереження: збірка Г. П. Шлейфера в Києві, ВІМШ, Харківський державний музей образотворчого мистецтва, ГКШ.</a:t>
            </a:r>
          </a:p>
          <a:p>
            <a:r>
              <a:rPr lang="uk-UA" sz="800" dirty="0"/>
              <a:t>1911 р. експонувався на виставці художніх творів Т. Шевченка в Києві (Каталог, № 41); 1954 р. — на виставці образотворчого мистецтва Української РСР, присвяченій 300-річчю возз’єднання України з Росією (Каталог, стор. 17).</a:t>
            </a:r>
          </a:p>
          <a:p>
            <a:br>
              <a:rPr lang="uk-UA" sz="800" dirty="0"/>
            </a:br>
            <a:endParaRPr lang="uk-UA" sz="800" dirty="0"/>
          </a:p>
          <a:p>
            <a:r>
              <a:rPr lang="uk-UA" sz="800" dirty="0"/>
              <a:t>КДМУМ, В/Х — 258. </a:t>
            </a:r>
            <a:r>
              <a:rPr lang="uk-UA" sz="800" b="1" dirty="0"/>
              <a:t>/52/</a:t>
            </a:r>
            <a:endParaRPr lang="uk-UA" sz="800" dirty="0"/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4859775" cy="656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5292080" y="332656"/>
            <a:ext cx="367240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00" b="1" dirty="0"/>
              <a:t>134. Портрет Іллі Івановича Лизогуба. </a:t>
            </a:r>
            <a:r>
              <a:rPr lang="uk-UA" sz="900" dirty="0"/>
              <a:t>Полотно, олія (65,5 × 53,5). [м. Седнев]. [28.</a:t>
            </a:r>
            <a:r>
              <a:rPr lang="cs-CZ" sz="900" dirty="0"/>
              <a:t>II — 30.IV 1846; III 1847].</a:t>
            </a:r>
          </a:p>
          <a:p>
            <a:r>
              <a:rPr lang="uk-UA" sz="900" dirty="0"/>
              <a:t>В літературі зустрічається невірне датування портрета як твору, виконаного після заслання («Русский библиофил», 1914, стор. 45).</a:t>
            </a:r>
          </a:p>
          <a:p>
            <a:r>
              <a:rPr lang="uk-UA" sz="900" dirty="0"/>
              <a:t>Датується на підставі даних про перебування Шевченка в Седневі (див. прим. до № 133).</a:t>
            </a:r>
          </a:p>
          <a:p>
            <a:r>
              <a:rPr lang="uk-UA" sz="900" dirty="0"/>
              <a:t>Попередні місця збереження: власність Л. О. Лизогуб (дружина племінника І. І. Лизогуба), І. В. Лизогуба, ВІМШ, ГКШ, ЦМШ.</a:t>
            </a:r>
          </a:p>
          <a:p>
            <a:r>
              <a:rPr lang="uk-UA" sz="900" dirty="0"/>
              <a:t>У 1939 р. експонувався на Республіканській ювілейній шевченківській виставці в Києві (Каталог, № 179).</a:t>
            </a:r>
          </a:p>
          <a:p>
            <a:br>
              <a:rPr lang="uk-UA" sz="900" dirty="0"/>
            </a:br>
            <a:endParaRPr lang="uk-UA" sz="900" dirty="0"/>
          </a:p>
          <a:p>
            <a:r>
              <a:rPr lang="uk-UA" sz="900" dirty="0"/>
              <a:t>ДМШ. інв. № ж — 103.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620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251520" y="5805264"/>
            <a:ext cx="8712968" cy="1477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900" b="1" dirty="0"/>
              <a:t>135. Коло Седнева. </a:t>
            </a:r>
            <a:r>
              <a:rPr lang="uk-UA" sz="900" dirty="0"/>
              <a:t>Папір, туш, сепія, акварель (21,1 × 29,2). Седнев. [</a:t>
            </a:r>
            <a:r>
              <a:rPr lang="cs-CZ" sz="900" dirty="0"/>
              <a:t>IV 1846].</a:t>
            </a:r>
          </a:p>
          <a:p>
            <a:pPr algn="ctr"/>
            <a:r>
              <a:rPr lang="uk-UA" sz="900" dirty="0"/>
              <a:t>Зліва внизу напис чорнилом рукою Шевченка: </a:t>
            </a:r>
            <a:r>
              <a:rPr lang="uk-UA" sz="900" i="1" dirty="0"/>
              <a:t>Коло Седнева. І. </a:t>
            </a:r>
            <a:endParaRPr lang="uk-UA" sz="900" dirty="0"/>
          </a:p>
          <a:p>
            <a:pPr algn="ctr"/>
            <a:r>
              <a:rPr lang="uk-UA" sz="900" dirty="0"/>
              <a:t>Датується часом перебування Шевченка в Седневі (див. прим. до № 133).</a:t>
            </a:r>
          </a:p>
          <a:p>
            <a:pPr algn="ctr"/>
            <a:r>
              <a:rPr lang="uk-UA" sz="900" dirty="0"/>
              <a:t>За списком Честахівського — № 80.</a:t>
            </a:r>
          </a:p>
          <a:p>
            <a:pPr algn="ctr"/>
            <a:r>
              <a:rPr lang="uk-UA" sz="900" dirty="0"/>
              <a:t>Попередні місця збереження: збірки Козачковського, Коховського, Бразоль, ЧМТ — № 161, ЧІМ, ГКШ. </a:t>
            </a:r>
            <a:r>
              <a:rPr lang="uk-UA" sz="900" b="1" dirty="0"/>
              <a:t>/53/</a:t>
            </a:r>
            <a:endParaRPr lang="uk-UA" sz="900" dirty="0"/>
          </a:p>
          <a:p>
            <a:pPr algn="ctr"/>
            <a:r>
              <a:rPr lang="uk-UA" sz="900" dirty="0"/>
              <a:t>1929 </a:t>
            </a:r>
            <a:r>
              <a:rPr lang="cs-CZ" sz="900" dirty="0"/>
              <a:t>p. </a:t>
            </a:r>
            <a:r>
              <a:rPr lang="uk-UA" sz="900" dirty="0"/>
              <a:t>експонувався на виставці творів Т. Шевченка в Чернігові (Каталог, стор. 24, № 2); 1939 р. — на Республіканській ювілейній шевченківській виставці в Києві (Каталог, № 177).</a:t>
            </a:r>
          </a:p>
          <a:p>
            <a:br>
              <a:rPr lang="uk-UA" sz="900" dirty="0"/>
            </a:br>
            <a:endParaRPr lang="uk-UA" sz="900" dirty="0"/>
          </a:p>
          <a:p>
            <a:r>
              <a:rPr lang="uk-UA" sz="900" dirty="0"/>
              <a:t>ДМШ, інв № г — 847.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620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39552" y="587727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" b="1" dirty="0"/>
              <a:t>136. Чумаки серед могил. </a:t>
            </a:r>
            <a:r>
              <a:rPr lang="uk-UA" sz="800" dirty="0"/>
              <a:t>Папір, олівець, акварель (18,5 × 27). [Седнев]. [</a:t>
            </a:r>
            <a:r>
              <a:rPr lang="cs-CZ" sz="800" dirty="0"/>
              <a:t>IV 1846].</a:t>
            </a:r>
          </a:p>
          <a:p>
            <a:r>
              <a:rPr lang="uk-UA" sz="800" dirty="0"/>
              <a:t>Місце виконання малюнка встановлюється за його сюжетом та подібністю елементів пейзажу з малюнком № 135.</a:t>
            </a:r>
          </a:p>
          <a:p>
            <a:r>
              <a:rPr lang="uk-UA" sz="800" dirty="0"/>
              <a:t>Мотиви датування див. у прим. до № 133.</a:t>
            </a:r>
          </a:p>
          <a:p>
            <a:r>
              <a:rPr lang="uk-UA" sz="800" dirty="0"/>
              <a:t>Попередні місця збереження: ЧМТ — № 162, ЧІМ, ГКШ, ЦМШ.</a:t>
            </a:r>
          </a:p>
          <a:p>
            <a:r>
              <a:rPr lang="uk-UA" sz="800" dirty="0"/>
              <a:t>1929 р. експонувався на виставці творів Т. Шевченка в Чернігові (Каталог, стор. 18, № 15); 1939 р. — на Республіканській ювілейній шевченківській виставці в Києві (Каталог, № 178).</a:t>
            </a:r>
          </a:p>
          <a:p>
            <a:endParaRPr lang="uk-UA" sz="800" dirty="0"/>
          </a:p>
          <a:p>
            <a:r>
              <a:rPr lang="uk-UA" sz="800" dirty="0"/>
              <a:t>ДМШ, інв. № г — 846.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22" name="Picture 2" descr="http://lh6.ggpht.com/_0ob9WzPAIoA/R8xXRGIxwxI/AAAAAAAAAYc/aAG4cqp63Ew/s800/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13859" cy="64087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4681513" cy="619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868144" y="476673"/>
            <a:ext cx="295232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00" b="1" dirty="0"/>
              <a:t>133. Портрет Андрія Івановича Лизогуба. </a:t>
            </a:r>
            <a:r>
              <a:rPr lang="uk-UA" sz="900" dirty="0"/>
              <a:t>Папір, олівець (21,3 × 17). [м. Седнев]. [28.</a:t>
            </a:r>
            <a:r>
              <a:rPr lang="cs-CZ" sz="900" dirty="0"/>
              <a:t>II — 30.IV 1846; III 1847].</a:t>
            </a:r>
          </a:p>
          <a:p>
            <a:r>
              <a:rPr lang="uk-UA" sz="900" dirty="0"/>
              <a:t>Справа внизу чорнилом рукою А. І. Лизогуба напис: </a:t>
            </a:r>
            <a:r>
              <a:rPr lang="uk-UA" sz="900" i="1" dirty="0"/>
              <a:t>рис. Т. Шевченко.</a:t>
            </a:r>
            <a:endParaRPr lang="uk-UA" sz="900" dirty="0"/>
          </a:p>
          <a:p>
            <a:r>
              <a:rPr lang="uk-UA" sz="900" dirty="0"/>
              <a:t>А. І. Лизогуб — поміщик містечка Седнева, Чернігівської губ. (нині Чернігівський р-н, Чернігівської обл.), один з близьких приятелів Шевченка, який підтримував поета під час його заслання. За листування з Шевченком Лизогуб підпав під нагляд </a:t>
            </a:r>
            <a:r>
              <a:rPr lang="cs-CZ" sz="900" dirty="0"/>
              <a:t>III </a:t>
            </a:r>
            <a:r>
              <a:rPr lang="uk-UA" sz="900" dirty="0"/>
              <a:t>відділу (див.</a:t>
            </a:r>
            <a:r>
              <a:rPr lang="uk-UA" sz="900" i="1" dirty="0"/>
              <a:t> Л. М. Жемчужников</a:t>
            </a:r>
            <a:r>
              <a:rPr lang="uk-UA" sz="900" dirty="0"/>
              <a:t>, Мои воспоминания из прошлого, вып. </a:t>
            </a:r>
            <a:r>
              <a:rPr lang="cs-CZ" sz="900" dirty="0"/>
              <a:t>II, </a:t>
            </a:r>
            <a:r>
              <a:rPr lang="uk-UA" sz="900" dirty="0"/>
              <a:t>М., 1927, стор. 56).</a:t>
            </a:r>
          </a:p>
          <a:p>
            <a:r>
              <a:rPr lang="uk-UA" sz="900" dirty="0"/>
              <a:t>З А. І. Лизогубом Шевченко познайомився 1846 р. в Седневі і був у нього навесні 1846 р. та у березні 1847 р. (див. </a:t>
            </a:r>
            <a:r>
              <a:rPr lang="uk-UA" sz="900" i="1" dirty="0"/>
              <a:t>А. Чужбинский</a:t>
            </a:r>
            <a:r>
              <a:rPr lang="uk-UA" sz="900" dirty="0"/>
              <a:t>, Воспоминания о Т. Г. Шевченке, СПб., 1861, стор. 25). Тут він намалював портрети двох братів Лизогубів (див. цей же № та № 134), три краєвиди Седнева (див. № 135, 136, 137) та написав 7.</a:t>
            </a:r>
            <a:r>
              <a:rPr lang="cs-CZ" sz="900" dirty="0"/>
              <a:t>III 1847 </a:t>
            </a:r>
            <a:r>
              <a:rPr lang="uk-UA" sz="900" dirty="0"/>
              <a:t>р. поему «Відьма» і 8.</a:t>
            </a:r>
            <a:r>
              <a:rPr lang="cs-CZ" sz="900" dirty="0"/>
              <a:t>III </a:t>
            </a:r>
            <a:r>
              <a:rPr lang="uk-UA" sz="900" dirty="0"/>
              <a:t>передмову до </a:t>
            </a:r>
            <a:r>
              <a:rPr lang="cs-CZ" sz="900" dirty="0"/>
              <a:t>II </a:t>
            </a:r>
            <a:r>
              <a:rPr lang="uk-UA" sz="900" dirty="0"/>
              <a:t>видання «Кобзаря» (див. т. І цього видання, стор. 373, 376). Все це і є підставою для датування портрета.</a:t>
            </a:r>
          </a:p>
          <a:p>
            <a:r>
              <a:rPr lang="uk-UA" sz="900" dirty="0"/>
              <a:t>До 1939 р. портрет знаходився в альбомі рисунків А. І. Лизогуба. При публікації портрет помилково названо портретом Є. П. Гребінки («Образотворче мистецтво», К., 1940, № 3, стор. 21 — 22).</a:t>
            </a:r>
          </a:p>
          <a:p>
            <a:r>
              <a:rPr lang="uk-UA" sz="900" dirty="0"/>
              <a:t>Вперше як окремий твір експонувався під назвою «Портрет невідомого (А. І. Лизогуба)» на Республіканській ювілейній шевченківській виставці в Києві 1939 р. (Каталог, № 180).</a:t>
            </a:r>
          </a:p>
          <a:p>
            <a:r>
              <a:rPr lang="uk-UA" sz="900" dirty="0"/>
              <a:t>Попередні місця збереження: власність А. І. Лизогуба, ЦМШ.</a:t>
            </a:r>
          </a:p>
          <a:p>
            <a:br>
              <a:rPr lang="uk-UA" sz="900" dirty="0"/>
            </a:br>
            <a:endParaRPr lang="uk-UA" sz="900" dirty="0"/>
          </a:p>
          <a:p>
            <a:r>
              <a:rPr lang="uk-UA" sz="900" dirty="0"/>
              <a:t>ДМШ, інв. № г — 911.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3106</TotalTime>
  <Words>8665</Words>
  <Application>Microsoft Office PowerPoint</Application>
  <PresentationFormat>On-screen Show (4:3)</PresentationFormat>
  <Paragraphs>1212</Paragraphs>
  <Slides>96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2" baseType="lpstr">
      <vt:lpstr>Arial</vt:lpstr>
      <vt:lpstr>Arial Narrow</vt:lpstr>
      <vt:lpstr>Calibri</vt:lpstr>
      <vt:lpstr>helvetica</vt:lpstr>
      <vt:lpstr>Times New Roman</vt:lpstr>
      <vt:lpstr>Motiv sady Office</vt:lpstr>
      <vt:lpstr>PowerPoint Presentation</vt:lpstr>
      <vt:lpstr>PowerPoint Presentation</vt:lpstr>
      <vt:lpstr>PowerPoint Presentation</vt:lpstr>
      <vt:lpstr>Kuliš Pantelejmon  (1819-1897)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https://www.youtube.com/watch?v=_FbSucsZHx4 – mynajuť…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Davydovy žalmy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František Chlaň</dc:creator>
  <cp:lastModifiedBy>Chlaňová, Tereza</cp:lastModifiedBy>
  <cp:revision>140</cp:revision>
  <dcterms:created xsi:type="dcterms:W3CDTF">2012-04-09T17:50:54Z</dcterms:created>
  <dcterms:modified xsi:type="dcterms:W3CDTF">2025-03-22T21:32:43Z</dcterms:modified>
</cp:coreProperties>
</file>