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13"/>
  </p:normalViewPr>
  <p:slideViewPr>
    <p:cSldViewPr snapToGrid="0" snapToObjects="1">
      <p:cViewPr varScale="1">
        <p:scale>
          <a:sx n="90" d="100"/>
          <a:sy n="90" d="100"/>
        </p:scale>
        <p:origin x="23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2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68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9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26"/>
          <p:cNvSpPr/>
          <p:nvPr userDrawn="1"/>
        </p:nvSpPr>
        <p:spPr>
          <a:xfrm>
            <a:off x="1143000" y="1576389"/>
            <a:ext cx="10572751" cy="4535487"/>
          </a:xfrm>
          <a:prstGeom prst="roundRect">
            <a:avLst>
              <a:gd name="adj" fmla="val 7118"/>
            </a:avLst>
          </a:prstGeom>
          <a:solidFill>
            <a:srgbClr val="C4DC4A">
              <a:alpha val="25098"/>
            </a:srgbClr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381000" y="0"/>
            <a:ext cx="347133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>
            <a:off x="95251" y="0"/>
            <a:ext cx="61383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7" name="Obdélník 8"/>
          <p:cNvSpPr/>
          <p:nvPr userDrawn="1"/>
        </p:nvSpPr>
        <p:spPr>
          <a:xfrm>
            <a:off x="11906251" y="-1588"/>
            <a:ext cx="61383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8" name="Obdélník 9"/>
          <p:cNvSpPr/>
          <p:nvPr userDrawn="1"/>
        </p:nvSpPr>
        <p:spPr>
          <a:xfrm flipH="1">
            <a:off x="12018434" y="0"/>
            <a:ext cx="7831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Obdélník 10"/>
          <p:cNvSpPr/>
          <p:nvPr userDrawn="1"/>
        </p:nvSpPr>
        <p:spPr>
          <a:xfrm>
            <a:off x="190500" y="0"/>
            <a:ext cx="95251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10" name="Obdélník 11"/>
          <p:cNvSpPr/>
          <p:nvPr userDrawn="1"/>
        </p:nvSpPr>
        <p:spPr>
          <a:xfrm>
            <a:off x="11715751" y="0"/>
            <a:ext cx="110067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11" name="Přímá spojovací čára 14"/>
          <p:cNvCxnSpPr/>
          <p:nvPr userDrawn="1"/>
        </p:nvCxnSpPr>
        <p:spPr>
          <a:xfrm rot="5400000">
            <a:off x="8285692" y="3429529"/>
            <a:ext cx="6858000" cy="211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5"/>
          <p:cNvSpPr/>
          <p:nvPr userDrawn="1"/>
        </p:nvSpPr>
        <p:spPr>
          <a:xfrm>
            <a:off x="12001501" y="0"/>
            <a:ext cx="19050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13" name="Přímá spojovací čára 16"/>
          <p:cNvCxnSpPr/>
          <p:nvPr userDrawn="1"/>
        </p:nvCxnSpPr>
        <p:spPr>
          <a:xfrm rot="5400000">
            <a:off x="-2795057" y="3429530"/>
            <a:ext cx="6858000" cy="2116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7"/>
          <p:cNvSpPr/>
          <p:nvPr userDrawn="1"/>
        </p:nvSpPr>
        <p:spPr>
          <a:xfrm>
            <a:off x="762000" y="-1588"/>
            <a:ext cx="61384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15" name="Přímá spojovací čára 18"/>
          <p:cNvCxnSpPr/>
          <p:nvPr userDrawn="1"/>
        </p:nvCxnSpPr>
        <p:spPr>
          <a:xfrm rot="5400000">
            <a:off x="-2287057" y="3427942"/>
            <a:ext cx="6858000" cy="2116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1" y="233363"/>
            <a:ext cx="17145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9718" y="5829301"/>
            <a:ext cx="66463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6368" y="163514"/>
            <a:ext cx="66463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ázek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334" y="6237288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5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cs-CZ" sz="1800"/>
          </a:p>
        </p:txBody>
      </p:sp>
      <p:sp>
        <p:nvSpPr>
          <p:cNvPr id="24" name="Rectangle 6"/>
          <p:cNvSpPr>
            <a:spLocks noChangeArrowheads="1"/>
          </p:cNvSpPr>
          <p:nvPr userDrawn="1"/>
        </p:nvSpPr>
        <p:spPr bwMode="auto">
          <a:xfrm>
            <a:off x="1" y="766377"/>
            <a:ext cx="9637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cs-CZ" sz="1200">
                <a:latin typeface="Arial" pitchFamily="34" charset="0"/>
                <a:ea typeface="Times New Roman" pitchFamily="18" charset="0"/>
              </a:rPr>
              <a:t>                  </a:t>
            </a:r>
            <a:endParaRPr lang="cs-CZ" sz="1800">
              <a:latin typeface="Arial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1223577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cs-CZ" sz="1200">
                <a:latin typeface="Arial" pitchFamily="34" charset="0"/>
                <a:ea typeface="Times New Roman" pitchFamily="18" charset="0"/>
              </a:rPr>
              <a:t> </a:t>
            </a:r>
            <a:endParaRPr lang="cs-CZ" sz="1800">
              <a:latin typeface="Arial" pitchFamily="34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 userDrawn="1"/>
        </p:nvSpPr>
        <p:spPr bwMode="auto">
          <a:xfrm>
            <a:off x="0" y="1661727"/>
            <a:ext cx="3145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cs-CZ" sz="1200">
                <a:latin typeface="Arial" pitchFamily="34" charset="0"/>
                <a:ea typeface="Times New Roman" pitchFamily="18" charset="0"/>
              </a:rPr>
              <a:t>   </a:t>
            </a:r>
            <a:endParaRPr lang="cs-CZ" sz="1800">
              <a:latin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73" y="274638"/>
            <a:ext cx="9296427" cy="1143000"/>
          </a:xfrm>
        </p:spPr>
        <p:txBody>
          <a:bodyPr/>
          <a:lstStyle>
            <a:lvl1pPr algn="l">
              <a:defRPr sz="400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1238216" y="1714488"/>
            <a:ext cx="10477573" cy="4357717"/>
          </a:xfrm>
          <a:ln>
            <a:noFill/>
          </a:ln>
        </p:spPr>
        <p:txBody>
          <a:bodyPr/>
          <a:lstStyle>
            <a:lvl1pPr>
              <a:lnSpc>
                <a:spcPct val="80000"/>
              </a:lnSpc>
              <a:defRPr sz="3000">
                <a:latin typeface="Verdana" pitchFamily="34" charset="0"/>
              </a:defRPr>
            </a:lvl1pPr>
            <a:lvl2pPr>
              <a:lnSpc>
                <a:spcPct val="80000"/>
              </a:lnSpc>
              <a:defRPr>
                <a:latin typeface="Verdana" pitchFamily="34" charset="0"/>
              </a:defRPr>
            </a:lvl2pPr>
            <a:lvl3pPr>
              <a:lnSpc>
                <a:spcPct val="80000"/>
              </a:lnSpc>
              <a:defRPr>
                <a:latin typeface="Verdana" pitchFamily="34" charset="0"/>
              </a:defRPr>
            </a:lvl3pPr>
            <a:lvl4pPr>
              <a:lnSpc>
                <a:spcPct val="80000"/>
              </a:lnSpc>
              <a:defRPr>
                <a:latin typeface="Verdana" pitchFamily="34" charset="0"/>
              </a:defRPr>
            </a:lvl4pPr>
            <a:lvl5pPr>
              <a:lnSpc>
                <a:spcPct val="80000"/>
              </a:lnSpc>
              <a:defRPr>
                <a:latin typeface="Verdana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 </a:t>
            </a:r>
            <a:fld id="{90B2343C-E632-4129-A660-D4DB9439B7A5}" type="datetime1">
              <a:rPr lang="cs-CZ"/>
              <a:pPr>
                <a:defRPr/>
              </a:pPr>
              <a:t>30.10.17</a:t>
            </a:fld>
            <a:endParaRPr lang="cs-CZ" dirty="0"/>
          </a:p>
        </p:txBody>
      </p:sp>
      <p:sp>
        <p:nvSpPr>
          <p:cNvPr id="2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9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870951" y="6356351"/>
            <a:ext cx="2844800" cy="365125"/>
          </a:xfrm>
        </p:spPr>
        <p:txBody>
          <a:bodyPr/>
          <a:lstStyle>
            <a:lvl1pPr algn="r">
              <a:defRPr sz="120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B41A6982-3601-45A2-936D-E302DD3CF6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50178" name="Picture 2" descr="Varian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8288" y="6181519"/>
            <a:ext cx="1728192" cy="598221"/>
          </a:xfrm>
          <a:prstGeom prst="rect">
            <a:avLst/>
          </a:prstGeom>
          <a:noFill/>
        </p:spPr>
      </p:pic>
      <p:pic>
        <p:nvPicPr>
          <p:cNvPr id="30" name="Picture 1" descr="C:\Users\Barbora\Downloads\logo - META ops - cz - male -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0470" y="6165304"/>
            <a:ext cx="1803828" cy="69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30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Fotky-Obrazky_s-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381000" y="0"/>
            <a:ext cx="347133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95251" y="0"/>
            <a:ext cx="61383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>
            <a:off x="11906251" y="-1588"/>
            <a:ext cx="61383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7" name="Obdélník 6"/>
          <p:cNvSpPr/>
          <p:nvPr userDrawn="1"/>
        </p:nvSpPr>
        <p:spPr>
          <a:xfrm flipH="1">
            <a:off x="12018434" y="0"/>
            <a:ext cx="7831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8" name="Obdélník 7"/>
          <p:cNvSpPr/>
          <p:nvPr userDrawn="1"/>
        </p:nvSpPr>
        <p:spPr>
          <a:xfrm>
            <a:off x="190500" y="0"/>
            <a:ext cx="95251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Obdélník 8"/>
          <p:cNvSpPr/>
          <p:nvPr userDrawn="1"/>
        </p:nvSpPr>
        <p:spPr>
          <a:xfrm>
            <a:off x="11715751" y="0"/>
            <a:ext cx="110067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10" name="Přímá spojovací čára 14"/>
          <p:cNvCxnSpPr/>
          <p:nvPr userDrawn="1"/>
        </p:nvCxnSpPr>
        <p:spPr>
          <a:xfrm rot="5400000">
            <a:off x="8285692" y="3429529"/>
            <a:ext cx="6858000" cy="211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5"/>
          <p:cNvSpPr/>
          <p:nvPr userDrawn="1"/>
        </p:nvSpPr>
        <p:spPr>
          <a:xfrm>
            <a:off x="12001501" y="0"/>
            <a:ext cx="19050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12" name="Přímá spojovací čára 16"/>
          <p:cNvCxnSpPr/>
          <p:nvPr userDrawn="1"/>
        </p:nvCxnSpPr>
        <p:spPr>
          <a:xfrm rot="5400000">
            <a:off x="-2795057" y="3429530"/>
            <a:ext cx="6858000" cy="2116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1" y="233363"/>
            <a:ext cx="17145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6368" y="163514"/>
            <a:ext cx="66463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73" y="274638"/>
            <a:ext cx="9296427" cy="11430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4000" kern="1200" dirty="0">
                <a:solidFill>
                  <a:srgbClr val="990033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721896" y="1571612"/>
            <a:ext cx="10956757" cy="4572032"/>
          </a:xfrm>
          <a:ln>
            <a:noFill/>
          </a:ln>
        </p:spPr>
        <p:txBody>
          <a:bodyPr/>
          <a:lstStyle>
            <a:lvl1pPr>
              <a:defRPr sz="3000"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6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B5695DA2-80D3-4814-A9FA-E060CD8AC862}" type="datetime1">
              <a:rPr lang="cs-CZ"/>
              <a:pPr>
                <a:defRPr/>
              </a:pPr>
              <a:t>30.10.17</a:t>
            </a:fld>
            <a:endParaRPr lang="cs-CZ" dirty="0"/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870951" y="6356351"/>
            <a:ext cx="2844800" cy="365125"/>
          </a:xfrm>
        </p:spPr>
        <p:txBody>
          <a:bodyPr/>
          <a:lstStyle>
            <a:lvl1pPr algn="r">
              <a:defRPr sz="120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AEA031B6-064F-4260-B86A-644E62F548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9" name="obrázek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334" y="6237288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Varian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8288" y="6181519"/>
            <a:ext cx="1728192" cy="598221"/>
          </a:xfrm>
          <a:prstGeom prst="rect">
            <a:avLst/>
          </a:prstGeom>
          <a:noFill/>
        </p:spPr>
      </p:pic>
      <p:pic>
        <p:nvPicPr>
          <p:cNvPr id="22" name="Picture 1" descr="C:\Users\Barbora\Downloads\logo - META ops - cz - male -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0470" y="6165304"/>
            <a:ext cx="1803828" cy="69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284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Fotky-Obrázky_bez-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 userDrawn="1"/>
        </p:nvSpPr>
        <p:spPr>
          <a:xfrm>
            <a:off x="381000" y="0"/>
            <a:ext cx="347133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4" name="Obdélník 3"/>
          <p:cNvSpPr/>
          <p:nvPr userDrawn="1"/>
        </p:nvSpPr>
        <p:spPr>
          <a:xfrm>
            <a:off x="95251" y="0"/>
            <a:ext cx="61383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5" name="Obdélník 4"/>
          <p:cNvSpPr/>
          <p:nvPr userDrawn="1"/>
        </p:nvSpPr>
        <p:spPr>
          <a:xfrm>
            <a:off x="11906251" y="-1588"/>
            <a:ext cx="61383" cy="6858001"/>
          </a:xfrm>
          <a:prstGeom prst="rect">
            <a:avLst/>
          </a:prstGeom>
          <a:solidFill>
            <a:srgbClr val="C4DC4A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6" name="Obdélník 5"/>
          <p:cNvSpPr/>
          <p:nvPr userDrawn="1"/>
        </p:nvSpPr>
        <p:spPr>
          <a:xfrm flipH="1">
            <a:off x="12018434" y="0"/>
            <a:ext cx="78317" cy="6858000"/>
          </a:xfrm>
          <a:prstGeom prst="rect">
            <a:avLst/>
          </a:prstGeom>
          <a:solidFill>
            <a:srgbClr val="C4DC4A"/>
          </a:solidFill>
          <a:ln>
            <a:solidFill>
              <a:srgbClr val="C4DC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7" name="Obdélník 6"/>
          <p:cNvSpPr/>
          <p:nvPr userDrawn="1"/>
        </p:nvSpPr>
        <p:spPr>
          <a:xfrm>
            <a:off x="190500" y="0"/>
            <a:ext cx="95251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8" name="Obdélník 7"/>
          <p:cNvSpPr/>
          <p:nvPr userDrawn="1"/>
        </p:nvSpPr>
        <p:spPr>
          <a:xfrm>
            <a:off x="11715751" y="0"/>
            <a:ext cx="110067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9" name="Přímá spojovací čára 14"/>
          <p:cNvCxnSpPr/>
          <p:nvPr userDrawn="1"/>
        </p:nvCxnSpPr>
        <p:spPr>
          <a:xfrm rot="5400000">
            <a:off x="8285692" y="3429529"/>
            <a:ext cx="6858000" cy="2117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15"/>
          <p:cNvSpPr/>
          <p:nvPr userDrawn="1"/>
        </p:nvSpPr>
        <p:spPr>
          <a:xfrm>
            <a:off x="12001501" y="0"/>
            <a:ext cx="190500" cy="6858000"/>
          </a:xfrm>
          <a:prstGeom prst="rect">
            <a:avLst/>
          </a:prstGeom>
          <a:solidFill>
            <a:srgbClr val="C4DC4A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cxnSp>
        <p:nvCxnSpPr>
          <p:cNvPr id="11" name="Přímá spojovací čára 16"/>
          <p:cNvCxnSpPr/>
          <p:nvPr userDrawn="1"/>
        </p:nvCxnSpPr>
        <p:spPr>
          <a:xfrm rot="5400000">
            <a:off x="-2795057" y="3429530"/>
            <a:ext cx="6858000" cy="2116"/>
          </a:xfrm>
          <a:prstGeom prst="line">
            <a:avLst/>
          </a:prstGeom>
          <a:ln w="28575">
            <a:solidFill>
              <a:srgbClr val="C4DC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1" y="785814"/>
            <a:ext cx="4953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1" y="500063"/>
            <a:ext cx="37676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kitka_met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2" y="63500"/>
            <a:ext cx="857249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obsah 2"/>
          <p:cNvSpPr>
            <a:spLocks noGrp="1"/>
          </p:cNvSpPr>
          <p:nvPr>
            <p:ph idx="1"/>
          </p:nvPr>
        </p:nvSpPr>
        <p:spPr>
          <a:xfrm>
            <a:off x="721896" y="625642"/>
            <a:ext cx="10956757" cy="5518002"/>
          </a:xfrm>
          <a:ln>
            <a:noFill/>
          </a:ln>
        </p:spPr>
        <p:txBody>
          <a:bodyPr/>
          <a:lstStyle>
            <a:lvl1pPr>
              <a:defRPr sz="3000"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6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z="1200" smtClean="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C713741-5945-44B7-AC00-49003FC217A5}" type="datetime1">
              <a:rPr lang="cs-CZ"/>
              <a:pPr>
                <a:defRPr/>
              </a:pPr>
              <a:t>30.10.17</a:t>
            </a:fld>
            <a:endParaRPr lang="cs-CZ" dirty="0"/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870951" y="6356351"/>
            <a:ext cx="2844800" cy="365125"/>
          </a:xfrm>
        </p:spPr>
        <p:txBody>
          <a:bodyPr/>
          <a:lstStyle>
            <a:lvl1pPr algn="r">
              <a:defRPr sz="1200">
                <a:solidFill>
                  <a:srgbClr val="990033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09E2453-A423-4C0A-8D79-A89E9A61E1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9" name="obrázek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334" y="6237288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Variant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8288" y="6181519"/>
            <a:ext cx="1728192" cy="598221"/>
          </a:xfrm>
          <a:prstGeom prst="rect">
            <a:avLst/>
          </a:prstGeom>
          <a:noFill/>
        </p:spPr>
      </p:pic>
      <p:pic>
        <p:nvPicPr>
          <p:cNvPr id="47105" name="Picture 1" descr="C:\Users\Barbora\Downloads\logo - META ops - cz - male -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0470" y="6165304"/>
            <a:ext cx="1803828" cy="69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933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8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6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8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37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8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67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4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86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7FF44-165F-6444-A07B-987605E38E1A}" type="datetimeFigureOut">
              <a:rPr lang="cs-CZ" smtClean="0"/>
              <a:t>30.10.17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93021-261B-1E4B-99EC-CCB6CEE28A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40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213" y="457200"/>
            <a:ext cx="11301412" cy="6264275"/>
          </a:xfrm>
        </p:spPr>
        <p:txBody>
          <a:bodyPr/>
          <a:lstStyle/>
          <a:p>
            <a:pPr lvl="0" algn="ctr">
              <a:lnSpc>
                <a:spcPct val="150000"/>
              </a:lnSpc>
              <a:buNone/>
            </a:pPr>
            <a:endParaRPr lang="cs-CZ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>
              <a:lnSpc>
                <a:spcPct val="150000"/>
              </a:lnSpc>
              <a:buNone/>
            </a:pPr>
            <a:r>
              <a:rPr lang="cs-CZ" sz="4400" b="1" dirty="0" smtClean="0">
                <a:solidFill>
                  <a:schemeClr val="accent1">
                    <a:lumMod val="50000"/>
                  </a:schemeClr>
                </a:solidFill>
              </a:rPr>
              <a:t>Co </a:t>
            </a:r>
            <a:r>
              <a:rPr lang="cs-CZ" sz="4400" b="1" dirty="0">
                <a:solidFill>
                  <a:schemeClr val="accent1">
                    <a:lumMod val="50000"/>
                  </a:schemeClr>
                </a:solidFill>
              </a:rPr>
              <a:t>je </a:t>
            </a:r>
            <a:r>
              <a:rPr lang="cs-CZ" sz="4400" b="1" i="1" u="sng" dirty="0">
                <a:solidFill>
                  <a:schemeClr val="accent1">
                    <a:lumMod val="50000"/>
                  </a:schemeClr>
                </a:solidFill>
              </a:rPr>
              <a:t>čeština</a:t>
            </a:r>
            <a:r>
              <a:rPr lang="cs-CZ" sz="4400" b="1" i="1" dirty="0">
                <a:solidFill>
                  <a:schemeClr val="accent1">
                    <a:lumMod val="50000"/>
                  </a:schemeClr>
                </a:solidFill>
              </a:rPr>
              <a:t>??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cs-CZ" sz="4400" b="1" dirty="0">
                <a:solidFill>
                  <a:schemeClr val="accent1">
                    <a:lumMod val="50000"/>
                  </a:schemeClr>
                </a:solidFill>
              </a:rPr>
              <a:t>Co si vybavíte při slově </a:t>
            </a:r>
            <a:r>
              <a:rPr lang="cs-CZ" sz="4400" b="1" i="1" u="sng" dirty="0">
                <a:solidFill>
                  <a:schemeClr val="accent1">
                    <a:lumMod val="50000"/>
                  </a:schemeClr>
                </a:solidFill>
              </a:rPr>
              <a:t>čeština</a:t>
            </a:r>
            <a:r>
              <a:rPr lang="cs-CZ" sz="4400" b="1" i="1" dirty="0">
                <a:solidFill>
                  <a:schemeClr val="accent1">
                    <a:lumMod val="50000"/>
                  </a:schemeClr>
                </a:solidFill>
              </a:rPr>
              <a:t>??</a:t>
            </a:r>
          </a:p>
          <a:p>
            <a:pPr lvl="0" algn="ctr">
              <a:lnSpc>
                <a:spcPct val="150000"/>
              </a:lnSpc>
              <a:buNone/>
            </a:pPr>
            <a:endParaRPr lang="cs-CZ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A6982-3601-45A2-936D-E302DD3CF674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0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5801" y="274638"/>
            <a:ext cx="10896600" cy="1143000"/>
          </a:xfrm>
        </p:spPr>
        <p:txBody>
          <a:bodyPr/>
          <a:lstStyle/>
          <a:p>
            <a:r>
              <a:rPr lang="cs-CZ" b="1" dirty="0" smtClean="0"/>
              <a:t>Čeština: shrnutí</a:t>
            </a:r>
            <a:endParaRPr lang="cs-CZ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065" y="1700213"/>
            <a:ext cx="5585035" cy="4468028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A6982-3601-45A2-936D-E302DD3CF674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71488" y="1417638"/>
            <a:ext cx="7543800" cy="47260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Češtinu vnímáme </a:t>
            </a: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z různých úhlů pohledu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vnitřní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struktura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(pravopis, pády, časování…)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účel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(nástroj komunikace - rozvoj slovní zásoby, literatura,…)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definice/typologie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(mateřský jazyk, slovanský jazyk, flektivní jazyk, vyučovací jazyk, školní předmět…)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osobní vztah/emoce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(bohatý jazyk, těžký jazyk,…) 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– svým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postojem k jazyku pedagog ovlivňuje to, jak se jej následně děti učí (když říkám, že to je těžké, dítě to pak vnímá jako těžké</a:t>
            </a: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</a:rPr>
              <a:t>…)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42900" y="260647"/>
            <a:ext cx="11372850" cy="60957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</a:rPr>
              <a:t>Co z toho je společné pro výuku </a:t>
            </a:r>
            <a:r>
              <a:rPr lang="cs-CZ" sz="2400" b="1" dirty="0" smtClean="0">
                <a:solidFill>
                  <a:srgbClr val="C00000"/>
                </a:solidFill>
              </a:rPr>
              <a:t>v </a:t>
            </a:r>
            <a:r>
              <a:rPr lang="cs-CZ" sz="2400" b="1" dirty="0">
                <a:solidFill>
                  <a:srgbClr val="C00000"/>
                </a:solidFill>
              </a:rPr>
              <a:t>jazykově odlišném prostředí? </a:t>
            </a:r>
          </a:p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</a:rPr>
              <a:t>Co je čeština pro děti s </a:t>
            </a:r>
            <a:r>
              <a:rPr lang="cs-CZ" sz="2400" b="1" dirty="0" smtClean="0">
                <a:solidFill>
                  <a:srgbClr val="C00000"/>
                </a:solidFill>
              </a:rPr>
              <a:t>OMJ?</a:t>
            </a:r>
          </a:p>
          <a:p>
            <a:pPr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cs-CZ" sz="6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nástroj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komunikace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mezi lidmi, prostředek přežití ve společnosti / ve třídě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prostředek učení, osobního rozvoje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(slovní zásoba)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systém jazykových prostředků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(gramatika je ve službách komunikace)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předmět učení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→ didaktická mutace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nástroj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komunikace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při hře, mezi dětmi, mezi dítětem a učitelem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rozvoj slovní zásoby a gramatiky v komunikačních frázích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Čeština jako cizí jazyk je jen jeden z pohledů na češtinu.</a:t>
            </a:r>
            <a:endParaRPr lang="cs-C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A6982-3601-45A2-936D-E302DD3CF67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6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178</Words>
  <Application>Microsoft Macintosh PowerPoint</Application>
  <PresentationFormat>Širokoúhlá obrazovka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Calibri</vt:lpstr>
      <vt:lpstr>Times New Roman</vt:lpstr>
      <vt:lpstr>Verdana</vt:lpstr>
      <vt:lpstr>Wingdings</vt:lpstr>
      <vt:lpstr>Arial</vt:lpstr>
      <vt:lpstr>Default Theme</vt:lpstr>
      <vt:lpstr>Prezentace aplikace PowerPoint</vt:lpstr>
      <vt:lpstr>Čeština: shrnutí</vt:lpstr>
      <vt:lpstr>Prezentace aplikace PowerPoint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Horáčková</dc:creator>
  <cp:lastModifiedBy>Klára Horáčková</cp:lastModifiedBy>
  <cp:revision>2</cp:revision>
  <dcterms:created xsi:type="dcterms:W3CDTF">2017-10-30T21:42:57Z</dcterms:created>
  <dcterms:modified xsi:type="dcterms:W3CDTF">2017-10-30T22:01:07Z</dcterms:modified>
</cp:coreProperties>
</file>