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15"/>
  </p:normalViewPr>
  <p:slideViewPr>
    <p:cSldViewPr>
      <p:cViewPr varScale="1">
        <p:scale>
          <a:sx n="100" d="100"/>
          <a:sy n="100" d="100"/>
        </p:scale>
        <p:origin x="166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18CC0D97-8B64-C238-BCBC-410C32808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38F09723-CA66-A7DE-5208-8D0181BBA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AE738157-7778-F0BB-9E8D-A9D8DA860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7D6C6CC2-3D55-7754-02CA-5BD3462E4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B0551B71-7579-5A6A-C4D3-0CCFF8176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FF2C579A-B4DD-138B-83B7-41CAAC9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84664923-66D8-B6D5-DE21-384FEDE42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53212CE7-649D-A1DD-CBF3-C12BB1199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E1EB9437-42DD-DA38-D960-8D73E4EBC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A40E6C34-044D-30DD-0C1A-FF861F2D8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C55DB1D6-1CE7-5229-8470-D7C90420B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14AC246D-A7A3-3099-B0EC-A83AC40C423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662BB3DC-3B9E-6E8A-9F65-B18CF18DA9E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ADE5C5B9-325A-C7AA-0CF0-FD6CA9D92D8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681E4496-6699-2F46-CAA9-1EEFBBECB7E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33F13F4D-F6A4-1FDA-3C7D-266098AFDE5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B1D55FA3-2B42-A350-25D2-3BC8816141C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7E4F5A5-72EB-9048-8DE3-08337DE2072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>
            <a:extLst>
              <a:ext uri="{FF2B5EF4-FFF2-40B4-BE49-F238E27FC236}">
                <a16:creationId xmlns:a16="http://schemas.microsoft.com/office/drawing/2014/main" id="{B97A8C6E-75E0-B470-CB05-CD0F7238947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49CDC78-9DFA-4B49-AF96-FC225EFC6583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F7FE7FDC-129A-B5E1-AFE0-E1EC0ADA3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5A33C71C-7485-3547-A3A7-1D18C535A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>
            <a:extLst>
              <a:ext uri="{FF2B5EF4-FFF2-40B4-BE49-F238E27FC236}">
                <a16:creationId xmlns:a16="http://schemas.microsoft.com/office/drawing/2014/main" id="{2E6C1639-1499-F3D0-ABBB-DD2AC2FCDE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1CFE25-4B25-0A49-B1B4-D5A0ACBF241E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2AB345E9-E934-0D80-7AF7-E1B76343A8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61E5779-7D5E-A8D8-0FA3-138FDE3F4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lienbildplatzhalter 1">
            <a:extLst>
              <a:ext uri="{FF2B5EF4-FFF2-40B4-BE49-F238E27FC236}">
                <a16:creationId xmlns:a16="http://schemas.microsoft.com/office/drawing/2014/main" id="{6F2B0677-8487-BDA8-3ECC-DF7A7A1E48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812800"/>
            <a:ext cx="5319712" cy="3989388"/>
          </a:xfrm>
        </p:spPr>
      </p:sp>
      <p:sp>
        <p:nvSpPr>
          <p:cNvPr id="33794" name="Notizenplatzhalter 2">
            <a:extLst>
              <a:ext uri="{FF2B5EF4-FFF2-40B4-BE49-F238E27FC236}">
                <a16:creationId xmlns:a16="http://schemas.microsoft.com/office/drawing/2014/main" id="{D8433D1D-AA7F-BCF6-FB52-C4252EA15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CZ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BBNMJ- V   </a:t>
            </a:r>
          </a:p>
        </p:txBody>
      </p:sp>
      <p:sp>
        <p:nvSpPr>
          <p:cNvPr id="33795" name="Foliennummernplatzhalter 3">
            <a:extLst>
              <a:ext uri="{FF2B5EF4-FFF2-40B4-BE49-F238E27FC236}">
                <a16:creationId xmlns:a16="http://schemas.microsoft.com/office/drawing/2014/main" id="{B73C9F81-9584-946A-A024-FB71A8BFC8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537366-80BC-884B-A5DA-FBEE77ED1252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FE912C-ADCB-C99F-F41B-68406DE27E6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D0720F-3F8A-C90A-0647-B0AB48398C8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4BF973-0019-B401-B317-629EE0BFC9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28716-A523-7244-ACFB-5463D479652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8367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4BDC2F-F6DD-78DF-84A9-6E2CBF8F9D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2149D-90BC-9FB1-C694-EE9E4D53CC6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7F9BEA-D4A5-B84B-0A66-42DAD00BC29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FF914-07EC-E64A-B900-A4BE6843CCB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8140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4A6934-93F5-18F4-09FA-2E88FA402C0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2FAB90-4B19-07D1-3AB8-2129BB6E0DA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440329-58E6-8062-0F88-80F9C06140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DEC9F-7611-5F44-AF66-CFA077F4963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02030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2D0F50B-1D27-E4D0-03E1-CC92660BB34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6646BA-8B90-0DD1-9535-5AD4ADA984E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419F43-4251-6178-305F-E231E0791CA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4CA07-67DA-8842-9F6B-F3260A7643B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5734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18B9E6-E1AA-747F-1665-3C2BE146FFE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8C776E-B217-CF47-60FF-62DC9209D5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23FD4D-002A-70F0-E6CB-FA7A2BEA882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D2FC1-DE6A-A749-BD4D-28418A49A42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6034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1E57E-A1D8-C280-DB99-BCA2365A49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501C6D-66AE-6F69-B513-DDFFE20867D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16FA3D-4569-A467-7F3D-4CE49F6C5A9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CEE1A-99D6-D041-965E-CD6A6321AA3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9746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3936ECD-8BCF-8959-2C92-7068D86B9C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25AE14B-0FEB-5C3D-7411-2A0F78C736B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2D0C39C-FF23-2862-DCC0-ED86992572F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9166B-337C-8942-8AC0-39F7989814F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6457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02F0784-C763-494E-CDB6-59A6C0AF54A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F966B96-550E-67BE-31CF-76E8463C53A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605FD20-DBD3-428F-219F-CC58772B8F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6D9A-92DF-5E42-9346-B744C7708EB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1951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4AB8F5D-13BF-8472-4A3F-D25E43A287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5E5284-8D7F-2CB9-0980-86BAA61349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DBAF9F-8D25-48A7-C344-946CB25D973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5ED08-AF77-6949-84D9-97DC5B74B6D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21180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A07971A-3807-7F99-EF25-9E5DCA5B7A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A71F4D-01F3-764C-9157-3421D2C9095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AC1AB4D-E942-A723-4471-25EC348896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BD587-A1D7-CB4D-A3D9-913CFEB7AE3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087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ADB1005-0B7E-5489-3340-072558F9B0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34AB3F3-5B57-F2CE-FE09-DF7BE43F3E2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7ED7702-B172-C3D1-4B6E-81475ABB7B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30F2B-3BE1-D542-B728-1264B3D1AA8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97575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DFAC28D-385B-0F18-B382-B5A1E3850C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550A128-A22F-93A3-B7AD-31CCE5BEC66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581E784-93E8-D2EA-1994-11E20A7D1D6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30FB5-5403-4C4A-B91D-F197BD8ECAB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1903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CE5660B-5DF8-22A3-BF04-8058F027F3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EE1343B-7668-9AFD-CD07-0BCC11F22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10ED888-8628-4365-8B6B-C0AE381D5AE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A34829-07C4-818D-1929-0F1BFE4B055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4EE175-3B1F-71DE-4F99-C5F12DF626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F21D64B-26FD-5D4A-844C-0A729CF04BE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/Users/markusgiger/Documents/Zeitungen_Internet/Bsp_Texte%20zu%20ling.%20Relevantem/Russisch/Rus_Gram_80_html/az.don.sitek.net/lang/ru/ibooks/lib/gram/1111-1120.html%2311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F2FA9B62-6500-3AA6-8AB6-C337EAD79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>
                <a:latin typeface="Times New Roman" panose="02020603050405020304" pitchFamily="18" charset="0"/>
              </a:rPr>
              <a:t>Lexikologie a slovotvorba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4403CFE-8AB9-1DDE-1CCC-8E075848B24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768475"/>
            <a:ext cx="9070975" cy="49895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8B74BDBF-524E-2EF3-A0E8-0033F76C11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250825"/>
            <a:ext cx="94329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подводный</a:t>
            </a:r>
            <a:r>
              <a:rPr lang="de-CH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послевоенный, постэмбриональный, превесёлый, предвыборный, привокзальный, </a:t>
            </a:r>
            <a:r>
              <a:rPr lang="de-DE" altLang="de-CZ" sz="2800" i="1">
                <a:latin typeface="Times New Roman" panose="02020603050405020304" pitchFamily="18" charset="0"/>
              </a:rPr>
              <a:t>проамериканский</a:t>
            </a:r>
            <a:r>
              <a:rPr lang="ru-RU" altLang="de-CZ" sz="2800" i="1">
                <a:latin typeface="Times New Roman" panose="02020603050405020304" pitchFamily="18" charset="0"/>
              </a:rPr>
              <a:t>, противоестественный, распрекрасный, сверхсовременный, </a:t>
            </a:r>
            <a:r>
              <a:rPr lang="de-DE" altLang="de-CZ" sz="2800" i="1">
                <a:latin typeface="Times New Roman" panose="02020603050405020304" pitchFamily="18" charset="0"/>
              </a:rPr>
              <a:t>субарктический</a:t>
            </a:r>
            <a:r>
              <a:rPr lang="ru-RU" altLang="de-CZ" sz="2800" i="1">
                <a:latin typeface="Times New Roman" panose="02020603050405020304" pitchFamily="18" charset="0"/>
              </a:rPr>
              <a:t>, суперэффективное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средство, </a:t>
            </a:r>
            <a:r>
              <a:rPr lang="bg-BG" altLang="de-CZ" sz="2800" i="1">
                <a:latin typeface="Times New Roman" panose="02020603050405020304" pitchFamily="18" charset="0"/>
              </a:rPr>
              <a:t>трансъевропейский, </a:t>
            </a:r>
            <a:r>
              <a:rPr lang="ru-RU" altLang="de-CZ" sz="2800" i="1">
                <a:latin typeface="Times New Roman" panose="02020603050405020304" pitchFamily="18" charset="0"/>
              </a:rPr>
              <a:t>ультрареакционный, экстралингвистический</a:t>
            </a:r>
            <a:r>
              <a:rPr lang="ru-RU" altLang="de-CZ" sz="2800">
                <a:latin typeface="Times New Roman" panose="02020603050405020304" pitchFamily="18" charset="0"/>
              </a:rPr>
              <a:t> (спец.) - то же, что внеязыковой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Kombinace prefixu a sufixu, popř. cirkumfix, slova motivovaná substantivem: </a:t>
            </a:r>
            <a:r>
              <a:rPr lang="ru-RU" altLang="de-CZ" sz="2800" i="1">
                <a:latin typeface="Times New Roman" panose="02020603050405020304" pitchFamily="18" charset="0"/>
              </a:rPr>
              <a:t>предмостный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бездомный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придворный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oколоушный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морск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зам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рский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пом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рский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прим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рский</a:t>
            </a:r>
            <a:r>
              <a:rPr lang="cs-CZ" altLang="de-CZ" sz="2800">
                <a:latin typeface="Times New Roman" panose="02020603050405020304" pitchFamily="18" charset="0"/>
              </a:rPr>
              <a:t> (rozdíl v místě přízvuku podle RG ukazuje, že se nejedná o čistě prefixální derivaci), </a:t>
            </a:r>
            <a:r>
              <a:rPr lang="ru-RU" altLang="de-CZ" sz="2800" i="1">
                <a:latin typeface="Times New Roman" panose="02020603050405020304" pitchFamily="18" charset="0"/>
              </a:rPr>
              <a:t>внебюджетный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залесённый</a:t>
            </a:r>
            <a:r>
              <a:rPr lang="ru-RU" altLang="de-CZ" sz="2800">
                <a:latin typeface="Times New Roman" panose="02020603050405020304" pitchFamily="18" charset="0"/>
              </a:rPr>
              <a:t> (о болоте, пашне, вообще земельных угодьях)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поросший лесом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de-DE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надлобный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отглагольный</a:t>
            </a:r>
            <a:r>
              <a:rPr lang="cs-CZ" altLang="de-CZ" sz="2800">
                <a:latin typeface="Times New Roman" panose="02020603050405020304" pitchFamily="18" charset="0"/>
              </a:rPr>
              <a:t> (čili není podle RG derivováno od </a:t>
            </a:r>
            <a:r>
              <a:rPr lang="ru-RU" altLang="de-CZ" sz="2800" i="1">
                <a:latin typeface="Times New Roman" panose="02020603050405020304" pitchFamily="18" charset="0"/>
              </a:rPr>
              <a:t>глагольный</a:t>
            </a:r>
            <a:r>
              <a:rPr lang="cs-CZ" altLang="de-CZ" sz="2800">
                <a:latin typeface="Times New Roman" panose="02020603050405020304" pitchFamily="18" charset="0"/>
              </a:rPr>
              <a:t>, ale přímo od </a:t>
            </a:r>
            <a:r>
              <a:rPr lang="ru-RU" altLang="de-CZ" sz="2800" i="1">
                <a:latin typeface="Times New Roman" panose="02020603050405020304" pitchFamily="18" charset="0"/>
              </a:rPr>
              <a:t>глагол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подкожный, средисезонные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дебюты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футболистов,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BDA48188-C594-7F10-E486-8B9302FA07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432925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 vynecháním sufixu -(i)j- motivujícího slova: </a:t>
            </a:r>
            <a:r>
              <a:rPr lang="ru-RU" altLang="de-CZ" sz="2800" i="1">
                <a:latin typeface="Times New Roman" panose="02020603050405020304" pitchFamily="18" charset="0"/>
              </a:rPr>
              <a:t>оружие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безоружный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причастие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отпричастный</a:t>
            </a:r>
            <a:endParaRPr lang="cs-CZ" altLang="de-CZ" sz="2800" i="1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 nulovým sufixem: </a:t>
            </a:r>
            <a:r>
              <a:rPr lang="ru-RU" altLang="de-CZ" sz="2800" i="1">
                <a:latin typeface="Times New Roman" panose="02020603050405020304" pitchFamily="18" charset="0"/>
              </a:rPr>
              <a:t>безногий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безбородый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беззубый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Slova motivovaná slovesy: </a:t>
            </a:r>
            <a:r>
              <a:rPr lang="ru-RU" altLang="de-CZ" sz="2800" i="1">
                <a:latin typeface="Times New Roman" panose="02020603050405020304" pitchFamily="18" charset="0"/>
              </a:rPr>
              <a:t>думать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бездумный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оглядываться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безоглядный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невозвратный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незабываемый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бездоказательный</a:t>
            </a:r>
            <a:r>
              <a:rPr lang="cs-CZ" altLang="de-CZ" sz="2800">
                <a:latin typeface="Times New Roman" panose="02020603050405020304" pitchFamily="18" charset="0"/>
              </a:rPr>
              <a:t> ,</a:t>
            </a:r>
            <a:r>
              <a:rPr lang="ru-RU" altLang="de-CZ" sz="2800">
                <a:latin typeface="Times New Roman" panose="02020603050405020304" pitchFamily="18" charset="0"/>
              </a:rPr>
              <a:t>не подкрепленный доказательствами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de-DE" altLang="de-CZ" sz="2800">
                <a:latin typeface="Times New Roman" panose="02020603050405020304" pitchFamily="18" charset="0"/>
              </a:rPr>
              <a:t> (tedy podle RG přímo od slovesa </a:t>
            </a:r>
            <a:r>
              <a:rPr lang="ru-RU" altLang="de-CZ" sz="2800" i="1">
                <a:latin typeface="Times New Roman" panose="02020603050405020304" pitchFamily="18" charset="0"/>
              </a:rPr>
              <a:t>доказать</a:t>
            </a:r>
            <a:r>
              <a:rPr lang="de-DE" altLang="de-CZ" sz="280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Slova motivovaná jinými adjektivy, popř. adverbii: </a:t>
            </a:r>
            <a:r>
              <a:rPr lang="ru-RU" altLang="de-CZ" sz="2800" i="1">
                <a:latin typeface="Times New Roman" panose="02020603050405020304" pitchFamily="18" charset="0"/>
              </a:rPr>
              <a:t>кислый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закисленный</a:t>
            </a:r>
            <a:r>
              <a:rPr lang="ru-RU" altLang="de-CZ" sz="2800">
                <a:latin typeface="Times New Roman" panose="02020603050405020304" pitchFamily="18" charset="0"/>
              </a:rPr>
              <a:t> (о почве, земле)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имеющий, приобретший повышенную кислотность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[vztah k slovesu </a:t>
            </a:r>
            <a:r>
              <a:rPr lang="ru-RU" altLang="ja-JP" sz="2800" i="1">
                <a:latin typeface="Times New Roman" panose="02020603050405020304" pitchFamily="18" charset="0"/>
              </a:rPr>
              <a:t>закислить</a:t>
            </a:r>
            <a:r>
              <a:rPr lang="ru-RU" altLang="ja-JP" sz="2800">
                <a:latin typeface="Times New Roman" panose="02020603050405020304" pitchFamily="18" charset="0"/>
              </a:rPr>
              <a:t>?</a:t>
            </a:r>
            <a:r>
              <a:rPr lang="cs-CZ" altLang="ja-JP" sz="2800">
                <a:latin typeface="Times New Roman" panose="02020603050405020304" pitchFamily="18" charset="0"/>
              </a:rPr>
              <a:t>]</a:t>
            </a:r>
            <a:r>
              <a:rPr lang="de-DE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широкий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обширный</a:t>
            </a:r>
            <a:r>
              <a:rPr lang="ru-RU" altLang="ja-JP" sz="2800">
                <a:latin typeface="Times New Roman" panose="02020603050405020304" pitchFamily="18" charset="0"/>
              </a:rPr>
              <a:t> (с усечением основы за счет финали -</a:t>
            </a:r>
            <a:r>
              <a:rPr lang="ru-RU" altLang="ja-JP" sz="2800" i="1">
                <a:latin typeface="Times New Roman" panose="02020603050405020304" pitchFamily="18" charset="0"/>
              </a:rPr>
              <a:t>ок</a:t>
            </a:r>
            <a:r>
              <a:rPr lang="ru-RU" altLang="ja-JP" sz="2800">
                <a:latin typeface="Times New Roman" panose="02020603050405020304" pitchFamily="18" charset="0"/>
              </a:rPr>
              <a:t>-)</a:t>
            </a:r>
            <a:endParaRPr lang="de-DE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25977FF7-3E6B-9540-9F32-B0114F5F91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361488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Slovesa derivovaná prefigací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deverbální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850.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Префиксальное глагольное словообразование составляют словообразовательные типы со следующими префиксами: 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во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вз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взо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воз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возо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вы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де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дез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дис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за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из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изо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на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над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надо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недо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низ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низо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об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обо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от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ото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пере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под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подо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пред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предо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при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раз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разо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ре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c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co</a:t>
            </a:r>
            <a:r>
              <a:rPr lang="ru-RU" altLang="de-CZ" sz="2800">
                <a:latin typeface="Times New Roman" panose="02020603050405020304" pitchFamily="18" charset="0"/>
              </a:rPr>
              <a:t>1-, </a:t>
            </a:r>
            <a:r>
              <a:rPr lang="ru-RU" altLang="de-CZ" sz="2800" i="1">
                <a:latin typeface="Times New Roman" panose="02020603050405020304" pitchFamily="18" charset="0"/>
              </a:rPr>
              <a:t>co</a:t>
            </a:r>
            <a:r>
              <a:rPr lang="ru-RU" altLang="de-CZ" sz="2800">
                <a:latin typeface="Times New Roman" panose="02020603050405020304" pitchFamily="18" charset="0"/>
              </a:rPr>
              <a:t>2-, </a:t>
            </a:r>
            <a:r>
              <a:rPr lang="ru-RU" altLang="de-CZ" sz="2800" i="1">
                <a:latin typeface="Times New Roman" panose="02020603050405020304" pitchFamily="18" charset="0"/>
              </a:rPr>
              <a:t>у</a:t>
            </a:r>
            <a:r>
              <a:rPr lang="ru-RU" altLang="de-CZ" sz="2800">
                <a:latin typeface="Times New Roman" panose="02020603050405020304" pitchFamily="18" charset="0"/>
              </a:rPr>
              <a:t>-. В отдельных глаголах выделяется также преф. </a:t>
            </a:r>
            <a:r>
              <a:rPr lang="ru-RU" altLang="de-CZ" sz="2800" i="1">
                <a:latin typeface="Times New Roman" panose="02020603050405020304" pitchFamily="18" charset="0"/>
              </a:rPr>
              <a:t>противо</a:t>
            </a:r>
            <a:r>
              <a:rPr lang="ru-RU" altLang="de-CZ" sz="2800">
                <a:latin typeface="Times New Roman" panose="02020603050405020304" pitchFamily="18" charset="0"/>
              </a:rPr>
              <a:t>- (</a:t>
            </a:r>
            <a:r>
              <a:rPr lang="ru-RU" altLang="de-CZ" sz="2800" i="1">
                <a:latin typeface="Times New Roman" panose="02020603050405020304" pitchFamily="18" charset="0"/>
              </a:rPr>
              <a:t>противодействовать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противостоять</a:t>
            </a:r>
            <a:r>
              <a:rPr lang="ru-RU" altLang="de-CZ" sz="2800">
                <a:latin typeface="Times New Roman" panose="02020603050405020304" pitchFamily="18" charset="0"/>
              </a:rPr>
              <a:t>), а окказ. глаголы могут образовываться с помощью преф. </a:t>
            </a:r>
            <a:r>
              <a:rPr lang="ru-RU" altLang="de-CZ" sz="2800" i="1">
                <a:latin typeface="Times New Roman" panose="02020603050405020304" pitchFamily="18" charset="0"/>
              </a:rPr>
              <a:t>сверх</a:t>
            </a:r>
            <a:r>
              <a:rPr lang="ru-RU" altLang="de-CZ" sz="2800">
                <a:latin typeface="Times New Roman" panose="02020603050405020304" pitchFamily="18" charset="0"/>
              </a:rPr>
              <a:t>- (</a:t>
            </a:r>
            <a:r>
              <a:rPr lang="ru-RU" altLang="de-CZ" sz="2800" i="1">
                <a:latin typeface="Times New Roman" panose="02020603050405020304" pitchFamily="18" charset="0"/>
              </a:rPr>
              <a:t>сверхпроводники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которые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сверхпроводят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очень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высокой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температуре</a:t>
            </a:r>
            <a:r>
              <a:rPr lang="ru-RU" altLang="de-CZ" sz="2800">
                <a:latin typeface="Times New Roman" panose="02020603050405020304" pitchFamily="18" charset="0"/>
              </a:rPr>
              <a:t>; радио</a:t>
            </a:r>
            <a:r>
              <a:rPr lang="cs-CZ" altLang="de-CZ" sz="2800">
                <a:latin typeface="Times New Roman" panose="02020603050405020304" pitchFamily="18" charset="0"/>
              </a:rPr>
              <a:t> [,supravodič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]</a:t>
            </a:r>
            <a:r>
              <a:rPr lang="ru-RU" altLang="ja-JP" sz="2800">
                <a:latin typeface="Times New Roman" panose="02020603050405020304" pitchFamily="18" charset="0"/>
              </a:rPr>
              <a:t>).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Префиксальные глаголы чаще всего относятся к сов. виду и мотивируются глаголами несов. вида (</a:t>
            </a:r>
            <a:r>
              <a:rPr lang="ru-RU" altLang="de-CZ" sz="2800" i="1">
                <a:latin typeface="Times New Roman" panose="02020603050405020304" pitchFamily="18" charset="0"/>
              </a:rPr>
              <a:t>писать</a:t>
            </a:r>
            <a:r>
              <a:rPr lang="ru-RU" altLang="de-CZ" sz="2800">
                <a:latin typeface="Times New Roman" panose="02020603050405020304" pitchFamily="18" charset="0"/>
              </a:rPr>
              <a:t> –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675C9DC0-0CAD-FDFC-321E-B6B1F8ACDC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переписать</a:t>
            </a:r>
            <a:r>
              <a:rPr lang="ru-RU" altLang="de-CZ" sz="2800">
                <a:latin typeface="Times New Roman" panose="02020603050405020304" pitchFamily="18" charset="0"/>
              </a:rPr>
              <a:t>); значительно реже в качестве мотивирующих выступают глаголы сов. вида (</a:t>
            </a:r>
            <a:r>
              <a:rPr lang="ru-RU" altLang="de-CZ" sz="2800" i="1">
                <a:latin typeface="Times New Roman" panose="02020603050405020304" pitchFamily="18" charset="0"/>
              </a:rPr>
              <a:t>прыгнуть</a:t>
            </a:r>
            <a:r>
              <a:rPr lang="ru-RU" altLang="de-CZ" sz="2800">
                <a:latin typeface="Times New Roman" panose="02020603050405020304" pitchFamily="18" charset="0"/>
              </a:rPr>
              <a:t> – </a:t>
            </a:r>
            <a:r>
              <a:rPr lang="ru-RU" altLang="de-CZ" sz="2800" i="1">
                <a:latin typeface="Times New Roman" panose="02020603050405020304" pitchFamily="18" charset="0"/>
              </a:rPr>
              <a:t>выпрыгнуть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или двувидовые (</a:t>
            </a:r>
            <a:r>
              <a:rPr lang="ru-RU" altLang="de-CZ" sz="2800" i="1">
                <a:latin typeface="Times New Roman" panose="02020603050405020304" pitchFamily="18" charset="0"/>
              </a:rPr>
              <a:t>наследовать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унаследовать</a:t>
            </a:r>
            <a:r>
              <a:rPr lang="ru-RU" altLang="de-CZ" sz="2800">
                <a:latin typeface="Times New Roman" panose="02020603050405020304" pitchFamily="18" charset="0"/>
              </a:rPr>
              <a:t>). Префиксальные глаголы несов. вида имеют преф. </a:t>
            </a:r>
            <a:r>
              <a:rPr lang="ru-RU" altLang="de-CZ" sz="2800" i="1">
                <a:latin typeface="Times New Roman" panose="02020603050405020304" pitchFamily="18" charset="0"/>
              </a:rPr>
              <a:t>пред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co</a:t>
            </a:r>
            <a:r>
              <a:rPr lang="ru-RU" altLang="de-CZ" sz="2800">
                <a:latin typeface="Times New Roman" panose="02020603050405020304" pitchFamily="18" charset="0"/>
              </a:rPr>
              <a:t>2- (а также </a:t>
            </a:r>
            <a:r>
              <a:rPr lang="ru-RU" altLang="de-CZ" sz="2800" i="1">
                <a:latin typeface="Times New Roman" panose="02020603050405020304" pitchFamily="18" charset="0"/>
              </a:rPr>
              <a:t>дис</a:t>
            </a:r>
            <a:r>
              <a:rPr lang="ru-RU" altLang="de-CZ" sz="2800">
                <a:latin typeface="Times New Roman" panose="02020603050405020304" pitchFamily="18" charset="0"/>
              </a:rPr>
              <a:t>- в единичном </a:t>
            </a:r>
            <a:r>
              <a:rPr lang="ru-RU" altLang="de-CZ" sz="2800" i="1">
                <a:latin typeface="Times New Roman" panose="02020603050405020304" pitchFamily="18" charset="0"/>
              </a:rPr>
              <a:t>дисгармонировать</a:t>
            </a:r>
            <a:r>
              <a:rPr lang="ru-RU" altLang="de-CZ" sz="2800">
                <a:latin typeface="Times New Roman" panose="02020603050405020304" pitchFamily="18" charset="0"/>
              </a:rPr>
              <a:t>), префиксальные двувидовые глаголы – преф. </a:t>
            </a:r>
            <a:r>
              <a:rPr lang="ru-RU" altLang="de-CZ" sz="2800" i="1">
                <a:latin typeface="Times New Roman" panose="02020603050405020304" pitchFamily="18" charset="0"/>
              </a:rPr>
              <a:t>де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дис</a:t>
            </a:r>
            <a:r>
              <a:rPr lang="ru-RU" altLang="de-CZ" sz="2800">
                <a:latin typeface="Times New Roman" panose="02020603050405020304" pitchFamily="18" charset="0"/>
              </a:rPr>
              <a:t>- и </a:t>
            </a:r>
            <a:r>
              <a:rPr lang="ru-RU" altLang="de-CZ" sz="2800" i="1">
                <a:latin typeface="Times New Roman" panose="02020603050405020304" pitchFamily="18" charset="0"/>
              </a:rPr>
              <a:t>ре</a:t>
            </a:r>
            <a:r>
              <a:rPr lang="ru-RU" altLang="de-CZ" sz="2800">
                <a:latin typeface="Times New Roman" panose="02020603050405020304" pitchFamily="18" charset="0"/>
              </a:rPr>
              <a:t>-; отдельные двувидовые глаголы имеются среди глаголов с некоторыми другими префиксами, например: </a:t>
            </a:r>
            <a:r>
              <a:rPr lang="ru-RU" altLang="de-CZ" sz="2800" i="1">
                <a:latin typeface="Times New Roman" panose="02020603050405020304" pitchFamily="18" charset="0"/>
              </a:rPr>
              <a:t>недоиспользовать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Вид глаголов с преф. </a:t>
            </a:r>
            <a:r>
              <a:rPr lang="ru-RU" altLang="de-CZ" sz="2800" i="1">
                <a:latin typeface="Times New Roman" panose="02020603050405020304" pitchFamily="18" charset="0"/>
              </a:rPr>
              <a:t>пред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со</a:t>
            </a:r>
            <a:r>
              <a:rPr lang="ru-RU" altLang="de-CZ" sz="2800">
                <a:latin typeface="Times New Roman" panose="02020603050405020304" pitchFamily="18" charset="0"/>
              </a:rPr>
              <a:t>2-, </a:t>
            </a:r>
            <a:r>
              <a:rPr lang="ru-RU" altLang="de-CZ" sz="2800" i="1">
                <a:latin typeface="Times New Roman" panose="02020603050405020304" pitchFamily="18" charset="0"/>
              </a:rPr>
              <a:t>де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дис</a:t>
            </a:r>
            <a:r>
              <a:rPr lang="ru-RU" altLang="de-CZ" sz="2800">
                <a:latin typeface="Times New Roman" panose="02020603050405020304" pitchFamily="18" charset="0"/>
              </a:rPr>
              <a:t>- и </a:t>
            </a:r>
            <a:r>
              <a:rPr lang="ru-RU" altLang="de-CZ" sz="2800" i="1">
                <a:latin typeface="Times New Roman" panose="02020603050405020304" pitchFamily="18" charset="0"/>
              </a:rPr>
              <a:t>ре</a:t>
            </a:r>
            <a:r>
              <a:rPr lang="ru-RU" altLang="de-CZ" sz="2800">
                <a:latin typeface="Times New Roman" panose="02020603050405020304" pitchFamily="18" charset="0"/>
              </a:rPr>
              <a:t>-, как правило, не отличается от вида мотивирующих глаголов (лишь некоторые двувидовые глаголы с преф. </a:t>
            </a:r>
            <a:r>
              <a:rPr lang="ru-RU" altLang="de-CZ" sz="2800" i="1">
                <a:latin typeface="Times New Roman" panose="02020603050405020304" pitchFamily="18" charset="0"/>
              </a:rPr>
              <a:t>де</a:t>
            </a:r>
            <a:r>
              <a:rPr lang="ru-RU" altLang="de-CZ" sz="2800">
                <a:latin typeface="Times New Roman" panose="02020603050405020304" pitchFamily="18" charset="0"/>
              </a:rPr>
              <a:t>- мотивируются глаголами несов. вида, например </a:t>
            </a:r>
            <a:r>
              <a:rPr lang="ru-RU" altLang="de-CZ" sz="2800" i="1">
                <a:latin typeface="Times New Roman" panose="02020603050405020304" pitchFamily="18" charset="0"/>
              </a:rPr>
              <a:t>шифровать</a:t>
            </a:r>
            <a:r>
              <a:rPr lang="ru-RU" altLang="de-CZ" sz="2800">
                <a:latin typeface="Times New Roman" panose="02020603050405020304" pitchFamily="18" charset="0"/>
              </a:rPr>
              <a:t> – </a:t>
            </a:r>
            <a:r>
              <a:rPr lang="ru-RU" altLang="de-CZ" sz="2800" i="1">
                <a:latin typeface="Times New Roman" panose="02020603050405020304" pitchFamily="18" charset="0"/>
              </a:rPr>
              <a:t>дешифровать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§851. По количеству морфов префиксы делятся на две группы: 1) префиксы, представленные одним морфом,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2231BE3B-C1AA-870A-F580-08270766AC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95288"/>
            <a:ext cx="92170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который обычно оканчивается на гласную фонему (</a:t>
            </a:r>
            <a:r>
              <a:rPr lang="ru-RU" altLang="de-CZ" sz="2800" i="1">
                <a:latin typeface="Times New Roman" panose="02020603050405020304" pitchFamily="18" charset="0"/>
              </a:rPr>
              <a:t>вы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за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на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недо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пере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при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ре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со</a:t>
            </a:r>
            <a:r>
              <a:rPr lang="ru-RU" altLang="de-CZ" sz="2800">
                <a:latin typeface="Times New Roman" panose="02020603050405020304" pitchFamily="18" charset="0"/>
              </a:rPr>
              <a:t>2-, </a:t>
            </a:r>
            <a:r>
              <a:rPr lang="ru-RU" altLang="de-CZ" sz="2800" i="1">
                <a:latin typeface="Times New Roman" panose="02020603050405020304" pitchFamily="18" charset="0"/>
              </a:rPr>
              <a:t>у</a:t>
            </a:r>
            <a:r>
              <a:rPr lang="ru-RU" altLang="de-CZ" sz="2800">
                <a:latin typeface="Times New Roman" panose="02020603050405020304" pitchFamily="18" charset="0"/>
              </a:rPr>
              <a:t>-) и лишь у преф. </a:t>
            </a:r>
            <a:r>
              <a:rPr lang="ru-RU" altLang="de-CZ" sz="2800" i="1">
                <a:latin typeface="Times New Roman" panose="02020603050405020304" pitchFamily="18" charset="0"/>
              </a:rPr>
              <a:t>дис</a:t>
            </a:r>
            <a:r>
              <a:rPr lang="ru-RU" altLang="de-CZ" sz="2800">
                <a:latin typeface="Times New Roman" panose="02020603050405020304" pitchFamily="18" charset="0"/>
              </a:rPr>
              <a:t>- – на согласную; 2) префиксы, представленные двумя морфами, из которых один оканчивается на согласную, а другой – на гласную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|о|: 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во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вз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взо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воз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возо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из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изо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над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надо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низ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низо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об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обо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om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omo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под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подо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пред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предо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раз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разо</a:t>
            </a:r>
            <a:r>
              <a:rPr lang="ru-RU" altLang="de-CZ" sz="2800">
                <a:latin typeface="Times New Roman" panose="02020603050405020304" pitchFamily="18" charset="0"/>
              </a:rPr>
              <a:t>-, </a:t>
            </a:r>
            <a:r>
              <a:rPr lang="ru-RU" altLang="de-CZ" sz="2800" i="1">
                <a:latin typeface="Times New Roman" panose="02020603050405020304" pitchFamily="18" charset="0"/>
              </a:rPr>
              <a:t>с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co</a:t>
            </a:r>
            <a:r>
              <a:rPr lang="ru-RU" altLang="de-CZ" sz="2800">
                <a:latin typeface="Times New Roman" panose="02020603050405020304" pitchFamily="18" charset="0"/>
              </a:rPr>
              <a:t>1-. Ко второй группе относится также преф. </a:t>
            </a:r>
            <a:r>
              <a:rPr lang="ru-RU" altLang="de-CZ" sz="2800" i="1">
                <a:latin typeface="Times New Roman" panose="02020603050405020304" pitchFamily="18" charset="0"/>
              </a:rPr>
              <a:t>де</a:t>
            </a:r>
            <a:r>
              <a:rPr lang="ru-RU" altLang="de-CZ" sz="2800">
                <a:latin typeface="Times New Roman" panose="02020603050405020304" pitchFamily="18" charset="0"/>
              </a:rPr>
              <a:t>-/</a:t>
            </a:r>
            <a:r>
              <a:rPr lang="ru-RU" altLang="de-CZ" sz="2800" i="1">
                <a:latin typeface="Times New Roman" panose="02020603050405020304" pitchFamily="18" charset="0"/>
              </a:rPr>
              <a:t>дез</a:t>
            </a:r>
            <a:r>
              <a:rPr lang="ru-RU" altLang="de-CZ" sz="2800">
                <a:latin typeface="Times New Roman" panose="02020603050405020304" pitchFamily="18" charset="0"/>
              </a:rPr>
              <a:t>-; морф </a:t>
            </a:r>
            <a:r>
              <a:rPr lang="ru-RU" altLang="de-CZ" sz="2800" i="1">
                <a:latin typeface="Times New Roman" panose="02020603050405020304" pitchFamily="18" charset="0"/>
              </a:rPr>
              <a:t>де</a:t>
            </a:r>
            <a:r>
              <a:rPr lang="ru-RU" altLang="de-CZ" sz="2800">
                <a:latin typeface="Times New Roman" panose="02020603050405020304" pitchFamily="18" charset="0"/>
              </a:rPr>
              <a:t>- выступает перед согласной (</a:t>
            </a:r>
            <a:r>
              <a:rPr lang="ru-RU" altLang="de-CZ" sz="2800" i="1">
                <a:latin typeface="Times New Roman" panose="02020603050405020304" pitchFamily="18" charset="0"/>
              </a:rPr>
              <a:t>дегазировать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демаскировать</a:t>
            </a:r>
            <a:r>
              <a:rPr lang="ru-RU" altLang="de-CZ" sz="2800">
                <a:latin typeface="Times New Roman" panose="02020603050405020304" pitchFamily="18" charset="0"/>
              </a:rPr>
              <a:t>), реже ;– перед гласной [в окказ. образованиях книжной речи: </a:t>
            </a:r>
            <a:r>
              <a:rPr lang="ru-RU" altLang="de-CZ" sz="2800" i="1">
                <a:latin typeface="Times New Roman" panose="02020603050405020304" pitchFamily="18" charset="0"/>
              </a:rPr>
              <a:t>деидеологизированное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описание</a:t>
            </a:r>
            <a:r>
              <a:rPr lang="ru-RU" altLang="de-CZ" sz="2800">
                <a:latin typeface="Times New Roman" panose="02020603050405020304" pitchFamily="18" charset="0"/>
              </a:rPr>
              <a:t> (журн.); </a:t>
            </a:r>
            <a:r>
              <a:rPr lang="ru-RU" altLang="de-CZ" sz="2800" i="1">
                <a:latin typeface="Times New Roman" panose="02020603050405020304" pitchFamily="18" charset="0"/>
              </a:rPr>
              <a:t>сценарий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был</a:t>
            </a:r>
            <a:r>
              <a:rPr lang="ru-RU" altLang="de-CZ" sz="2800">
                <a:latin typeface="Times New Roman" panose="02020603050405020304" pitchFamily="18" charset="0"/>
              </a:rPr>
              <a:t> "</a:t>
            </a:r>
            <a:r>
              <a:rPr lang="ru-RU" altLang="de-CZ" sz="2800" i="1">
                <a:latin typeface="Times New Roman" panose="02020603050405020304" pitchFamily="18" charset="0"/>
              </a:rPr>
              <a:t>деэкранизован</a:t>
            </a:r>
            <a:r>
              <a:rPr lang="ru-RU" altLang="de-CZ" sz="2800">
                <a:latin typeface="Times New Roman" panose="02020603050405020304" pitchFamily="18" charset="0"/>
              </a:rPr>
              <a:t>", </a:t>
            </a:r>
            <a:r>
              <a:rPr lang="ru-RU" altLang="de-CZ" sz="2800" i="1">
                <a:latin typeface="Times New Roman" panose="02020603050405020304" pitchFamily="18" charset="0"/>
              </a:rPr>
              <a:t>стал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повестью</a:t>
            </a:r>
            <a:r>
              <a:rPr lang="ru-RU" altLang="de-CZ" sz="2800">
                <a:latin typeface="Times New Roman" panose="02020603050405020304" pitchFamily="18" charset="0"/>
              </a:rPr>
              <a:t> (журн.)]; морф </a:t>
            </a:r>
            <a:r>
              <a:rPr lang="ru-RU" altLang="de-CZ" sz="2800" i="1">
                <a:latin typeface="Times New Roman" panose="02020603050405020304" pitchFamily="18" charset="0"/>
              </a:rPr>
              <a:t>дез</a:t>
            </a:r>
            <a:r>
              <a:rPr lang="ru-RU" altLang="de-CZ" sz="2800">
                <a:latin typeface="Times New Roman" panose="02020603050405020304" pitchFamily="18" charset="0"/>
              </a:rPr>
              <a:t>- выступает перед гласной [</a:t>
            </a:r>
            <a:r>
              <a:rPr lang="ru-RU" altLang="de-CZ" sz="2800" i="1">
                <a:latin typeface="Times New Roman" panose="02020603050405020304" pitchFamily="18" charset="0"/>
              </a:rPr>
              <a:t>дезорганизовать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дезориентировать</a:t>
            </a:r>
            <a:r>
              <a:rPr lang="ru-RU" altLang="de-CZ" sz="2800">
                <a:latin typeface="Times New Roman" panose="02020603050405020304" pitchFamily="18" charset="0"/>
              </a:rPr>
              <a:t>, окказ. </a:t>
            </a:r>
            <a:r>
              <a:rPr lang="ru-RU" altLang="de-CZ" sz="2800" i="1">
                <a:latin typeface="Times New Roman" panose="02020603050405020304" pitchFamily="18" charset="0"/>
              </a:rPr>
              <a:t>дезавтоматизировать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дезавтоматизированное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фразовое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ударение</a:t>
            </a:r>
            <a:r>
              <a:rPr lang="ru-RU" altLang="de-CZ" sz="2800">
                <a:latin typeface="Times New Roman" panose="02020603050405020304" pitchFamily="18" charset="0"/>
              </a:rPr>
              <a:t> (из устн. выступл.).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357ED1A0-0961-FB16-DCC2-98335B5412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361488" cy="66976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§852, 853: pravidla používání nevokalizovaných a vokalizovaných podob prefixů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Jednotlivé prefixy §854-881!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§882: rozdíly ve valencích a vazbách mezi motivujícími a motivovanými slovesy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Deriváty tvořené prefixem a sufixem, popř. cirkumfixem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denominální (tedy derivované od substantiv i adjektiv; §886nn.)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затенить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залесить, искрестить</a:t>
            </a:r>
            <a:r>
              <a:rPr lang="ru-RU" altLang="de-CZ" sz="2800">
                <a:latin typeface="Times New Roman" panose="02020603050405020304" pitchFamily="18" charset="0"/>
              </a:rPr>
              <a:t> (разг.) ,покрыть сплошь крестами, пересекающимися линиями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озаглавить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дать заглавие чему-н.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уравновесить</a:t>
            </a:r>
            <a:r>
              <a:rPr lang="ru-RU" altLang="ja-JP" sz="2800">
                <a:latin typeface="Times New Roman" panose="02020603050405020304" pitchFamily="18" charset="0"/>
              </a:rPr>
              <a:t> ,привести в равновесие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de-DE" altLang="ja-JP" sz="2800" i="1">
                <a:latin typeface="Times New Roman" panose="02020603050405020304" pitchFamily="18" charset="0"/>
              </a:rPr>
              <a:t>берег</a:t>
            </a:r>
            <a:r>
              <a:rPr lang="de-DE" altLang="ja-JP" sz="2800">
                <a:latin typeface="Times New Roman" panose="02020603050405020304" pitchFamily="18" charset="0"/>
              </a:rPr>
              <a:t> </a:t>
            </a:r>
            <a:r>
              <a:rPr lang="de-DE" altLang="ja-JP" sz="2800" i="1">
                <a:latin typeface="Times New Roman" panose="02020603050405020304" pitchFamily="18" charset="0"/>
              </a:rPr>
              <a:t>огранитили</a:t>
            </a:r>
            <a:r>
              <a:rPr lang="ru-RU" altLang="ja-JP" sz="2800" i="1">
                <a:latin typeface="Times New Roman" panose="02020603050405020304" pitchFamily="18" charset="0"/>
              </a:rPr>
              <a:t>, обеспамятеть</a:t>
            </a:r>
            <a:r>
              <a:rPr lang="ru-RU" altLang="ja-JP" sz="2800">
                <a:latin typeface="Times New Roman" panose="02020603050405020304" pitchFamily="18" charset="0"/>
              </a:rPr>
              <a:t> (разг.) ,лишиться памяти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Inhaltsplatzhalter 2">
            <a:extLst>
              <a:ext uri="{FF2B5EF4-FFF2-40B4-BE49-F238E27FC236}">
                <a16:creationId xmlns:a16="http://schemas.microsoft.com/office/drawing/2014/main" id="{93E76BE7-460B-0DE1-354E-F04295EA81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95288"/>
            <a:ext cx="9217025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насытить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сделать сытым, накормить досыта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de-DE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сжидить</a:t>
            </a:r>
            <a:r>
              <a:rPr lang="ru-RU" altLang="de-CZ" sz="2800">
                <a:latin typeface="Times New Roman" panose="02020603050405020304" pitchFamily="18" charset="0"/>
              </a:rPr>
              <a:t> (спец.) ,сделать жидким или более жидким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увлажнить</a:t>
            </a:r>
            <a:r>
              <a:rPr lang="ru-RU" altLang="ja-JP" sz="2800">
                <a:latin typeface="Times New Roman" panose="02020603050405020304" pitchFamily="18" charset="0"/>
              </a:rPr>
              <a:t> ,сделать влажным или более влажным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ru-RU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deverbální (§912nn.)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srov. Isačenko o způsobech slovesného děje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названивать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длительно, непрерывно, настойчиво звонить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насвистывать</a:t>
            </a:r>
            <a:r>
              <a:rPr lang="ru-RU" altLang="ja-JP" sz="2800">
                <a:latin typeface="Times New Roman" panose="02020603050405020304" pitchFamily="18" charset="0"/>
              </a:rPr>
              <a:t> ,свистеть, тихо, слабо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побаливать</a:t>
            </a:r>
            <a:r>
              <a:rPr lang="ru-RU" altLang="ja-JP" sz="2800">
                <a:latin typeface="Times New Roman" panose="02020603050405020304" pitchFamily="18" charset="0"/>
              </a:rPr>
              <a:t> (разг.) ,время от времени, слегка болеть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подпахивать</a:t>
            </a:r>
            <a:r>
              <a:rPr lang="ru-RU" altLang="ja-JP" sz="2800">
                <a:latin typeface="Times New Roman" panose="02020603050405020304" pitchFamily="18" charset="0"/>
              </a:rPr>
              <a:t> (разг.) ,немного пахнуть (обычно неприятно)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всплакнуть</a:t>
            </a:r>
            <a:r>
              <a:rPr lang="ru-RU" altLang="ja-JP" sz="2800">
                <a:latin typeface="Times New Roman" panose="02020603050405020304" pitchFamily="18" charset="0"/>
              </a:rPr>
              <a:t> ,немного поплакать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de-DE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vysoká produktivnost, srov. sufix /-i-/ s různými prefixy: </a:t>
            </a:r>
            <a:r>
              <a:rPr lang="ru-RU" altLang="de-CZ" sz="2800" i="1">
                <a:latin typeface="Times New Roman" panose="02020603050405020304" pitchFamily="18" charset="0"/>
              </a:rPr>
              <a:t>вешать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определять на весах вес кого-чего-н.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 – </a:t>
            </a:r>
            <a:r>
              <a:rPr lang="ru-RU" altLang="ja-JP" sz="2800" i="1">
                <a:latin typeface="Times New Roman" panose="02020603050405020304" pitchFamily="18" charset="0"/>
              </a:rPr>
              <a:t>взвесить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довесить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недовесить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обвесить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отпустить товар, недовесив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отвесить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перевесить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взвесить заново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Inhaltsplatzhalter 2">
            <a:extLst>
              <a:ext uri="{FF2B5EF4-FFF2-40B4-BE49-F238E27FC236}">
                <a16:creationId xmlns:a16="http://schemas.microsoft.com/office/drawing/2014/main" id="{D47B7B5B-1DB4-BC37-DBD6-08F7E32065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504362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привесить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провесить</a:t>
            </a:r>
            <a:r>
              <a:rPr lang="ru-RU" altLang="de-CZ" sz="2800">
                <a:latin typeface="Times New Roman" panose="02020603050405020304" pitchFamily="18" charset="0"/>
              </a:rPr>
              <a:t> (спец.)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взвесить с недовесом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развесить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разделить на части по весу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вешать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помещать в висячем положении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 – </a:t>
            </a:r>
            <a:r>
              <a:rPr lang="ru-RU" altLang="ja-JP" sz="2800" i="1">
                <a:latin typeface="Times New Roman" panose="02020603050405020304" pitchFamily="18" charset="0"/>
              </a:rPr>
              <a:t>вывесить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завесить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навесить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обвесить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увешать со всех сторон, повесить всюду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перевесить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повесить на другое место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подвесить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провесить</a:t>
            </a:r>
            <a:r>
              <a:rPr lang="ru-RU" altLang="ja-JP" sz="2800">
                <a:latin typeface="Times New Roman" panose="02020603050405020304" pitchFamily="18" charset="0"/>
              </a:rPr>
              <a:t> (спец.)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просушить на воздухе, провялить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развесить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повесить по разным местам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свесить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увесить</a:t>
            </a:r>
            <a:r>
              <a:rPr lang="ru-RU" altLang="ja-JP" sz="2800">
                <a:latin typeface="Times New Roman" panose="02020603050405020304" pitchFamily="18" charset="0"/>
              </a:rPr>
              <a:t> (прост.)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покрыть что-л. сплошь или в большом количестве чем-л. висящим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de-DE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 prefixem a postfixem (§936nn.): jedná se o reflexivní slovesa s prefixem: </a:t>
            </a:r>
            <a:r>
              <a:rPr lang="ru-RU" altLang="de-CZ" sz="2800" i="1">
                <a:latin typeface="Times New Roman" panose="02020603050405020304" pitchFamily="18" charset="0"/>
              </a:rPr>
              <a:t>возгореться</a:t>
            </a:r>
            <a:r>
              <a:rPr lang="ru-RU" altLang="de-CZ" sz="2800">
                <a:latin typeface="Times New Roman" panose="02020603050405020304" pitchFamily="18" charset="0"/>
              </a:rPr>
              <a:t> (книжн.)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начать гореть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de-DE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выбегаться</a:t>
            </a:r>
            <a:r>
              <a:rPr lang="ru-RU" altLang="de-CZ" sz="2800">
                <a:latin typeface="Times New Roman" panose="02020603050405020304" pitchFamily="18" charset="0"/>
              </a:rPr>
              <a:t> (прост.)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после долгого бега исчерпать свои силы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de-DE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докопаться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копая, достигнуть какого-л. места, найти что-л.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de-DE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забегаться</a:t>
            </a:r>
            <a:r>
              <a:rPr lang="ru-RU" altLang="de-CZ" sz="2800">
                <a:latin typeface="Times New Roman" panose="02020603050405020304" pitchFamily="18" charset="0"/>
              </a:rPr>
              <a:t> (разг.)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устать от длительного бега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de-DE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>
                <a:latin typeface="Times New Roman" panose="02020603050405020304" pitchFamily="18" charset="0"/>
              </a:rPr>
              <a:t>Тип продуктивен, особенно в разг. речи и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nhaltsplatzhalter 2">
            <a:extLst>
              <a:ext uri="{FF2B5EF4-FFF2-40B4-BE49-F238E27FC236}">
                <a16:creationId xmlns:a16="http://schemas.microsoft.com/office/drawing/2014/main" id="{56D3054A-DEA0-2DD2-B963-7B838F4AA4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323850"/>
            <a:ext cx="9577388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просторечии; </a:t>
            </a:r>
            <a:r>
              <a:rPr lang="ru-RU" altLang="de-CZ" sz="2800" dirty="0" err="1">
                <a:latin typeface="Times New Roman" panose="02020603050405020304" pitchFamily="18" charset="0"/>
              </a:rPr>
              <a:t>окказ</a:t>
            </a:r>
            <a:r>
              <a:rPr lang="ru-RU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Наверно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они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там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загастролировались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успели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вовремя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приехать</a:t>
            </a:r>
            <a:r>
              <a:rPr lang="de-DE" altLang="de-CZ" sz="2800" dirty="0">
                <a:latin typeface="Times New Roman" panose="02020603050405020304" pitchFamily="18" charset="0"/>
              </a:rPr>
              <a:t>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изолгаться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,</a:t>
            </a:r>
            <a:r>
              <a:rPr lang="ru-RU" altLang="de-CZ" sz="2800" dirty="0">
                <a:latin typeface="Times New Roman" panose="02020603050405020304" pitchFamily="18" charset="0"/>
              </a:rPr>
              <a:t>привыкнуть лгать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de-DE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отбегаться</a:t>
            </a:r>
            <a:r>
              <a:rPr lang="ru-RU" altLang="de-CZ" sz="2800" dirty="0">
                <a:latin typeface="Times New Roman" panose="02020603050405020304" pitchFamily="18" charset="0"/>
              </a:rPr>
              <a:t> (разг.) </a:t>
            </a:r>
            <a:r>
              <a:rPr lang="cs-CZ" altLang="de-CZ" sz="2800" dirty="0">
                <a:latin typeface="Times New Roman" panose="02020603050405020304" pitchFamily="18" charset="0"/>
              </a:rPr>
              <a:t>,</a:t>
            </a:r>
            <a:r>
              <a:rPr lang="ru-RU" altLang="de-CZ" sz="2800" dirty="0">
                <a:latin typeface="Times New Roman" panose="02020603050405020304" pitchFamily="18" charset="0"/>
              </a:rPr>
              <a:t>кончить бегать, оказаться не в состоянии больше бегать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de-DE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присмотреться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,</a:t>
            </a:r>
            <a:r>
              <a:rPr lang="ru-RU" altLang="de-CZ" sz="2800" dirty="0">
                <a:latin typeface="Times New Roman" panose="02020603050405020304" pitchFamily="18" charset="0"/>
              </a:rPr>
              <a:t>пристально, внимательно всмотреться, чтобы увидеть, разглядеть кого-что-л.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endParaRPr lang="cs-CZ" altLang="ja-JP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S prefixem, sufixem a postfixem: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denominální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банкрот</a:t>
            </a:r>
            <a:r>
              <a:rPr lang="ru-RU" altLang="de-CZ" sz="2800" dirty="0">
                <a:latin typeface="Times New Roman" panose="02020603050405020304" pitchFamily="18" charset="0"/>
              </a:rPr>
              <a:t> ,лицо, сделавшееся несостоятельным должником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de-CH" altLang="ja-JP" sz="2800" dirty="0">
                <a:latin typeface="Times New Roman" panose="02020603050405020304" pitchFamily="18" charset="0"/>
              </a:rPr>
              <a:t>=&gt; </a:t>
            </a:r>
            <a:r>
              <a:rPr lang="ru-RU" altLang="ja-JP" sz="2800" i="1" dirty="0">
                <a:latin typeface="Times New Roman" panose="02020603050405020304" pitchFamily="18" charset="0"/>
              </a:rPr>
              <a:t>обанкротиться</a:t>
            </a:r>
            <a:r>
              <a:rPr lang="ru-RU" altLang="ja-JP" sz="2800" dirty="0">
                <a:latin typeface="Times New Roman" panose="02020603050405020304" pitchFamily="18" charset="0"/>
              </a:rPr>
              <a:t> ,стать банкротом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de-DE" altLang="ja-JP" sz="2800" dirty="0">
                <a:latin typeface="Times New Roman" panose="02020603050405020304" pitchFamily="18" charset="0"/>
              </a:rPr>
              <a:t> s </a:t>
            </a:r>
            <a:r>
              <a:rPr lang="de-DE" altLang="ja-JP" sz="2800" dirty="0" err="1">
                <a:latin typeface="Times New Roman" panose="02020603050405020304" pitchFamily="18" charset="0"/>
              </a:rPr>
              <a:t>prefixem</a:t>
            </a:r>
            <a:r>
              <a:rPr lang="de-DE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о</a:t>
            </a:r>
            <a:r>
              <a:rPr lang="de-DE" altLang="ja-JP" sz="2800" dirty="0">
                <a:latin typeface="Times New Roman" panose="02020603050405020304" pitchFamily="18" charset="0"/>
              </a:rPr>
              <a:t>-, </a:t>
            </a:r>
            <a:r>
              <a:rPr lang="de-DE" altLang="ja-JP" sz="2800" dirty="0" err="1">
                <a:latin typeface="Times New Roman" panose="02020603050405020304" pitchFamily="18" charset="0"/>
              </a:rPr>
              <a:t>sufixem</a:t>
            </a:r>
            <a:r>
              <a:rPr lang="de-DE" altLang="ja-JP" sz="2800" dirty="0">
                <a:latin typeface="Times New Roman" panose="02020603050405020304" pitchFamily="18" charset="0"/>
              </a:rPr>
              <a:t> -</a:t>
            </a:r>
            <a:r>
              <a:rPr lang="ru-RU" altLang="ja-JP" sz="2800" i="1" dirty="0">
                <a:latin typeface="Times New Roman" panose="02020603050405020304" pitchFamily="18" charset="0"/>
              </a:rPr>
              <a:t>и</a:t>
            </a:r>
            <a:r>
              <a:rPr lang="de-DE" altLang="ja-JP" sz="2800" dirty="0">
                <a:latin typeface="Times New Roman" panose="02020603050405020304" pitchFamily="18" charset="0"/>
              </a:rPr>
              <a:t>- a postfixem -</a:t>
            </a:r>
            <a:r>
              <a:rPr lang="ru-RU" altLang="ja-JP" sz="2800" i="1" dirty="0" err="1">
                <a:latin typeface="Times New Roman" panose="02020603050405020304" pitchFamily="18" charset="0"/>
              </a:rPr>
              <a:t>ся</a:t>
            </a:r>
            <a:r>
              <a:rPr lang="de-DE" altLang="ja-JP" sz="2800" dirty="0">
                <a:latin typeface="Times New Roman" panose="02020603050405020304" pitchFamily="18" charset="0"/>
              </a:rPr>
              <a:t>, </a:t>
            </a:r>
            <a:r>
              <a:rPr lang="de-DE" altLang="ja-JP" sz="2800" dirty="0" err="1">
                <a:latin typeface="Times New Roman" panose="02020603050405020304" pitchFamily="18" charset="0"/>
              </a:rPr>
              <a:t>deverbální</a:t>
            </a:r>
            <a:r>
              <a:rPr lang="de-DE" altLang="ja-JP" sz="2800" dirty="0">
                <a:latin typeface="Times New Roman" panose="02020603050405020304" pitchFamily="18" charset="0"/>
              </a:rPr>
              <a:t> </a:t>
            </a:r>
            <a:r>
              <a:rPr lang="uk-UA" altLang="ja-JP" sz="2800" i="1" dirty="0" err="1">
                <a:latin typeface="Times New Roman" panose="02020603050405020304" pitchFamily="18" charset="0"/>
              </a:rPr>
              <a:t>перешучиваться</a:t>
            </a:r>
            <a:r>
              <a:rPr lang="de-CH" altLang="ja-JP" sz="2800" dirty="0">
                <a:latin typeface="Times New Roman" panose="02020603050405020304" pitchFamily="18" charset="0"/>
              </a:rPr>
              <a:t> </a:t>
            </a:r>
            <a:r>
              <a:rPr lang="uk-UA" altLang="ja-JP" sz="2800" dirty="0">
                <a:latin typeface="Times New Roman" panose="02020603050405020304" pitchFamily="18" charset="0"/>
              </a:rPr>
              <a:t>(</a:t>
            </a:r>
            <a:r>
              <a:rPr lang="uk-UA" altLang="ja-JP" sz="2800" dirty="0" err="1">
                <a:latin typeface="Times New Roman" panose="02020603050405020304" pitchFamily="18" charset="0"/>
              </a:rPr>
              <a:t>разг</a:t>
            </a:r>
            <a:r>
              <a:rPr lang="uk-UA" altLang="ja-JP" sz="2800" dirty="0">
                <a:latin typeface="Times New Roman" panose="02020603050405020304" pitchFamily="18" charset="0"/>
              </a:rPr>
              <a:t>.</a:t>
            </a:r>
            <a:r>
              <a:rPr lang="de-CH" altLang="ja-JP" sz="2800" dirty="0">
                <a:latin typeface="Times New Roman" panose="02020603050405020304" pitchFamily="18" charset="0"/>
              </a:rPr>
              <a:t>) ,</a:t>
            </a:r>
            <a:r>
              <a:rPr lang="uk-UA" altLang="ja-JP" sz="2800" dirty="0" err="1">
                <a:latin typeface="Times New Roman" panose="02020603050405020304" pitchFamily="18" charset="0"/>
              </a:rPr>
              <a:t>обмениваться</a:t>
            </a:r>
            <a:r>
              <a:rPr lang="uk-UA" altLang="ja-JP" sz="2800" dirty="0">
                <a:latin typeface="Times New Roman" panose="02020603050405020304" pitchFamily="18" charset="0"/>
              </a:rPr>
              <a:t> </a:t>
            </a:r>
            <a:r>
              <a:rPr lang="uk-UA" altLang="ja-JP" sz="2800" dirty="0" err="1">
                <a:latin typeface="Times New Roman" panose="02020603050405020304" pitchFamily="18" charset="0"/>
              </a:rPr>
              <a:t>шутками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de-DE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Лениво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 err="1">
                <a:latin typeface="Times New Roman" panose="02020603050405020304" pitchFamily="18" charset="0"/>
              </a:rPr>
              <a:t>перечирикивались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воробьи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de-CH" altLang="ja-JP" sz="2800" dirty="0">
                <a:latin typeface="Times New Roman" panose="02020603050405020304" pitchFamily="18" charset="0"/>
              </a:rPr>
              <a:t>s </a:t>
            </a:r>
            <a:r>
              <a:rPr lang="de-CH" altLang="ja-JP" sz="2800" dirty="0" err="1">
                <a:latin typeface="Times New Roman" panose="02020603050405020304" pitchFamily="18" charset="0"/>
              </a:rPr>
              <a:t>prefixem</a:t>
            </a:r>
            <a:r>
              <a:rPr lang="de-CH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пере</a:t>
            </a:r>
            <a:r>
              <a:rPr lang="de-CH" altLang="ja-JP" sz="2800" dirty="0">
                <a:latin typeface="Times New Roman" panose="02020603050405020304" pitchFamily="18" charset="0"/>
              </a:rPr>
              <a:t>-, </a:t>
            </a:r>
            <a:r>
              <a:rPr lang="de-CH" altLang="ja-JP" sz="2800" dirty="0" err="1">
                <a:latin typeface="Times New Roman" panose="02020603050405020304" pitchFamily="18" charset="0"/>
              </a:rPr>
              <a:t>sufixem</a:t>
            </a:r>
            <a:r>
              <a:rPr lang="de-CH" altLang="ja-JP" sz="2800" dirty="0">
                <a:latin typeface="Times New Roman" panose="02020603050405020304" pitchFamily="18" charset="0"/>
              </a:rPr>
              <a:t> -</a:t>
            </a:r>
            <a:r>
              <a:rPr lang="ru-RU" altLang="ja-JP" sz="2800" i="1" dirty="0">
                <a:latin typeface="Times New Roman" panose="02020603050405020304" pitchFamily="18" charset="0"/>
              </a:rPr>
              <a:t>ива</a:t>
            </a:r>
            <a:r>
              <a:rPr lang="de-CH" altLang="ja-JP" sz="2800" dirty="0">
                <a:latin typeface="Times New Roman" panose="02020603050405020304" pitchFamily="18" charset="0"/>
              </a:rPr>
              <a:t>- a postfixem -</a:t>
            </a:r>
            <a:r>
              <a:rPr lang="ru-RU" altLang="ja-JP" sz="2800" i="1" dirty="0" err="1">
                <a:latin typeface="Times New Roman" panose="02020603050405020304" pitchFamily="18" charset="0"/>
              </a:rPr>
              <a:t>ся</a:t>
            </a:r>
            <a:endParaRPr lang="cs-CZ" altLang="de-CZ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8E66F25D-1A99-F81F-3652-E32141641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Derivace: prefixy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EAF7E2-BC76-1D62-08E1-5BD75C22D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Ještě několik poznámek k slovotvorbě z pohledu RG (1980):</a:t>
            </a:r>
          </a:p>
          <a:p>
            <a:pPr marL="414338" indent="-309563">
              <a:buFont typeface="Arial" panose="020B0604020202020204" pitchFamily="34" charset="0"/>
              <a:buChar char="•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§ 192. Одно из слов, связанных отношениями мотивации, является мотивирующим, а другое - мотивированным. Мотивированным признается слово, обладающее следующими признаками.</a:t>
            </a:r>
          </a:p>
          <a:p>
            <a:pPr marL="414338" indent="-309563">
              <a:buFont typeface="Arial" panose="020B0604020202020204" pitchFamily="34" charset="0"/>
              <a:buChar char="•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1) При различии лексических значений сопоставляемых слов мотивированным является то, основа которого характеризуется большей формальной (фонематической) сложностью: </a:t>
            </a:r>
            <a:r>
              <a:rPr lang="ru-RU" altLang="de-CZ" sz="2800" i="1">
                <a:latin typeface="Times New Roman" panose="02020603050405020304" pitchFamily="18" charset="0"/>
              </a:rPr>
              <a:t>горох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горошина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бежать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выбежать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</a:p>
          <a:p>
            <a:pPr marL="414338" indent="-309563">
              <a:buFont typeface="Arial" panose="020B0604020202020204" pitchFamily="34" charset="0"/>
              <a:buChar char="•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Примечание. Формально (фонематически) более сложной считается основа, в которой содержится большее количество вычленяемых (помимо корня) звуковых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ADA142DE-168D-D1CE-5A6A-6B9AE5ECC3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23850"/>
            <a:ext cx="9288463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отрезков, независимо от того, обладают ли эти отрезки каким-либо значением или не обладают.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2) При различии лексических значений этих слов и равной формальной сложности мотивированным является слово, характеризующееся большей семантической сложностью, т. е. то, значение которого определяется через другое слово: </a:t>
            </a:r>
            <a:r>
              <a:rPr lang="ru-RU" altLang="de-CZ" sz="2800" i="1">
                <a:latin typeface="Times New Roman" panose="02020603050405020304" pitchFamily="18" charset="0"/>
              </a:rPr>
              <a:t>химия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химик</a:t>
            </a:r>
            <a:r>
              <a:rPr lang="ru-RU" altLang="de-CZ" sz="2800">
                <a:latin typeface="Times New Roman" panose="02020603050405020304" pitchFamily="18" charset="0"/>
              </a:rPr>
              <a:t> (тот, кто занимается химией), </a:t>
            </a:r>
            <a:r>
              <a:rPr lang="ru-RU" altLang="de-CZ" sz="2800" i="1">
                <a:latin typeface="Times New Roman" panose="02020603050405020304" pitchFamily="18" charset="0"/>
              </a:rPr>
              <a:t>художник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художница</a:t>
            </a:r>
            <a:r>
              <a:rPr lang="ru-RU" altLang="de-CZ" sz="2800">
                <a:latin typeface="Times New Roman" panose="02020603050405020304" pitchFamily="18" charset="0"/>
              </a:rPr>
              <a:t> (женщина-художник).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3) При тождество(!) всех компонентов значений слов, кроме значения части речи: а) в парах "глагол - существительное, обозначающее действие по этому глаголу" (</a:t>
            </a:r>
            <a:r>
              <a:rPr lang="ru-RU" altLang="de-CZ" sz="2800" i="1">
                <a:latin typeface="Times New Roman" panose="02020603050405020304" pitchFamily="18" charset="0"/>
              </a:rPr>
              <a:t>косить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косьба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дуть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дутьё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выходить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выход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атаковать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атака</a:t>
            </a:r>
            <a:r>
              <a:rPr lang="ru-RU" altLang="de-CZ" sz="2800">
                <a:latin typeface="Times New Roman" panose="02020603050405020304" pitchFamily="18" charset="0"/>
              </a:rPr>
              <a:t>), "прилагательное - существительное, обозначающее тот же признак" (</a:t>
            </a:r>
            <a:r>
              <a:rPr lang="ru-RU" altLang="de-CZ" sz="2800" i="1">
                <a:latin typeface="Times New Roman" panose="02020603050405020304" pitchFamily="18" charset="0"/>
              </a:rPr>
              <a:t>красный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краснота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синий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синь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9119072C-FA53-7B3F-DC9F-630D253175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23850"/>
            <a:ext cx="9361488" cy="68405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независимо от количества вычленяемых в основах звуковых отрезков, мотивированным признается существительное, поскольку значения действия и признака являются общими значениями соответственно глагола и прилагательного, но не существительного (см. </a:t>
            </a:r>
            <a:r>
              <a:rPr lang="cs-CZ" altLang="de-CZ" sz="2800">
                <a:latin typeface="Times New Roman" panose="02020603050405020304" pitchFamily="18" charset="0"/>
              </a:rPr>
              <a:t>§</a:t>
            </a:r>
            <a:r>
              <a:rPr lang="ru-RU" altLang="de-CZ" sz="2800">
                <a:latin typeface="Times New Roman" panose="02020603050405020304" pitchFamily="18" charset="0"/>
              </a:rPr>
              <a:t>1111); б) в паре "прилагательное - наречие" мотивированным признается слово, характеризующееся большей формальной сложностью (см. признак 1): </a:t>
            </a:r>
            <a:r>
              <a:rPr lang="ru-RU" altLang="de-CZ" sz="2800" i="1">
                <a:latin typeface="Times New Roman" panose="02020603050405020304" pitchFamily="18" charset="0"/>
              </a:rPr>
              <a:t>смелый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смело</a:t>
            </a:r>
            <a:r>
              <a:rPr lang="ru-RU" altLang="de-CZ" sz="2800">
                <a:latin typeface="Times New Roman" panose="02020603050405020304" pitchFamily="18" charset="0"/>
              </a:rPr>
              <a:t>, но </a:t>
            </a:r>
            <a:r>
              <a:rPr lang="ru-RU" altLang="de-CZ" sz="2800" i="1">
                <a:latin typeface="Times New Roman" panose="02020603050405020304" pitchFamily="18" charset="0"/>
              </a:rPr>
              <a:t>вчера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вчерашний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endParaRPr lang="ru-RU" altLang="de-CZ" sz="2800">
              <a:latin typeface="Times New Roman" panose="02020603050405020304" pitchFamily="18" charset="0"/>
              <a:hlinkClick r:id="rId2" action="ppaction://hlinkfile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4) Слово, не являющееся стилистически нейтральным, не может быть мотивирующим, если сопоставляемое с ним слово стилистически нейтрально. Поэтому, например, образования типа </a:t>
            </a:r>
            <a:r>
              <a:rPr lang="ru-RU" altLang="de-CZ" sz="2800" i="1">
                <a:latin typeface="Times New Roman" panose="02020603050405020304" pitchFamily="18" charset="0"/>
              </a:rPr>
              <a:t>гуманитар</a:t>
            </a:r>
            <a:r>
              <a:rPr lang="cs-CZ" altLang="de-CZ" sz="2800">
                <a:latin typeface="Times New Roman" panose="02020603050405020304" pitchFamily="18" charset="0"/>
              </a:rPr>
              <a:t> (,</a:t>
            </a:r>
            <a:r>
              <a:rPr lang="ru-RU" altLang="de-CZ" sz="2800">
                <a:latin typeface="Times New Roman" panose="02020603050405020304" pitchFamily="18" charset="0"/>
              </a:rPr>
              <a:t>тот, кто профессионально занимается гуманитарными науками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3B9F78C1-46CA-214E-27AB-ED6B83F9C5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250825"/>
            <a:ext cx="9361488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корабел</a:t>
            </a:r>
            <a:r>
              <a:rPr lang="ru-RU" altLang="de-CZ" sz="2800">
                <a:latin typeface="Times New Roman" panose="02020603050405020304" pitchFamily="18" charset="0"/>
              </a:rPr>
              <a:t> (разг. ,тот, кто занимается кораблестроением; кораблестроитель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 мотивированы прилагательными </a:t>
            </a:r>
            <a:r>
              <a:rPr lang="ru-RU" altLang="ja-JP" sz="2800" i="1">
                <a:latin typeface="Times New Roman" panose="02020603050405020304" pitchFamily="18" charset="0"/>
              </a:rPr>
              <a:t>гуманитарный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корабельный</a:t>
            </a:r>
            <a:r>
              <a:rPr lang="ru-RU" altLang="ja-JP" sz="2800">
                <a:latin typeface="Times New Roman" panose="02020603050405020304" pitchFamily="18" charset="0"/>
              </a:rPr>
              <a:t>, а не наоборот, несмотря на большую формальную сложность прилагательных (см. § </a:t>
            </a:r>
            <a:r>
              <a:rPr lang="ru-RU" altLang="ja-JP" sz="2800">
                <a:solidFill>
                  <a:schemeClr val="tx1"/>
                </a:solidFill>
                <a:latin typeface="Times New Roman" panose="02020603050405020304" pitchFamily="18" charset="0"/>
              </a:rPr>
              <a:t>460</a:t>
            </a:r>
            <a:r>
              <a:rPr lang="ru-RU" altLang="ja-JP" sz="2800">
                <a:latin typeface="Times New Roman" panose="02020603050405020304" pitchFamily="18" charset="0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§ 197. Слово может мотивироваться одновременно несколькими словами, отличающимися от него одинаковым количеством формантов. Такие мотивации могут быть названы неединственными, например: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/>
            <a:r>
              <a:rPr lang="en-US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неравный</a:t>
            </a:r>
            <a:endParaRPr lang="de-DE" altLang="de-CZ" sz="2800" i="1">
              <a:latin typeface="Times New Roman" panose="02020603050405020304" pitchFamily="18" charset="0"/>
            </a:endParaRPr>
          </a:p>
          <a:p>
            <a:pPr marL="457200" indent="-457200"/>
            <a:r>
              <a:rPr lang="en-US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>
                <a:latin typeface="Times New Roman" panose="02020603050405020304" pitchFamily="18" charset="0"/>
              </a:rPr>
              <a:t>							→ </a:t>
            </a:r>
            <a:r>
              <a:rPr lang="ru-RU" altLang="de-CZ" sz="2800" i="1">
                <a:latin typeface="Times New Roman" panose="02020603050405020304" pitchFamily="18" charset="0"/>
              </a:rPr>
              <a:t>неравенство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/>
            <a:r>
              <a:rPr lang="en-US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равенство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/>
            <a:r>
              <a:rPr lang="en-US" altLang="de-CZ" sz="2800" i="1"/>
              <a:t> </a:t>
            </a:r>
            <a:endParaRPr lang="de-DE" altLang="de-CZ" sz="28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5577B5A9-020E-D384-7C0F-762FF205EF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211638"/>
            <a:ext cx="9361488" cy="30241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Srov. také </a:t>
            </a:r>
            <a:r>
              <a:rPr lang="ru-RU" altLang="de-CZ" sz="2800" i="1">
                <a:latin typeface="Times New Roman" panose="02020603050405020304" pitchFamily="18" charset="0"/>
              </a:rPr>
              <a:t>Словарь морфем русского языка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zvlášť kořenovou část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  <p:pic>
        <p:nvPicPr>
          <p:cNvPr id="22530" name="Bild 4" descr="Bildschirmfoto 2014-03-25 um 21.59.02.png">
            <a:extLst>
              <a:ext uri="{FF2B5EF4-FFF2-40B4-BE49-F238E27FC236}">
                <a16:creationId xmlns:a16="http://schemas.microsoft.com/office/drawing/2014/main" id="{1F4A3D08-85F8-A829-F00E-61DFA43E9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250825"/>
            <a:ext cx="1008062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21DE5D4E-3B3D-C1C8-78D0-DA968625D9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361487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Slovotvorba pomocí prefixů</a:t>
            </a:r>
            <a:r>
              <a:rPr lang="de-CH" altLang="de-CZ" sz="2800" dirty="0">
                <a:latin typeface="Times New Roman" panose="02020603050405020304" pitchFamily="18" charset="0"/>
              </a:rPr>
              <a:t>: </a:t>
            </a:r>
            <a:r>
              <a:rPr lang="de-CH" altLang="de-CZ" sz="2800" dirty="0" err="1">
                <a:latin typeface="Times New Roman" panose="02020603050405020304" pitchFamily="18" charset="0"/>
              </a:rPr>
              <a:t>substantiva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 err="1">
                <a:latin typeface="Times New Roman" panose="02020603050405020304" pitchFamily="18" charset="0"/>
              </a:rPr>
              <a:t>Prefigace</a:t>
            </a:r>
            <a:r>
              <a:rPr lang="cs-CZ" altLang="de-CZ" sz="2800" dirty="0">
                <a:latin typeface="Times New Roman" panose="02020603050405020304" pitchFamily="18" charset="0"/>
              </a:rPr>
              <a:t> je více méně doména sloves, u substantiv vystupují omezeně produktivní (více méně ještě lexikální) prefixy </a:t>
            </a:r>
            <a:r>
              <a:rPr lang="cs-CZ" altLang="de-CZ" sz="2800">
                <a:latin typeface="Times New Roman" panose="02020603050405020304" pitchFamily="18" charset="0"/>
              </a:rPr>
              <a:t>hl. cizího </a:t>
            </a:r>
            <a:r>
              <a:rPr lang="cs-CZ" altLang="de-CZ" sz="2800" dirty="0">
                <a:latin typeface="Times New Roman" panose="02020603050405020304" pitchFamily="18" charset="0"/>
              </a:rPr>
              <a:t>původu (RG 1980, §468nn.)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Desubstantivní</a:t>
            </a:r>
            <a:r>
              <a:rPr lang="cs-CZ" altLang="de-CZ" sz="2800" dirty="0">
                <a:latin typeface="Times New Roman" panose="02020603050405020304" pitchFamily="18" charset="0"/>
              </a:rPr>
              <a:t> deriváty: </a:t>
            </a:r>
            <a:r>
              <a:rPr lang="ru-RU" altLang="de-CZ" sz="2800" i="1" dirty="0">
                <a:latin typeface="Times New Roman" panose="02020603050405020304" pitchFamily="18" charset="0"/>
              </a:rPr>
              <a:t>антигерой, архибестия, вице</a:t>
            </a:r>
            <a:r>
              <a:rPr lang="de-CH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>
                <a:latin typeface="Times New Roman" panose="02020603050405020304" pitchFamily="18" charset="0"/>
              </a:rPr>
              <a:t>адмирал, демилитаризация (дезинформация), диспропорция, контрразведка,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обер</a:t>
            </a:r>
            <a:r>
              <a:rPr lang="de-CH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>
                <a:latin typeface="Times New Roman" panose="02020603050405020304" pitchFamily="18" charset="0"/>
              </a:rPr>
              <a:t>офицер</a:t>
            </a:r>
            <a:r>
              <a:rPr lang="de-CH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протоистория, реорганизация, проректор, субъединица, суперцемент, ультразвук, экс</a:t>
            </a:r>
            <a:r>
              <a:rPr lang="de-CH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>
                <a:latin typeface="Times New Roman" panose="02020603050405020304" pitchFamily="18" charset="0"/>
              </a:rPr>
              <a:t>министр, экстракласс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Domácí vystupují: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беспорядок, заграница, надсистема, неудача, перевыборы, подсистема, правнук, предыстория, призвук, привкус, противовес, раскрасавец,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размиллионер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(lexikální funkce MAGN)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сверхчеловек, сверхскорость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 err="1">
                <a:latin typeface="Times New Roman" panose="02020603050405020304" pitchFamily="18" charset="0"/>
              </a:rPr>
              <a:t>csl</a:t>
            </a:r>
            <a:r>
              <a:rPr lang="cs-CZ" altLang="de-CZ" sz="2800" dirty="0">
                <a:latin typeface="Times New Roman" panose="02020603050405020304" pitchFamily="18" charset="0"/>
              </a:rPr>
              <a:t>. původu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соавтор, сопредседатель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okazionální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</a:t>
            </a:r>
            <a:r>
              <a:rPr lang="de-CH" altLang="de-CZ" sz="2800" i="1" dirty="0">
                <a:latin typeface="Times New Roman" panose="02020603050405020304" pitchFamily="18" charset="0"/>
              </a:rPr>
              <a:t>- (</a:t>
            </a:r>
            <a:r>
              <a:rPr lang="ru-RU" altLang="de-CZ" sz="2800" i="1" dirty="0">
                <a:latin typeface="Times New Roman" panose="02020603050405020304" pitchFamily="18" charset="0"/>
              </a:rPr>
              <a:t>в то самое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доутро</a:t>
            </a:r>
            <a:r>
              <a:rPr lang="de-CH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наднаука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8DE347A8-47C7-F682-B1C1-43EEB619A8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250825"/>
            <a:ext cx="9288462" cy="69135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паужин</a:t>
            </a:r>
            <a:r>
              <a:rPr lang="cs-CZ" altLang="de-CZ" sz="2800">
                <a:latin typeface="Times New Roman" panose="02020603050405020304" pitchFamily="18" charset="0"/>
              </a:rPr>
              <a:t> ,</a:t>
            </a:r>
            <a:r>
              <a:rPr lang="ru-RU" altLang="de-CZ" sz="2800">
                <a:latin typeface="Times New Roman" panose="02020603050405020304" pitchFamily="18" charset="0"/>
              </a:rPr>
              <a:t>прием пищи между обедом и ужином, пища, предназначенная для еды между обедом и ужином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ru-RU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 řadě případů vznikly z původního prefixu a sufixu cirkumfixy: označující místo: </a:t>
            </a:r>
            <a:r>
              <a:rPr lang="ru-RU" altLang="de-CZ" sz="2800" i="1">
                <a:latin typeface="Times New Roman" panose="02020603050405020304" pitchFamily="18" charset="0"/>
              </a:rPr>
              <a:t>замостье, Заволжье, межбровье, межгорье (междугорье), надбровье, наддверие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Предкарпатье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Приамурье</a:t>
            </a:r>
            <a:r>
              <a:rPr lang="ru-RU" altLang="de-CZ" sz="2800">
                <a:latin typeface="Times New Roman" panose="02020603050405020304" pitchFamily="18" charset="0"/>
              </a:rPr>
              <a:t>, okazionálně </a:t>
            </a:r>
            <a:r>
              <a:rPr lang="ru-RU" altLang="de-CZ" sz="2800" i="1">
                <a:latin typeface="Times New Roman" panose="02020603050405020304" pitchFamily="18" charset="0"/>
              </a:rPr>
              <a:t>зашкафник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недоумок</a:t>
            </a:r>
            <a:r>
              <a:rPr lang="ru-RU" altLang="de-CZ" sz="2800">
                <a:latin typeface="Times New Roman" panose="02020603050405020304" pitchFamily="18" charset="0"/>
              </a:rPr>
              <a:t>, okazionálně: </a:t>
            </a:r>
            <a:r>
              <a:rPr lang="ru-RU" altLang="de-CZ" sz="2800" i="1">
                <a:latin typeface="Times New Roman" panose="02020603050405020304" pitchFamily="18" charset="0"/>
              </a:rPr>
              <a:t>Он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похож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лису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очень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Какой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то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недолисок, собеседник, созвездие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Někdy mohou být komplexní motivační vztahy: </a:t>
            </a:r>
            <a:r>
              <a:rPr lang="ru-RU" altLang="de-CZ" sz="2800" i="1">
                <a:latin typeface="Times New Roman" panose="02020603050405020304" pitchFamily="18" charset="0"/>
              </a:rPr>
              <a:t>бездорожье </a:t>
            </a:r>
            <a:r>
              <a:rPr lang="de-CH" altLang="de-CZ" sz="2800" i="1">
                <a:latin typeface="Times New Roman" panose="02020603050405020304" pitchFamily="18" charset="0"/>
              </a:rPr>
              <a:t>&lt; </a:t>
            </a:r>
            <a:r>
              <a:rPr lang="ru-RU" altLang="de-CZ" sz="2800" i="1">
                <a:latin typeface="Times New Roman" panose="02020603050405020304" pitchFamily="18" charset="0"/>
              </a:rPr>
              <a:t>без дороги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 Deverbální deriváty: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знать </a:t>
            </a:r>
            <a:r>
              <a:rPr lang="de-CH" altLang="de-CZ" sz="2800" i="1">
                <a:latin typeface="Times New Roman" panose="02020603050405020304" pitchFamily="18" charset="0"/>
              </a:rPr>
              <a:t>&gt;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незнайка, гореть </a:t>
            </a:r>
            <a:r>
              <a:rPr lang="de-CH" altLang="de-CZ" sz="2800">
                <a:latin typeface="Times New Roman" panose="02020603050405020304" pitchFamily="18" charset="0"/>
              </a:rPr>
              <a:t>&gt;</a:t>
            </a:r>
            <a:r>
              <a:rPr lang="ru-RU" altLang="de-CZ" sz="2800"/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огарок</a:t>
            </a:r>
            <a:r>
              <a:rPr lang="ru-RU" altLang="de-CZ" sz="2800"/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,не до конца сгоревший остаток чего-либо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3C6B7898-055D-45B9-5DBC-F93570448D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466725"/>
            <a:ext cx="9290050" cy="6553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RG (1980) počítá i s kombinací prefixu s nulovým sufixem: </a:t>
            </a:r>
            <a:r>
              <a:rPr lang="ru-RU" altLang="de-CZ" sz="2800" i="1">
                <a:latin typeface="Times New Roman" panose="02020603050405020304" pitchFamily="18" charset="0"/>
              </a:rPr>
              <a:t>бегать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de-CH" altLang="de-CZ" sz="2800">
                <a:latin typeface="Times New Roman" panose="02020603050405020304" pitchFamily="18" charset="0"/>
              </a:rPr>
              <a:t>&gt;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забег</a:t>
            </a:r>
            <a:r>
              <a:rPr lang="de-CH" altLang="de-CZ" sz="2800" i="1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отдельное состязание в беге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ездить</a:t>
            </a:r>
            <a:r>
              <a:rPr lang="ru-RU" altLang="ja-JP" sz="2800">
                <a:latin typeface="Times New Roman" panose="02020603050405020304" pitchFamily="18" charset="0"/>
              </a:rPr>
              <a:t> </a:t>
            </a:r>
            <a:r>
              <a:rPr lang="de-CH" altLang="ja-JP" sz="2800">
                <a:latin typeface="Times New Roman" panose="02020603050405020304" pitchFamily="18" charset="0"/>
              </a:rPr>
              <a:t>&gt;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заезд </a:t>
            </a:r>
            <a:r>
              <a:rPr lang="ru-RU" altLang="ja-JP" sz="2800">
                <a:latin typeface="Times New Roman" panose="02020603050405020304" pitchFamily="18" charset="0"/>
              </a:rPr>
              <a:t>,отдельное состязание на скачках или бегах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ru-RU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Deadjektivní typy: </a:t>
            </a:r>
            <a:r>
              <a:rPr lang="ru-RU" altLang="de-CZ" sz="2800" i="1">
                <a:latin typeface="Times New Roman" panose="02020603050405020304" pitchFamily="18" charset="0"/>
              </a:rPr>
              <a:t>пробель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примесь белизны, белый отлив, белые просветы в окраске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Adjektiva (§683nn.):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Deadjektivní typy: </a:t>
            </a:r>
            <a:r>
              <a:rPr lang="ru-RU" altLang="de-CZ" sz="2800" i="1">
                <a:latin typeface="Times New Roman" panose="02020603050405020304" pitchFamily="18" charset="0"/>
              </a:rPr>
              <a:t>антигуманный, архиглупый, безбилетный, внеслужебный, внутригосударственный, дореволюционный, имматериальный, интервокальный, международный, наилучший (!), нередкий, эти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возражения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давно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известны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переизвестны, пограничный, посильнее (!) - Стремится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вытесать свой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мир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попросторнее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посветлее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пообзорнее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1983</Words>
  <Application>Microsoft Macintosh PowerPoint</Application>
  <PresentationFormat>Benutzerdefiniert</PresentationFormat>
  <Paragraphs>68</Paragraphs>
  <Slides>18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Office-Design</vt:lpstr>
      <vt:lpstr>Lexikologie a slovotvorba ruštiny</vt:lpstr>
      <vt:lpstr>Derivace: prefixy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447</cp:revision>
  <cp:lastPrinted>2014-04-01T09:02:10Z</cp:lastPrinted>
  <dcterms:created xsi:type="dcterms:W3CDTF">2012-10-11T18:59:19Z</dcterms:created>
  <dcterms:modified xsi:type="dcterms:W3CDTF">2025-04-10T09:37:10Z</dcterms:modified>
</cp:coreProperties>
</file>