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83" r:id="rId3"/>
    <p:sldId id="287" r:id="rId4"/>
    <p:sldId id="289" r:id="rId5"/>
    <p:sldId id="343" r:id="rId6"/>
    <p:sldId id="296" r:id="rId7"/>
    <p:sldId id="297" r:id="rId8"/>
    <p:sldId id="373" r:id="rId9"/>
    <p:sldId id="372" r:id="rId10"/>
    <p:sldId id="304" r:id="rId11"/>
    <p:sldId id="298" r:id="rId12"/>
    <p:sldId id="290" r:id="rId13"/>
    <p:sldId id="359" r:id="rId14"/>
    <p:sldId id="294" r:id="rId15"/>
    <p:sldId id="374" r:id="rId16"/>
    <p:sldId id="292" r:id="rId17"/>
    <p:sldId id="293" r:id="rId18"/>
    <p:sldId id="291" r:id="rId19"/>
    <p:sldId id="284" r:id="rId20"/>
    <p:sldId id="295" r:id="rId21"/>
    <p:sldId id="305" r:id="rId22"/>
    <p:sldId id="259" r:id="rId23"/>
    <p:sldId id="279" r:id="rId24"/>
    <p:sldId id="280" r:id="rId25"/>
    <p:sldId id="281" r:id="rId26"/>
    <p:sldId id="282" r:id="rId27"/>
    <p:sldId id="371" r:id="rId28"/>
    <p:sldId id="286" r:id="rId29"/>
    <p:sldId id="300" r:id="rId30"/>
    <p:sldId id="301" r:id="rId31"/>
    <p:sldId id="302" r:id="rId32"/>
    <p:sldId id="303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káš Psohlavec" initials="LP" lastIdx="0" clrIdx="0">
    <p:extLst>
      <p:ext uri="{19B8F6BF-5375-455C-9EA6-DF929625EA0E}">
        <p15:presenceInfo xmlns:p15="http://schemas.microsoft.com/office/powerpoint/2012/main" userId="S-1-5-21-3262860406-1598241280-1932476951-14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9" autoAdjust="0"/>
    <p:restoredTop sz="83209" autoAdjust="0"/>
  </p:normalViewPr>
  <p:slideViewPr>
    <p:cSldViewPr snapToGrid="0">
      <p:cViewPr varScale="1">
        <p:scale>
          <a:sx n="81" d="100"/>
          <a:sy n="81" d="100"/>
        </p:scale>
        <p:origin x="120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2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5ADCFA-5DEF-4E9F-B7D1-1058DB8FF2D0}" type="datetimeFigureOut">
              <a:rPr lang="cs-CZ" smtClean="0"/>
              <a:t>23.04.2020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614D3-38FC-4705-A534-3F0871674A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0877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Cvičení -&gt; Instruktor a jeho</a:t>
            </a:r>
            <a:r>
              <a:rPr lang="cs-CZ" b="1" baseline="0" dirty="0" smtClean="0"/>
              <a:t> dovednosti – základní instruktorské dovednosti</a:t>
            </a:r>
          </a:p>
          <a:p>
            <a:endParaRPr lang="cs-CZ" b="1" baseline="0" dirty="0" smtClean="0"/>
          </a:p>
          <a:p>
            <a:r>
              <a:rPr lang="cs-CZ" b="1" baseline="0" dirty="0" smtClean="0"/>
              <a:t>Literatura</a:t>
            </a:r>
          </a:p>
          <a:p>
            <a:pPr marL="0" indent="0">
              <a:buNone/>
            </a:pPr>
            <a:r>
              <a:rPr lang="cs-CZ" dirty="0" err="1" smtClean="0"/>
              <a:t>Přiručka</a:t>
            </a:r>
            <a:r>
              <a:rPr lang="cs-CZ" dirty="0" smtClean="0"/>
              <a:t> instruktora zážitkových akcí/Radek </a:t>
            </a:r>
            <a:r>
              <a:rPr lang="cs-CZ" dirty="0" err="1" smtClean="0"/>
              <a:t>Pelánek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Zahrady pozemských radostí/Allan </a:t>
            </a:r>
            <a:r>
              <a:rPr lang="cs-CZ" dirty="0" err="1" smtClean="0"/>
              <a:t>Gintel</a:t>
            </a:r>
            <a:endParaRPr lang="cs-CZ" dirty="0" smtClean="0"/>
          </a:p>
          <a:p>
            <a:r>
              <a:rPr lang="cs-CZ" b="0" dirty="0" smtClean="0"/>
              <a:t>Dobrodružné hry a cvičení v přírodě/</a:t>
            </a:r>
            <a:r>
              <a:rPr lang="cs-CZ" b="0" baseline="0" dirty="0" smtClean="0"/>
              <a:t>Neuman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0" baseline="0" dirty="0" smtClean="0"/>
              <a:t>Prázdniny se </a:t>
            </a:r>
            <a:r>
              <a:rPr lang="cs-CZ" b="0" i="0" baseline="0" dirty="0" smtClean="0"/>
              <a:t>šlehačkou 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malá instruktorská čítanka/Hora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Učení zážitkem a hrou Praktická příručka/Franc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Uveďme si proto </a:t>
            </a:r>
            <a:r>
              <a:rPr lang="cs-CZ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předpoklady nutné pro úspěšné vykonávání role instruktora:</a:t>
            </a:r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a) předpoklady odborné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cs-CZ" sz="1200" b="1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programové: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vybaveni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vědomostmi a dovednostmi z oboru, z hlediska programových oblastí musí instruktor ovládat dvě na profesionální úrovni, zbývající dvě natolik, aby mohl účinně spolupracovat u uvedení jakéhokoliv programu</a:t>
            </a:r>
          </a:p>
          <a:p>
            <a:r>
              <a:rPr lang="cs-CZ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b) předpoklady </a:t>
            </a:r>
            <a:r>
              <a:rPr lang="cs-CZ" sz="1200" b="1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osobnŕ.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každý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 instruktorů by měl být osobností,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tzn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zralým člověkem bez nezvládnutých vnitřních konfliktů, které rozptylují jeho pozornost. Ke konkrétním vlastnostem by měly patřit: nezávislost úsudku, ochota formulovat a hájit svůj názor, osobní odvaha (schopnost riskovat), zvídavost, schopnost sebeironie, smysl pro humor, náročnost k sobě, osobní poctivost ve vedení, sebekritičnost, tvořivost, potřeba práce na sobě, tolerance (schopnost snášet rozpory a neurčitost), zodpovědnost, ohleduplnost.</a:t>
            </a:r>
          </a:p>
          <a:p>
            <a:r>
              <a:rPr lang="cs-CZ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c) předpoklady odborné - </a:t>
            </a:r>
            <a:r>
              <a:rPr lang="cs-CZ" sz="1200" b="1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pedagogická,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schopnost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jednat s lidmi, schopnost promluvit, zaujmout, nadchnout, citlivost k náladě jiných, takt, odborné znalosti a schopnost využívat je v praxi, schopnost potlačit vlastní zájmy, je-li to nezbytné.</a:t>
            </a:r>
          </a:p>
          <a:p>
            <a:r>
              <a:rPr lang="cs-CZ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d) předpoklady </a:t>
            </a:r>
            <a:r>
              <a:rPr lang="cs-CZ" sz="1200" b="1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organizační: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účinnost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působení instruktora ve značné míře závisí na tom, zda je pokládán za člena kolektivu, zda představuje pro život skupiny viditelný přínos. Měl by proto být schopen a ochoten zúčastnit se - pokud to jen je možné - programu a vztahovat na sebe všechny psané i nepsané normy jednání ve skupině.</a:t>
            </a:r>
          </a:p>
          <a:p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Dobrý instruktor bere svou funkci jako poslání, je motivován vědomím, že dělá činnost, která přispívá k rozvoji osobnosti druhých.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Dobrý instruktor zná sám sebe, své silné a slabé stránky, ujasňuje si, proč dělá rád tuto práci (aby pomáhal k růstu osobnosti, aby uspokojil svou ješitnost a touhu po ovládání druhých, aby ukázal jak je dobrý atd.). Dobrý instruktor má tedy vhled do své osobnosti, je k sobě upřímný, nic si nenamlouvá a usiluje o stálý růst. Stejný přístup a náročnost uplatňuje při poznávání druhých.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(1991)</a:t>
            </a:r>
          </a:p>
          <a:p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Doporučená literatura:</a:t>
            </a:r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 Říčan, P.: Cesta životem. Edice Pyramida, Panorama, Praha 1991</a:t>
            </a:r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 Hora, P. a kol.: Prázdniny se šlehačkou, MF, Praha 1986</a:t>
            </a:r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614D3-38FC-4705-A534-3F0871674A3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516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i="1" dirty="0" smtClean="0"/>
              <a:t>a) předpoklady odborné</a:t>
            </a:r>
            <a:r>
              <a:rPr lang="cs-CZ" sz="1200" dirty="0" smtClean="0"/>
              <a:t>- </a:t>
            </a:r>
            <a:r>
              <a:rPr lang="cs-CZ" sz="1200" b="1" i="1" dirty="0" smtClean="0"/>
              <a:t>programové: </a:t>
            </a:r>
            <a:r>
              <a:rPr lang="cs-CZ" sz="1200" dirty="0" smtClean="0"/>
              <a:t>vybaveni vědomostmi a dovednostmi z oboru</a:t>
            </a:r>
          </a:p>
          <a:p>
            <a:r>
              <a:rPr lang="cs-CZ" sz="1200" b="1" i="1" dirty="0" smtClean="0"/>
              <a:t>b) předpoklady osobní: </a:t>
            </a:r>
            <a:r>
              <a:rPr lang="cs-CZ" sz="1200" dirty="0" smtClean="0"/>
              <a:t>hájit svůj názor, osobní odvaha (schopnost riskovat), zvídavost, schopnost sebeironie, smysl pro humor, náročnost k sobě, osobní poctivost ve vedení, sebekritičnost, tvořivost, potřeba práce na sobě, tolerance (schopnost snášet rozpory a neurčitost), zodpovědnost, ohleduplnost.</a:t>
            </a:r>
          </a:p>
          <a:p>
            <a:r>
              <a:rPr lang="cs-CZ" sz="1200" b="1" i="1" dirty="0" smtClean="0"/>
              <a:t>c) předpoklady odborné – pedagogická: </a:t>
            </a:r>
            <a:r>
              <a:rPr lang="cs-CZ" sz="1200" dirty="0" smtClean="0"/>
              <a:t>schopnost jednat s lidmi, schopnost promluvit, zaujmout, nadchnout, citlivost k náladě jiných, odborné znalosti a schopnost využívat je v praxi, schopnost potlačit vlastní zájmy, je-li to nezbytné.</a:t>
            </a:r>
          </a:p>
          <a:p>
            <a:r>
              <a:rPr lang="cs-CZ" sz="1200" b="1" i="1" dirty="0" smtClean="0"/>
              <a:t>d) předpoklady organizační: </a:t>
            </a:r>
            <a:r>
              <a:rPr lang="cs-CZ" sz="1200" dirty="0" smtClean="0"/>
              <a:t>účinnost působení instruktora ve značné míře závisí na tom, zda je pokládán za člena kolektivu, zda představuje pro život skupiny viditelný přínos. Měl by proto být schopen a ochoten zúčastnit se - pokud to jen je možné - programu a vztahovat na sebe všechny psané i nepsané normy jednání ve skupině.</a:t>
            </a:r>
          </a:p>
          <a:p>
            <a:r>
              <a:rPr lang="cs-CZ" sz="1200" dirty="0" smtClean="0"/>
              <a:t>Dobrý instruktor bere svou funkci jako poslání, je motivován vědomím, že dělá činnost, která přispívá k rozvoji osobnosti druhých.</a:t>
            </a:r>
          </a:p>
          <a:p>
            <a:r>
              <a:rPr lang="cs-CZ" sz="1200" dirty="0" smtClean="0"/>
              <a:t>Dobrý instruktor zná sám sebe, své silné a slabé stránky, ujasňuje si, proč dělá rád tuto práci (aby pomáhal k růstu osobnosti, aby uspokojil svou ješitnost a touhu po ovládání druhých, aby ukázal jak je dobrý atd.). Dobrý instruktor má tedy vhled do své osobnosti, je k sobě upřímný, nic si nenamlouvá a usiluje o stálý růst. Stejný přístup a náročnost uplatňuje při poznávání druhých.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614D3-38FC-4705-A534-3F0871674A34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8870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Jaký instruktor je žádaný</a:t>
            </a:r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Vězte tedy, že dobrý instruktor by: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 Měl mít některé vlastnosti. Za úplně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nejdúležitější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jsou považovány spolehlivost, samostatnost a iniciativ-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nost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Dále potom: tvůrčí schopnosti, rozhodnost,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kooperativnost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sociální citlivost, sociální dovednosti, kultivovanost ve vztazích k lidem, dostatečné rétorické schopnosti, organizační schopnosti, přiměřená fyzická zdatnost.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 Měl být odborníkem v některé programové oblasti a v ní by měl být schopen zcela samostatně garantovat potřebnou kvalitu. V ostatních oblastech by měl být schopen asistovat (myslí se tím, že by neměla existovat oblast, ve které je nepoužitelný).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 Měl být schopen kvalitně zvládat všechny individuální role, zastávat několik typových skupinových rolí a nabídnout týmu zvládnutí co nejvíce výkonných funkcí.</a:t>
            </a:r>
          </a:p>
          <a:p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Kapitola o tom, </a:t>
            </a:r>
            <a:r>
              <a:rPr lang="cs-CZ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realizovat kursy, nemůže dát vyčerpávající návod na úspěch. Instruktor se stane dobrým a vynikajícím instruktorem jenom praxí a analýzou vlastních zkušeností (zdarů i nezdarů), jako je tomu ostatně v každém lidském snažení. Nicméně jako uvedení do problému a prevence před zbytečnými chybami, které si už kdysi dávno protrpěli jiní a které není nutno znovu opakovat, doufejme poslouží.</a:t>
            </a:r>
          </a:p>
          <a:p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Použitá literatura:</a:t>
            </a:r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 Rosický A., Metodika a řízení prázdninových akcí. Studijní text IK PŠ, 1986.</a:t>
            </a:r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Doporučená literatura:</a:t>
            </a:r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 Napoleon </a:t>
            </a:r>
            <a:r>
              <a:rPr lang="cs-CZ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Hill</a:t>
            </a:r>
            <a:r>
              <a:rPr lang="cs-CZ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Myšlením k bohatství, PRAGMA Praha, 1990</a:t>
            </a:r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 Mark H. </a:t>
            </a:r>
            <a:r>
              <a:rPr lang="cs-CZ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McCormak</a:t>
            </a:r>
            <a:r>
              <a:rPr lang="cs-CZ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Co vás nenaučí na </a:t>
            </a:r>
            <a:r>
              <a:rPr lang="cs-CZ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Harwardu</a:t>
            </a:r>
            <a:r>
              <a:rPr lang="cs-CZ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PROSTOR Praha, 1991</a:t>
            </a:r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 Dale Carnerige: Jak získávat přátele a působit na lidi, BRADLO Bratislava, 1991</a:t>
            </a:r>
            <a:endParaRPr lang="it-IT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 Wolfgang </a:t>
            </a:r>
            <a:r>
              <a:rPr lang="cs-CZ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Reinekl</a:t>
            </a:r>
            <a:r>
              <a:rPr lang="cs-CZ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Jak vést úspěšně jednání, SVOBODA Praha, 1991</a:t>
            </a:r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 Jiří </a:t>
            </a:r>
            <a:r>
              <a:rPr lang="cs-CZ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Tomąn</a:t>
            </a:r>
            <a:r>
              <a:rPr lang="cs-CZ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Jak dobře mluvit, SVOBODA Praha, 1981</a:t>
            </a:r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614D3-38FC-4705-A534-3F0871674A34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52963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Cvičení -&gt; Instruktor a jeho</a:t>
            </a:r>
            <a:r>
              <a:rPr lang="cs-CZ" b="1" baseline="0" dirty="0" smtClean="0"/>
              <a:t> dovednosti – základní instruktorské dovednosti</a:t>
            </a:r>
          </a:p>
          <a:p>
            <a:endParaRPr lang="cs-CZ" b="1" baseline="0" dirty="0" smtClean="0"/>
          </a:p>
          <a:p>
            <a:r>
              <a:rPr lang="cs-CZ" b="1" baseline="0" dirty="0" smtClean="0"/>
              <a:t>Literatura</a:t>
            </a:r>
          </a:p>
          <a:p>
            <a:pPr marL="0" indent="0">
              <a:buNone/>
            </a:pPr>
            <a:r>
              <a:rPr lang="cs-CZ" dirty="0" err="1" smtClean="0"/>
              <a:t>Přiručka</a:t>
            </a:r>
            <a:r>
              <a:rPr lang="cs-CZ" dirty="0" smtClean="0"/>
              <a:t> instruktora zážitkových akcí/Radek </a:t>
            </a:r>
            <a:r>
              <a:rPr lang="cs-CZ" dirty="0" err="1" smtClean="0"/>
              <a:t>Pelánek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Zahrady pozemských radostí/Allan </a:t>
            </a:r>
            <a:r>
              <a:rPr lang="cs-CZ" dirty="0" err="1" smtClean="0"/>
              <a:t>Gintel</a:t>
            </a:r>
            <a:endParaRPr lang="cs-CZ" dirty="0" smtClean="0"/>
          </a:p>
          <a:p>
            <a:r>
              <a:rPr lang="cs-CZ" b="0" dirty="0" smtClean="0"/>
              <a:t>Dobrodružné hry a cvičení v přírodě/</a:t>
            </a:r>
            <a:r>
              <a:rPr lang="cs-CZ" b="0" baseline="0" dirty="0" smtClean="0"/>
              <a:t>Neuman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0" baseline="0" dirty="0" smtClean="0"/>
              <a:t>Prázdniny se </a:t>
            </a:r>
            <a:r>
              <a:rPr lang="cs-CZ" b="0" i="0" baseline="0" dirty="0" smtClean="0"/>
              <a:t>šlehačkou 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malá instruktorská čítanka/Hora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Učení zážitkem a hrou Praktická příručka/Franc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614D3-38FC-4705-A534-3F0871674A34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02882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Str. 248 Zahrady pozemských radostí</a:t>
            </a:r>
          </a:p>
          <a:p>
            <a:r>
              <a:rPr lang="cs-CZ" dirty="0" err="1" smtClean="0"/>
              <a:t>Str</a:t>
            </a:r>
            <a:r>
              <a:rPr lang="cs-CZ" dirty="0" smtClean="0"/>
              <a:t> . 181 Zážitková pedagogika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Učení zážitkem a hrou Praktická příručka/Franc, Martin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614D3-38FC-4705-A534-3F0871674A34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6033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Zahrady pozemských radostí str. 255</a:t>
            </a:r>
          </a:p>
          <a:p>
            <a:endParaRPr lang="cs-CZ" dirty="0" smtClean="0"/>
          </a:p>
          <a:p>
            <a:pPr marL="228600" indent="-228600">
              <a:buAutoNum type="arabicPeriod"/>
            </a:pPr>
            <a:r>
              <a:rPr lang="cs-CZ" dirty="0" smtClean="0"/>
              <a:t>Každý program zařazený</a:t>
            </a:r>
            <a:r>
              <a:rPr lang="cs-CZ" baseline="0" dirty="0" smtClean="0"/>
              <a:t> do </a:t>
            </a:r>
            <a:r>
              <a:rPr lang="cs-CZ" baseline="0" dirty="0" err="1" smtClean="0"/>
              <a:t>scénaře</a:t>
            </a:r>
            <a:r>
              <a:rPr lang="cs-CZ" baseline="0" dirty="0" smtClean="0"/>
              <a:t> je stavební jednotku podílející se na konečném efektu a soudržnosti „celé budovy“</a:t>
            </a:r>
          </a:p>
          <a:p>
            <a:pPr marL="228600" indent="-228600">
              <a:buAutoNum type="arabicPeriod"/>
            </a:pPr>
            <a:r>
              <a:rPr lang="cs-CZ" baseline="0" dirty="0" smtClean="0"/>
              <a:t>D</a:t>
            </a:r>
          </a:p>
          <a:p>
            <a:pPr marL="228600" indent="-228600">
              <a:buAutoNum type="arabicPeriod"/>
            </a:pPr>
            <a:r>
              <a:rPr lang="cs-CZ" baseline="0" dirty="0" smtClean="0"/>
              <a:t>D</a:t>
            </a:r>
          </a:p>
          <a:p>
            <a:pPr marL="228600" indent="-228600">
              <a:buAutoNum type="arabicPeriod"/>
            </a:pPr>
            <a:r>
              <a:rPr lang="cs-CZ" baseline="0" dirty="0" smtClean="0"/>
              <a:t>Komu je akce určena, co musíme zařadit, čím začneme a skončíme</a:t>
            </a:r>
          </a:p>
          <a:p>
            <a:pPr marL="228600" indent="-228600">
              <a:buAutoNum type="arabicPeriod"/>
            </a:pPr>
            <a:r>
              <a:rPr lang="cs-CZ" baseline="0" dirty="0" smtClean="0"/>
              <a:t>Fázování dějů: „puls chvílemi nehmatný a v </a:t>
            </a:r>
            <a:r>
              <a:rPr lang="cs-CZ" baseline="0" dirty="0" err="1" smtClean="0"/>
              <a:t>zápětí</a:t>
            </a:r>
            <a:r>
              <a:rPr lang="cs-CZ" baseline="0" dirty="0" smtClean="0"/>
              <a:t> divoký jako před kolapsem“</a:t>
            </a:r>
          </a:p>
          <a:p>
            <a:pPr marL="228600" indent="-228600">
              <a:buAutoNum type="arabicPeriod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614D3-38FC-4705-A534-3F0871674A34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07036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1. Začátek akce charakterizuje zvědavé rozechvění, konec akce pak naopak melancholii, smutek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614D3-38FC-4705-A534-3F0871674A34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68008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614D3-38FC-4705-A534-3F0871674A34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07847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Zdánlivé</a:t>
            </a:r>
            <a:r>
              <a:rPr lang="cs-CZ" baseline="0" dirty="0" smtClean="0"/>
              <a:t> x reálné riziko – viz. přechod klády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614D3-38FC-4705-A534-3F0871674A34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8369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PŠL Zlatý fond her III., - 9-10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614D3-38FC-4705-A534-3F0871674A3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0971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Rozdělení hráčů </a:t>
            </a:r>
          </a:p>
          <a:p>
            <a:r>
              <a:rPr lang="cs-CZ" b="1" dirty="0" smtClean="0"/>
              <a:t>– </a:t>
            </a:r>
            <a:r>
              <a:rPr lang="cs-CZ" b="0" dirty="0" smtClean="0"/>
              <a:t>nesklouzávat</a:t>
            </a:r>
            <a:r>
              <a:rPr lang="cs-CZ" b="0" baseline="0" dirty="0" smtClean="0"/>
              <a:t> vždy k rozdělování pomocí „kapitánů“ – nikdo nechce být vybrán jako poslední</a:t>
            </a:r>
          </a:p>
          <a:p>
            <a:pPr marL="171450" indent="-171450">
              <a:buFontTx/>
              <a:buChar char="-"/>
            </a:pPr>
            <a:r>
              <a:rPr lang="cs-CZ" b="1" i="1" baseline="0" dirty="0" smtClean="0"/>
              <a:t>Volba jak rozdělit hráče se může zdát jako nedůležitá, opek je ale pravdou</a:t>
            </a:r>
            <a:r>
              <a:rPr lang="cs-CZ" b="0" baseline="0" dirty="0" smtClean="0"/>
              <a:t>. Jen vyrovnanost týmů zapříčiní hru napínavou a zajímavou</a:t>
            </a:r>
          </a:p>
          <a:p>
            <a:pPr marL="171450" indent="-171450">
              <a:buFontTx/>
              <a:buChar char="-"/>
            </a:pPr>
            <a:r>
              <a:rPr lang="cs-CZ" b="0" baseline="0" dirty="0" smtClean="0"/>
              <a:t>Každé rozdělení má své výhody a nevýhody – vycházíme z toho, jaké potřebujeme udělat týmy – </a:t>
            </a:r>
            <a:r>
              <a:rPr lang="cs-CZ" b="0" baseline="0" dirty="0" err="1" smtClean="0"/>
              <a:t>heterogenost</a:t>
            </a:r>
            <a:r>
              <a:rPr lang="cs-CZ" b="0" baseline="0" dirty="0" smtClean="0"/>
              <a:t>, velikost, vyrovnanost (i nevyrovnané týmy mohou mít svůj důvod – pokud je cílem hry poukázat např. na sociální nerovnosti </a:t>
            </a:r>
            <a:r>
              <a:rPr lang="cs-CZ" b="0" baseline="0" dirty="0" err="1" smtClean="0"/>
              <a:t>apd</a:t>
            </a:r>
            <a:r>
              <a:rPr lang="cs-CZ" b="0" baseline="0" dirty="0" smtClean="0"/>
              <a:t>.) – ale musí to mít zjevný důvod</a:t>
            </a:r>
          </a:p>
          <a:p>
            <a:pPr marL="171450" indent="-171450">
              <a:buFontTx/>
              <a:buChar char="-"/>
            </a:pPr>
            <a:endParaRPr lang="cs-CZ" b="0" baseline="0" dirty="0" smtClean="0"/>
          </a:p>
          <a:p>
            <a:pPr marL="171450" indent="-171450">
              <a:buFontTx/>
              <a:buChar char="-"/>
            </a:pPr>
            <a:endParaRPr lang="cs-CZ" b="0" baseline="0" dirty="0" smtClean="0"/>
          </a:p>
          <a:p>
            <a:pPr marL="0" indent="0">
              <a:buFontTx/>
              <a:buNone/>
            </a:pPr>
            <a:r>
              <a:rPr lang="cs-CZ" b="1" dirty="0" smtClean="0"/>
              <a:t>Zamyslete se nad výhodami a nevýhodami jednotlivých dělení, u jaké aktivity</a:t>
            </a:r>
            <a:r>
              <a:rPr lang="cs-CZ" b="1" baseline="0" dirty="0" smtClean="0"/>
              <a:t> by jste dané dělení použili?</a:t>
            </a:r>
            <a:endParaRPr lang="cs-CZ" b="1" dirty="0" smtClean="0"/>
          </a:p>
          <a:p>
            <a:r>
              <a:rPr lang="cs-CZ" dirty="0" smtClean="0"/>
              <a:t>Náhodné seskupení</a:t>
            </a:r>
          </a:p>
          <a:p>
            <a:r>
              <a:rPr lang="cs-CZ" dirty="0" smtClean="0"/>
              <a:t>Losování – kritéria – losovací kartičky</a:t>
            </a:r>
          </a:p>
          <a:p>
            <a:r>
              <a:rPr lang="cs-CZ" dirty="0" smtClean="0"/>
              <a:t>Nominace kapitána/ volba kapitána účastníky</a:t>
            </a:r>
          </a:p>
          <a:p>
            <a:r>
              <a:rPr lang="cs-CZ" dirty="0" smtClean="0"/>
              <a:t>Hrou </a:t>
            </a:r>
          </a:p>
          <a:p>
            <a:r>
              <a:rPr lang="cs-CZ" dirty="0" smtClean="0"/>
              <a:t>Sociogramem</a:t>
            </a:r>
          </a:p>
          <a:p>
            <a:r>
              <a:rPr lang="cs-CZ" dirty="0" smtClean="0"/>
              <a:t>Připravené rozdělení</a:t>
            </a:r>
          </a:p>
          <a:p>
            <a:r>
              <a:rPr lang="cs-CZ" dirty="0" smtClean="0"/>
              <a:t>Samostatné</a:t>
            </a:r>
            <a:r>
              <a:rPr lang="cs-CZ" baseline="0" dirty="0" smtClean="0"/>
              <a:t> rozdělení</a:t>
            </a:r>
          </a:p>
          <a:p>
            <a:r>
              <a:rPr lang="cs-CZ" baseline="0" dirty="0" smtClean="0"/>
              <a:t>Kombinace připraveného rozdělení a volby</a:t>
            </a:r>
            <a:endParaRPr lang="cs-CZ" dirty="0" smtClean="0"/>
          </a:p>
          <a:p>
            <a:endParaRPr lang="cs-CZ" dirty="0" smtClean="0"/>
          </a:p>
          <a:p>
            <a:r>
              <a:rPr lang="cs-CZ" b="1" dirty="0" smtClean="0"/>
              <a:t>Tipy</a:t>
            </a:r>
          </a:p>
          <a:p>
            <a:pPr marL="171450" indent="-171450">
              <a:buFontTx/>
              <a:buChar char="-"/>
            </a:pPr>
            <a:r>
              <a:rPr lang="cs-CZ" dirty="0" smtClean="0"/>
              <a:t>Poznamenat si skupiny</a:t>
            </a:r>
          </a:p>
          <a:p>
            <a:pPr marL="171450" indent="-171450">
              <a:buFontTx/>
              <a:buChar char="-"/>
            </a:pPr>
            <a:r>
              <a:rPr lang="cs-CZ" dirty="0" smtClean="0"/>
              <a:t>Udělat kapitány z outsiderů</a:t>
            </a:r>
          </a:p>
          <a:p>
            <a:pPr marL="171450" indent="-171450">
              <a:buFontTx/>
              <a:buChar char="-"/>
            </a:pPr>
            <a:r>
              <a:rPr lang="cs-CZ" dirty="0" smtClean="0"/>
              <a:t>Rozházet</a:t>
            </a:r>
            <a:r>
              <a:rPr lang="cs-CZ" baseline="0" dirty="0" smtClean="0"/>
              <a:t> stálé skupinky</a:t>
            </a:r>
            <a:endParaRPr lang="cs-CZ" dirty="0" smtClean="0"/>
          </a:p>
          <a:p>
            <a:pPr marL="0" indent="0">
              <a:buFontTx/>
              <a:buNone/>
            </a:pPr>
            <a:endParaRPr lang="cs-CZ" dirty="0" smtClean="0"/>
          </a:p>
          <a:p>
            <a:pPr marL="0" indent="0">
              <a:buFontTx/>
              <a:buNone/>
            </a:pPr>
            <a:r>
              <a:rPr lang="cs-CZ" b="1" dirty="0" smtClean="0"/>
              <a:t>Uvádění her</a:t>
            </a:r>
          </a:p>
          <a:p>
            <a:r>
              <a:rPr lang="cs-CZ" dirty="0" smtClean="0"/>
              <a:t>Vnitřní podněty, se kterými hráč vstupuje do hry</a:t>
            </a:r>
          </a:p>
          <a:p>
            <a:r>
              <a:rPr lang="cs-CZ" dirty="0" smtClean="0"/>
              <a:t>Předčítání legendy</a:t>
            </a:r>
          </a:p>
          <a:p>
            <a:r>
              <a:rPr lang="cs-CZ" dirty="0" smtClean="0"/>
              <a:t>Scénka</a:t>
            </a:r>
          </a:p>
          <a:p>
            <a:r>
              <a:rPr lang="cs-CZ" dirty="0" smtClean="0"/>
              <a:t>Video, film, hudba</a:t>
            </a:r>
          </a:p>
          <a:p>
            <a:r>
              <a:rPr lang="cs-CZ" dirty="0" smtClean="0"/>
              <a:t>Způsob vysvětlování pravidel</a:t>
            </a:r>
          </a:p>
          <a:p>
            <a:pPr marL="0" indent="0">
              <a:buFontTx/>
              <a:buNone/>
            </a:pPr>
            <a:endParaRPr lang="cs-CZ" b="1" dirty="0" smtClean="0"/>
          </a:p>
          <a:p>
            <a:pPr marL="171450" indent="-171450">
              <a:buFontTx/>
              <a:buChar char="-"/>
            </a:pPr>
            <a:endParaRPr lang="cs-CZ" dirty="0" smtClean="0"/>
          </a:p>
          <a:p>
            <a:endParaRPr lang="cs-CZ" b="1" i="1" dirty="0" smtClean="0"/>
          </a:p>
          <a:p>
            <a:pPr marL="0" indent="0">
              <a:buFontTx/>
              <a:buNone/>
            </a:pPr>
            <a:endParaRPr lang="cs-CZ" b="1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614D3-38FC-4705-A534-3F0871674A3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3390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cs-CZ" b="1" dirty="0" smtClean="0"/>
              <a:t>Pravidla</a:t>
            </a:r>
          </a:p>
          <a:p>
            <a:r>
              <a:rPr lang="cs-CZ" dirty="0" smtClean="0"/>
              <a:t>Napsat na velký papír</a:t>
            </a:r>
          </a:p>
          <a:p>
            <a:r>
              <a:rPr lang="cs-CZ" dirty="0" smtClean="0"/>
              <a:t>Přednést ústně – cíle!</a:t>
            </a:r>
          </a:p>
          <a:p>
            <a:r>
              <a:rPr lang="cs-CZ" dirty="0" smtClean="0"/>
              <a:t>Namnožit, rozdat hráčům</a:t>
            </a:r>
          </a:p>
          <a:p>
            <a:r>
              <a:rPr lang="cs-CZ" dirty="0" smtClean="0"/>
              <a:t>Čas na domluvu v týmech</a:t>
            </a:r>
          </a:p>
          <a:p>
            <a:r>
              <a:rPr lang="cs-CZ" dirty="0" smtClean="0"/>
              <a:t>Prostor na dotazy!</a:t>
            </a:r>
          </a:p>
          <a:p>
            <a:r>
              <a:rPr lang="cs-CZ" dirty="0" smtClean="0"/>
              <a:t>Co není zakázáno, je dovoleno – různost variant</a:t>
            </a:r>
          </a:p>
          <a:p>
            <a:r>
              <a:rPr lang="cs-CZ" dirty="0" smtClean="0"/>
              <a:t>Pozor na změny pravidel v průběhu hry - pokud nejsou její součástí</a:t>
            </a:r>
          </a:p>
          <a:p>
            <a:pPr marL="0" indent="0">
              <a:buFontTx/>
              <a:buNone/>
            </a:pPr>
            <a:endParaRPr lang="cs-CZ" b="1" dirty="0" smtClean="0"/>
          </a:p>
          <a:p>
            <a:pPr marL="0" indent="0">
              <a:buFontTx/>
              <a:buNone/>
            </a:pPr>
            <a:r>
              <a:rPr lang="cs-CZ" b="1" dirty="0" smtClean="0"/>
              <a:t>Zakončení hry</a:t>
            </a:r>
          </a:p>
          <a:p>
            <a:r>
              <a:rPr lang="cs-CZ" dirty="0" smtClean="0"/>
              <a:t>Vyhlášení výsledků – rituály, stupně vítězů, fanfáry…</a:t>
            </a:r>
          </a:p>
          <a:p>
            <a:r>
              <a:rPr lang="cs-CZ" dirty="0" smtClean="0"/>
              <a:t>Obvykle nestačí jen vyhlásit výsledky</a:t>
            </a:r>
          </a:p>
          <a:p>
            <a:r>
              <a:rPr lang="cs-CZ" dirty="0" smtClean="0"/>
              <a:t>Rekapitulace průběhu</a:t>
            </a:r>
          </a:p>
          <a:p>
            <a:r>
              <a:rPr lang="cs-CZ" dirty="0" smtClean="0"/>
              <a:t>Rozbor aktivity</a:t>
            </a:r>
          </a:p>
          <a:p>
            <a:r>
              <a:rPr lang="cs-CZ" b="1" i="1" dirty="0" smtClean="0"/>
              <a:t>Zpětná vazba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614D3-38FC-4705-A534-3F0871674A3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1482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614D3-38FC-4705-A534-3F0871674A34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3583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ÚČASTNÍCI </a:t>
            </a:r>
            <a:endParaRPr lang="cs-CZ" dirty="0" smtClean="0"/>
          </a:p>
          <a:p>
            <a:r>
              <a:rPr lang="cs-CZ" dirty="0" smtClean="0"/>
              <a:t>» věk žáků – každá aktivita může mít u různé věkové skupiny jiný průběh a úspěch </a:t>
            </a:r>
          </a:p>
          <a:p>
            <a:r>
              <a:rPr lang="cs-CZ" dirty="0" smtClean="0"/>
              <a:t>» rozdělení pohlaví – s tímto faktorem bychom měli při rozdělování do skupin vědomě pracovat </a:t>
            </a:r>
          </a:p>
          <a:p>
            <a:r>
              <a:rPr lang="cs-CZ" dirty="0" smtClean="0"/>
              <a:t>» velikost skupiny – ovlivňuje zejména zapojení žáků, efektivitu a plynulost výuky, pestrost názorů </a:t>
            </a:r>
          </a:p>
          <a:p>
            <a:r>
              <a:rPr lang="cs-CZ" dirty="0" smtClean="0"/>
              <a:t>» vzájemné postavení a status účastníků – pokud známe role, které žáci ve třídě zastávají, je dobré s nimi pracovat </a:t>
            </a:r>
          </a:p>
          <a:p>
            <a:r>
              <a:rPr lang="cs-CZ" dirty="0" smtClean="0"/>
              <a:t>» momentální nálada skupiny a jednotlivých účastníků </a:t>
            </a:r>
          </a:p>
          <a:p>
            <a:r>
              <a:rPr lang="pl-PL" dirty="0" smtClean="0"/>
              <a:t>» kontext – co mají žáci ten den za sebou, jaké roční období panuje, jak je na tom třída jako celek </a:t>
            </a:r>
            <a:endParaRPr lang="cs-CZ" dirty="0" smtClean="0"/>
          </a:p>
          <a:p>
            <a:endParaRPr lang="cs-CZ" dirty="0" smtClean="0"/>
          </a:p>
          <a:p>
            <a:r>
              <a:rPr lang="cs-CZ" b="1" dirty="0" smtClean="0"/>
              <a:t>ČASOVÉ MOŽNOSTI </a:t>
            </a:r>
            <a:endParaRPr lang="cs-CZ" dirty="0" smtClean="0"/>
          </a:p>
          <a:p>
            <a:r>
              <a:rPr lang="cs-CZ" dirty="0" smtClean="0"/>
              <a:t>» Připravte si časový harmonogram, ve kterém jsou zaznamenány jednotlivé kroky aktivity, např.: motivace, vysvětlení pravidel, samotná aktivita, ukončení, reflex. Tyto časové „bloky“ je pak snazší dodržovat (potažmo přesouvat časové dotace mezi jednotlivými kroky). Vždy je lepší skončit dříve než později. </a:t>
            </a:r>
          </a:p>
          <a:p>
            <a:r>
              <a:rPr lang="cs-CZ" dirty="0" smtClean="0"/>
              <a:t>» </a:t>
            </a:r>
            <a:r>
              <a:rPr lang="cs-CZ" b="1" dirty="0" smtClean="0"/>
              <a:t>roční období</a:t>
            </a:r>
            <a:r>
              <a:rPr lang="cs-CZ" dirty="0" smtClean="0"/>
              <a:t>, ale také </a:t>
            </a:r>
            <a:r>
              <a:rPr lang="cs-CZ" b="1" dirty="0" smtClean="0"/>
              <a:t>části dne mají na aktivitu vliv</a:t>
            </a:r>
            <a:r>
              <a:rPr lang="cs-CZ" dirty="0" smtClean="0"/>
              <a:t>, můžete s nimi vědomě pracovat </a:t>
            </a:r>
          </a:p>
          <a:p>
            <a:r>
              <a:rPr lang="cs-CZ" b="1" dirty="0" smtClean="0"/>
              <a:t>PROSTŘEDÍ </a:t>
            </a:r>
            <a:endParaRPr lang="cs-CZ" dirty="0" smtClean="0"/>
          </a:p>
          <a:p>
            <a:r>
              <a:rPr lang="cs-CZ" dirty="0" smtClean="0"/>
              <a:t>» třída, učebna, tělocvična, prostor mimo školu – i s tímto aspektem můžeme vědomě nakládat </a:t>
            </a:r>
          </a:p>
          <a:p>
            <a:endParaRPr lang="cs-CZ" dirty="0" smtClean="0"/>
          </a:p>
          <a:p>
            <a:r>
              <a:rPr lang="cs-CZ" b="1" dirty="0" smtClean="0"/>
              <a:t>MATERIÁLNÍ ZABEZPEČENÍ </a:t>
            </a:r>
            <a:endParaRPr lang="cs-CZ" dirty="0" smtClean="0"/>
          </a:p>
          <a:p>
            <a:r>
              <a:rPr lang="cs-CZ" dirty="0" smtClean="0"/>
              <a:t>» rozmyslete si, co všechno budete v průběhu programu potřebovat </a:t>
            </a:r>
          </a:p>
          <a:p>
            <a:r>
              <a:rPr lang="cs-CZ" dirty="0" smtClean="0"/>
              <a:t>» zajistěte si materiál v odpovídající kvalitě </a:t>
            </a:r>
          </a:p>
          <a:p>
            <a:r>
              <a:rPr lang="cs-CZ" dirty="0" smtClean="0"/>
              <a:t>» naučte se ovládat techniku a spouštět potřebné soubory (ověřte si to těsně před použitím) </a:t>
            </a:r>
          </a:p>
          <a:p>
            <a:r>
              <a:rPr lang="cs-CZ" dirty="0" smtClean="0"/>
              <a:t>» zajistěte, aby materiál byl použit adekvátním způsobem </a:t>
            </a:r>
          </a:p>
          <a:p>
            <a:r>
              <a:rPr lang="cs-CZ" dirty="0" smtClean="0"/>
              <a:t>» po aktivitě zajistěte jeho kompletnost, ošetření a úklid 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614D3-38FC-4705-A534-3F0871674A34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4295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Příručka</a:t>
            </a:r>
            <a:r>
              <a:rPr lang="cs-CZ" baseline="0" dirty="0" smtClean="0"/>
              <a:t> instruktora zážitkových akcí str. 31</a:t>
            </a:r>
          </a:p>
          <a:p>
            <a:r>
              <a:rPr lang="cs-CZ" baseline="0" dirty="0" err="1" smtClean="0"/>
              <a:t>Rukovět</a:t>
            </a:r>
            <a:r>
              <a:rPr lang="cs-CZ" baseline="0" dirty="0" smtClean="0"/>
              <a:t> instruktora</a:t>
            </a:r>
          </a:p>
          <a:p>
            <a:endParaRPr lang="cs-CZ" baseline="0" dirty="0" smtClean="0"/>
          </a:p>
          <a:p>
            <a:r>
              <a:rPr lang="cs-CZ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Holky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Jsou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tvořivější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přemýšlivější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vyspělejší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Jsou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méně soutěživé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nebo</a:t>
            </a:r>
          </a:p>
          <a:p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 tak alespon snaží tvárit. Na latrínu chodí po 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třech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pl-P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Kluci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Soutěživejší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rádi se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vzájemně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srovnávají. Mají rádi bojovky, pohyb,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překonávání překážek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Když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tvoření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tak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nejraději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konstrukce.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614D3-38FC-4705-A534-3F0871674A34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4032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614D3-38FC-4705-A534-3F0871674A34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6281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 průběhu akce se mění role – na</a:t>
            </a:r>
            <a:r>
              <a:rPr lang="cs-CZ" baseline="0" dirty="0" smtClean="0"/>
              <a:t> počátku zřetelně v čele. Později předává větší autonomii hráčům a role se mění na podpůrnou a podněcující. Záleží na úrovni skupiny a délce programu.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42EDA-DD91-40D2-873B-4B201A292B79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308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6B3F38-4602-4912-BB62-E0B3A1567D5B}" type="datetimeFigureOut">
              <a:rPr lang="cs-CZ" smtClean="0"/>
              <a:t>23.04.2020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62E8700-9ED5-4F78-A893-D003E2D53D55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548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3F38-4602-4912-BB62-E0B3A1567D5B}" type="datetimeFigureOut">
              <a:rPr lang="cs-CZ" smtClean="0"/>
              <a:t>23.04.2020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8700-9ED5-4F78-A893-D003E2D53D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6583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3F38-4602-4912-BB62-E0B3A1567D5B}" type="datetimeFigureOut">
              <a:rPr lang="cs-CZ" smtClean="0"/>
              <a:t>23.04.2020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8700-9ED5-4F78-A893-D003E2D53D55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346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3F38-4602-4912-BB62-E0B3A1567D5B}" type="datetimeFigureOut">
              <a:rPr lang="cs-CZ" smtClean="0"/>
              <a:t>23.04.2020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8700-9ED5-4F78-A893-D003E2D53D55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185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3F38-4602-4912-BB62-E0B3A1567D5B}" type="datetimeFigureOut">
              <a:rPr lang="cs-CZ" smtClean="0"/>
              <a:t>23.04.2020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8700-9ED5-4F78-A893-D003E2D53D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7373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3F38-4602-4912-BB62-E0B3A1567D5B}" type="datetimeFigureOut">
              <a:rPr lang="cs-CZ" smtClean="0"/>
              <a:t>23.04.2020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8700-9ED5-4F78-A893-D003E2D53D55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770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3F38-4602-4912-BB62-E0B3A1567D5B}" type="datetimeFigureOut">
              <a:rPr lang="cs-CZ" smtClean="0"/>
              <a:t>23.04.2020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8700-9ED5-4F78-A893-D003E2D53D55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510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3F38-4602-4912-BB62-E0B3A1567D5B}" type="datetimeFigureOut">
              <a:rPr lang="cs-CZ" smtClean="0"/>
              <a:t>23.04.2020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8700-9ED5-4F78-A893-D003E2D53D55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041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3F38-4602-4912-BB62-E0B3A1567D5B}" type="datetimeFigureOut">
              <a:rPr lang="cs-CZ" smtClean="0"/>
              <a:t>23.04.2020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8700-9ED5-4F78-A893-D003E2D53D55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807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3F38-4602-4912-BB62-E0B3A1567D5B}" type="datetimeFigureOut">
              <a:rPr lang="cs-CZ" smtClean="0"/>
              <a:t>23.04.2020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8700-9ED5-4F78-A893-D003E2D53D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2937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3F38-4602-4912-BB62-E0B3A1567D5B}" type="datetimeFigureOut">
              <a:rPr lang="cs-CZ" smtClean="0"/>
              <a:t>23.04.2020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8700-9ED5-4F78-A893-D003E2D53D55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732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3F38-4602-4912-BB62-E0B3A1567D5B}" type="datetimeFigureOut">
              <a:rPr lang="cs-CZ" smtClean="0"/>
              <a:t>23.04.2020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8700-9ED5-4F78-A893-D003E2D53D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770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3F38-4602-4912-BB62-E0B3A1567D5B}" type="datetimeFigureOut">
              <a:rPr lang="cs-CZ" smtClean="0"/>
              <a:t>23.04.2020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8700-9ED5-4F78-A893-D003E2D53D55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867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3F38-4602-4912-BB62-E0B3A1567D5B}" type="datetimeFigureOut">
              <a:rPr lang="cs-CZ" smtClean="0"/>
              <a:t>23.04.2020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8700-9ED5-4F78-A893-D003E2D53D55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555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3F38-4602-4912-BB62-E0B3A1567D5B}" type="datetimeFigureOut">
              <a:rPr lang="cs-CZ" smtClean="0"/>
              <a:t>23.04.2020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8700-9ED5-4F78-A893-D003E2D53D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217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3F38-4602-4912-BB62-E0B3A1567D5B}" type="datetimeFigureOut">
              <a:rPr lang="cs-CZ" smtClean="0"/>
              <a:t>23.04.2020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8700-9ED5-4F78-A893-D003E2D53D55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852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3F38-4602-4912-BB62-E0B3A1567D5B}" type="datetimeFigureOut">
              <a:rPr lang="cs-CZ" smtClean="0"/>
              <a:t>23.04.2020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8700-9ED5-4F78-A893-D003E2D53D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8865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6B3F38-4602-4912-BB62-E0B3A1567D5B}" type="datetimeFigureOut">
              <a:rPr lang="cs-CZ" smtClean="0"/>
              <a:t>23.04.2020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62E8700-9ED5-4F78-A893-D003E2D53D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6478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92397" y="1617131"/>
            <a:ext cx="6815669" cy="3119969"/>
          </a:xfrm>
        </p:spPr>
        <p:txBody>
          <a:bodyPr/>
          <a:lstStyle/>
          <a:p>
            <a:r>
              <a:rPr lang="cs-CZ" dirty="0" smtClean="0"/>
              <a:t>Kooperativní a dobrodružné hry</a:t>
            </a:r>
            <a:br>
              <a:rPr lang="cs-CZ" dirty="0" smtClean="0"/>
            </a:br>
            <a:r>
              <a:rPr lang="cs-CZ" sz="3600" dirty="0" smtClean="0">
                <a:latin typeface="Brush Script MT" panose="03060802040406070304" pitchFamily="66" charset="0"/>
              </a:rPr>
              <a:t>„</a:t>
            </a:r>
            <a:r>
              <a:rPr lang="cs-CZ" sz="3600" dirty="0">
                <a:latin typeface="Brush Script MT" panose="03060802040406070304" pitchFamily="66" charset="0"/>
              </a:rPr>
              <a:t>Člověk je člověkem pouze tam, kde si hraje</a:t>
            </a:r>
            <a:r>
              <a:rPr lang="cs-CZ" sz="3600" dirty="0" smtClean="0">
                <a:latin typeface="Brush Script MT" panose="03060802040406070304" pitchFamily="66" charset="0"/>
              </a:rPr>
              <a:t>“   F. Schiller</a:t>
            </a:r>
            <a:r>
              <a:rPr lang="cs-CZ" sz="3600" dirty="0">
                <a:latin typeface="Brush Script MT" panose="03060802040406070304" pitchFamily="66" charset="0"/>
              </a:rPr>
              <a:t/>
            </a:r>
            <a:br>
              <a:rPr lang="cs-CZ" sz="3600" dirty="0">
                <a:latin typeface="Brush Script MT" panose="03060802040406070304" pitchFamily="66" charset="0"/>
              </a:rPr>
            </a:b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692398" y="4502150"/>
            <a:ext cx="6815669" cy="977899"/>
          </a:xfrm>
        </p:spPr>
        <p:txBody>
          <a:bodyPr/>
          <a:lstStyle/>
          <a:p>
            <a:r>
              <a:rPr lang="cs-CZ" dirty="0" smtClean="0"/>
              <a:t>Mgr. Lukáš Psohlavec</a:t>
            </a:r>
          </a:p>
          <a:p>
            <a:r>
              <a:rPr lang="cs-CZ" dirty="0" smtClean="0"/>
              <a:t>2019/2020 LS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775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Cesty k </a:t>
            </a:r>
            <a:r>
              <a:rPr lang="cs-CZ" alt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úspěšnému uvedení </a:t>
            </a:r>
            <a:r>
              <a:rPr lang="cs-CZ" alt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hry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8986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Artikulace, </a:t>
            </a:r>
            <a:r>
              <a:rPr lang="cs-CZ" dirty="0" smtClean="0"/>
              <a:t>slovosled (vyvarování se vyplňujících slovíček jako např. „tak“)</a:t>
            </a:r>
            <a:endParaRPr lang="cs-CZ" dirty="0" smtClean="0"/>
          </a:p>
          <a:p>
            <a:r>
              <a:rPr lang="cs-CZ" dirty="0" smtClean="0"/>
              <a:t>Zaujetí příhodného místa, aby nás všichni viděli, organizace skupiny při promluvě</a:t>
            </a:r>
          </a:p>
          <a:p>
            <a:r>
              <a:rPr lang="cs-CZ" dirty="0" smtClean="0"/>
              <a:t>Navazovat oční kontakt – nemluvit přes dav</a:t>
            </a:r>
          </a:p>
          <a:p>
            <a:r>
              <a:rPr lang="cs-CZ" dirty="0" smtClean="0"/>
              <a:t>Nemít nic na očích (pokud není součástí motivační scénky)</a:t>
            </a:r>
          </a:p>
          <a:p>
            <a:r>
              <a:rPr lang="cs-CZ" dirty="0" smtClean="0"/>
              <a:t>Nezakládat ruce na prsa, nemít ruce v kapsách, stavět se tak, aby slunce svítilo do očí mě, ne účastníkům</a:t>
            </a:r>
          </a:p>
          <a:p>
            <a:r>
              <a:rPr lang="cs-CZ" dirty="0" smtClean="0"/>
              <a:t>Seznámit s pravidly i spoluorganizátory, aby byla </a:t>
            </a:r>
            <a:r>
              <a:rPr lang="cs-CZ" dirty="0" smtClean="0"/>
              <a:t>jednotná a jasná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937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Cesty k úspěšné realizaci hry</a:t>
            </a:r>
            <a:endParaRPr lang="en-GB" alt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dirty="0"/>
              <a:t>Nebudeme-li si vědět při uvádění a vedení hry rady, vzpomeňme si na zásadu 5P</a:t>
            </a:r>
            <a:r>
              <a:rPr lang="cs-CZ" altLang="cs-CZ" dirty="0" smtClean="0"/>
              <a:t>:</a:t>
            </a:r>
          </a:p>
          <a:p>
            <a:pPr marL="0" indent="0">
              <a:buNone/>
            </a:pPr>
            <a:endParaRPr lang="cs-CZ" alt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b="1" dirty="0"/>
              <a:t>POPIŠ, PŘEDVEĎ, PTEJ SE, PROVÁDĚJ A PŘIZPŮSOBUJ</a:t>
            </a:r>
            <a:r>
              <a:rPr lang="cs-CZ" altLang="cs-CZ" dirty="0"/>
              <a:t>.</a:t>
            </a:r>
          </a:p>
          <a:p>
            <a:pPr>
              <a:buFontTx/>
              <a:buNone/>
            </a:pPr>
            <a:r>
              <a:rPr lang="cs-CZ" altLang="cs-CZ" dirty="0"/>
              <a:t>	(Neuman, 1998</a:t>
            </a:r>
            <a:r>
              <a:rPr lang="cs-CZ" altLang="cs-CZ" dirty="0" smtClean="0"/>
              <a:t>)</a:t>
            </a:r>
          </a:p>
          <a:p>
            <a:pPr>
              <a:buFontTx/>
              <a:buNone/>
            </a:pPr>
            <a:endParaRPr lang="en-GB" altLang="cs-CZ" sz="2000" dirty="0"/>
          </a:p>
        </p:txBody>
      </p:sp>
    </p:spTree>
    <p:extLst>
      <p:ext uri="{BB962C8B-B14F-4D97-AF65-F5344CB8AC3E}">
        <p14:creationId xmlns:p14="http://schemas.microsoft.com/office/powerpoint/2010/main" val="155972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31628" y="1043856"/>
            <a:ext cx="8686800" cy="838200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4" t="17292" r="49116" b="43668"/>
          <a:stretch/>
        </p:blipFill>
        <p:spPr bwMode="auto">
          <a:xfrm>
            <a:off x="653143" y="636759"/>
            <a:ext cx="5070763" cy="5535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4" t="56502" r="49005" b="10682"/>
          <a:stretch/>
        </p:blipFill>
        <p:spPr bwMode="auto">
          <a:xfrm>
            <a:off x="6084564" y="636759"/>
            <a:ext cx="5212349" cy="5536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655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8225" y="388366"/>
            <a:ext cx="9487063" cy="1214803"/>
          </a:xfrm>
        </p:spPr>
        <p:txBody>
          <a:bodyPr/>
          <a:lstStyle/>
          <a:p>
            <a:r>
              <a:rPr lang="cs-CZ" dirty="0" smtClean="0"/>
              <a:t>Věková specifika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7" t="10099" r="3153" b="8639"/>
          <a:stretch/>
        </p:blipFill>
        <p:spPr>
          <a:xfrm>
            <a:off x="2502396" y="1603169"/>
            <a:ext cx="7045366" cy="45403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083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Vedoucí her a aktivit v přírodě?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9369552" cy="3310128"/>
          </a:xfrm>
        </p:spPr>
        <p:txBody>
          <a:bodyPr/>
          <a:lstStyle/>
          <a:p>
            <a:r>
              <a:rPr lang="cs-CZ" dirty="0" smtClean="0"/>
              <a:t>Jaké vlastnosti, dovednosti, charakteristiky by takový instruktor měl mít?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427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2903" y="2933206"/>
            <a:ext cx="9601196" cy="14191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„</a:t>
            </a:r>
            <a:r>
              <a:rPr lang="cs-CZ" i="1" dirty="0" smtClean="0"/>
              <a:t>Především by měl mít rád lidi a chtít jim pomáhat“</a:t>
            </a:r>
            <a:br>
              <a:rPr lang="cs-CZ" i="1" dirty="0" smtClean="0"/>
            </a:br>
            <a:r>
              <a:rPr lang="cs-CZ" i="1" dirty="0" smtClean="0"/>
              <a:t>V. Svatoš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3251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8448" y="994008"/>
            <a:ext cx="3570435" cy="1179177"/>
          </a:xfrm>
        </p:spPr>
        <p:txBody>
          <a:bodyPr/>
          <a:lstStyle/>
          <a:p>
            <a:pPr algn="r"/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Vedoucí hry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Různé role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chemeClr val="accent1"/>
                </a:solidFill>
              </a:rPr>
              <a:t>Připravovatel</a:t>
            </a:r>
            <a:r>
              <a:rPr lang="cs-CZ" dirty="0" smtClean="0"/>
              <a:t> </a:t>
            </a:r>
            <a:r>
              <a:rPr lang="cs-CZ" dirty="0"/>
              <a:t>– představivost, fantazie, kreativita – pravidla, herní varianty, prostředí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accent1"/>
                </a:solidFill>
              </a:rPr>
              <a:t>Motivátor</a:t>
            </a:r>
            <a:r>
              <a:rPr lang="cs-CZ" dirty="0"/>
              <a:t> – úvodní scénka, libreta, stručný popis – prostor pro fantazii </a:t>
            </a:r>
            <a:r>
              <a:rPr lang="cs-CZ" dirty="0" smtClean="0"/>
              <a:t>hráčů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chemeClr val="accent1"/>
                </a:solidFill>
              </a:rPr>
              <a:t>Rozhodčí</a:t>
            </a:r>
            <a:endParaRPr lang="cs-CZ" dirty="0">
              <a:solidFill>
                <a:schemeClr val="accent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accent1"/>
                </a:solidFill>
              </a:rPr>
              <a:t>Organizátor </a:t>
            </a:r>
            <a:r>
              <a:rPr lang="cs-CZ" dirty="0"/>
              <a:t>s pozorovacím talentem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chemeClr val="accent1"/>
                </a:solidFill>
              </a:rPr>
              <a:t>Rétor </a:t>
            </a:r>
            <a:r>
              <a:rPr lang="cs-CZ" dirty="0" smtClean="0"/>
              <a:t>– naladění hráčů, vzbuzení zájmu</a:t>
            </a:r>
          </a:p>
          <a:p>
            <a:pPr>
              <a:buFont typeface="Wingdings" panose="05000000000000000000" pitchFamily="2" charset="2"/>
              <a:buChar char="q"/>
            </a:pP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chemeClr val="accent1"/>
                </a:solidFill>
              </a:rPr>
              <a:t>Poradce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chemeClr val="accent1"/>
                </a:solidFill>
              </a:rPr>
              <a:t>Činnost kouče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chemeClr val="accent1"/>
                </a:solidFill>
              </a:rPr>
              <a:t>Hráč</a:t>
            </a:r>
          </a:p>
          <a:p>
            <a:pPr>
              <a:buFont typeface="Wingdings" panose="05000000000000000000" pitchFamily="2" charset="2"/>
              <a:buChar char="q"/>
            </a:pPr>
            <a:endParaRPr lang="cs-CZ" dirty="0" smtClean="0"/>
          </a:p>
          <a:p>
            <a:pPr>
              <a:buFont typeface="Wingdings" panose="05000000000000000000" pitchFamily="2" charset="2"/>
              <a:buChar char="q"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017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2264" y="1053384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cs-CZ" altLang="cs-CZ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Obsah činnosti </a:t>
            </a:r>
            <a:br>
              <a:rPr lang="cs-CZ" altLang="cs-CZ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sz="half" idx="1"/>
          </p:nvPr>
        </p:nvSpPr>
        <p:spPr>
          <a:xfrm>
            <a:off x="3022600" y="2514600"/>
            <a:ext cx="6677152" cy="3254248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cs-CZ" altLang="cs-CZ" sz="2400" dirty="0" smtClean="0">
                <a:cs typeface="Arial" charset="0"/>
              </a:rPr>
              <a:t>určuje </a:t>
            </a:r>
            <a:r>
              <a:rPr lang="cs-CZ" altLang="cs-CZ" sz="2400" dirty="0">
                <a:cs typeface="Arial" charset="0"/>
              </a:rPr>
              <a:t>cíle a zaměření hry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altLang="cs-CZ" sz="2400" dirty="0">
                <a:cs typeface="Arial" charset="0"/>
              </a:rPr>
              <a:t>plánuje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altLang="cs-CZ" sz="2400" dirty="0">
                <a:cs typeface="Arial" charset="0"/>
              </a:rPr>
              <a:t>dotváří a upravuje pravidla hry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altLang="cs-CZ" sz="2400" dirty="0">
                <a:cs typeface="Arial" charset="0"/>
              </a:rPr>
              <a:t>připravuje hru a pomůcky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altLang="cs-CZ" sz="2400" dirty="0">
                <a:cs typeface="Arial" charset="0"/>
              </a:rPr>
              <a:t>vede hru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altLang="cs-CZ" sz="2400" dirty="0">
                <a:cs typeface="Arial" charset="0"/>
              </a:rPr>
              <a:t>provádí hodnocení a reflexi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452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73702" y="931333"/>
            <a:ext cx="5702298" cy="1075268"/>
          </a:xfrm>
        </p:spPr>
        <p:txBody>
          <a:bodyPr>
            <a:normAutofit fontScale="90000"/>
          </a:bodyPr>
          <a:lstStyle/>
          <a:p>
            <a:pPr algn="r"/>
            <a:r>
              <a:rPr lang="cs-CZ" dirty="0" smtClean="0"/>
              <a:t>Vedoucí her a instruktor na kurzech v přírodě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95402" y="1147232"/>
            <a:ext cx="4718304" cy="4893735"/>
          </a:xfrm>
        </p:spPr>
        <p:txBody>
          <a:bodyPr>
            <a:normAutofit fontScale="47500" lnSpcReduction="20000"/>
          </a:bodyPr>
          <a:lstStyle/>
          <a:p>
            <a:r>
              <a:rPr lang="cs-CZ" sz="5100" dirty="0"/>
              <a:t>motivace</a:t>
            </a:r>
          </a:p>
          <a:p>
            <a:r>
              <a:rPr lang="cs-CZ" sz="5100" dirty="0"/>
              <a:t>odpovědnost</a:t>
            </a:r>
          </a:p>
          <a:p>
            <a:r>
              <a:rPr lang="cs-CZ" sz="5100" dirty="0"/>
              <a:t>připravenost – vzdělání, zkušenosti</a:t>
            </a:r>
          </a:p>
          <a:p>
            <a:r>
              <a:rPr lang="cs-CZ" sz="5100" dirty="0"/>
              <a:t>vzbuzovat důvěru</a:t>
            </a:r>
          </a:p>
          <a:p>
            <a:r>
              <a:rPr lang="cs-CZ" sz="5100" dirty="0"/>
              <a:t>oplývat energií</a:t>
            </a:r>
          </a:p>
          <a:p>
            <a:r>
              <a:rPr lang="cs-CZ" sz="5100" dirty="0" smtClean="0"/>
              <a:t>sebedůvěra</a:t>
            </a:r>
            <a:r>
              <a:rPr lang="cs-CZ" sz="5100" dirty="0"/>
              <a:t>, rozhodnost</a:t>
            </a:r>
          </a:p>
          <a:p>
            <a:r>
              <a:rPr lang="cs-CZ" sz="5100" dirty="0"/>
              <a:t>kreativita</a:t>
            </a:r>
          </a:p>
          <a:p>
            <a:r>
              <a:rPr lang="cs-CZ" sz="5100" dirty="0"/>
              <a:t>s</a:t>
            </a:r>
            <a:r>
              <a:rPr lang="cs-CZ" sz="5100" dirty="0" smtClean="0"/>
              <a:t>pontánnost a schopnost improvizace</a:t>
            </a:r>
            <a:endParaRPr lang="cs-CZ" sz="5100" dirty="0"/>
          </a:p>
          <a:p>
            <a:r>
              <a:rPr lang="cs-CZ" sz="5100" dirty="0"/>
              <a:t>smysl pro humor</a:t>
            </a:r>
          </a:p>
          <a:p>
            <a:r>
              <a:rPr lang="cs-CZ" sz="5100" dirty="0"/>
              <a:t>fantazie, představivost</a:t>
            </a:r>
          </a:p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8294" y="2463800"/>
            <a:ext cx="4997706" cy="4394200"/>
          </a:xfrm>
        </p:spPr>
        <p:txBody>
          <a:bodyPr>
            <a:normAutofit fontScale="62500" lnSpcReduction="20000"/>
          </a:bodyPr>
          <a:lstStyle/>
          <a:p>
            <a:r>
              <a:rPr lang="cs-CZ" sz="3800" b="1" i="1" dirty="0"/>
              <a:t>a) předpoklady odborné</a:t>
            </a:r>
            <a:r>
              <a:rPr lang="cs-CZ" sz="3800" dirty="0"/>
              <a:t>- </a:t>
            </a:r>
            <a:r>
              <a:rPr lang="cs-CZ" sz="3800" b="1" i="1" dirty="0"/>
              <a:t>programové</a:t>
            </a:r>
          </a:p>
          <a:p>
            <a:r>
              <a:rPr lang="cs-CZ" sz="3800" b="1" i="1" dirty="0"/>
              <a:t>b) předpoklady osobní</a:t>
            </a:r>
          </a:p>
          <a:p>
            <a:r>
              <a:rPr lang="cs-CZ" sz="3800" b="1" i="1" dirty="0"/>
              <a:t>c) předpoklady odborné – pedagogická</a:t>
            </a:r>
          </a:p>
          <a:p>
            <a:r>
              <a:rPr lang="cs-CZ" sz="3800" b="1" i="1" dirty="0"/>
              <a:t>d) předpoklady organizační</a:t>
            </a:r>
          </a:p>
          <a:p>
            <a:r>
              <a:rPr lang="cs-CZ" sz="3800" b="1" i="1" dirty="0"/>
              <a:t>-&gt; </a:t>
            </a:r>
            <a:r>
              <a:rPr lang="cs-CZ" sz="3800" dirty="0"/>
              <a:t>Dobrý instruktor bere svou funkci jako poslání, je motivován vědomím, že dělá činnost, která přispívá k rozvoji osobnosti druhých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875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Osobnost instruktora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2" y="2493432"/>
            <a:ext cx="9601196" cy="1634068"/>
          </a:xfrm>
        </p:spPr>
        <p:txBody>
          <a:bodyPr/>
          <a:lstStyle/>
          <a:p>
            <a:r>
              <a:rPr lang="cs-CZ" sz="2800" i="1" dirty="0"/>
              <a:t>„Programy složené z her bývají úspěšné tehdy, vládne-li mezi vedoucím a hráči vzájemná důvěra, kdy dobrá komunikace zabraňuje konfliktům a každý chce být součástí skupiny a spolupracovat</a:t>
            </a:r>
            <a:r>
              <a:rPr lang="cs-CZ" sz="2800" i="1" dirty="0" smtClean="0"/>
              <a:t>“  </a:t>
            </a:r>
            <a:r>
              <a:rPr lang="cs-CZ" dirty="0"/>
              <a:t>J. Neuman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632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3. Lekce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Příprava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vedení her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01900" y="2556932"/>
            <a:ext cx="9601197" cy="677503"/>
          </a:xfrm>
        </p:spPr>
        <p:txBody>
          <a:bodyPr>
            <a:normAutofit fontScale="70000" lnSpcReduction="20000"/>
          </a:bodyPr>
          <a:lstStyle/>
          <a:p>
            <a:r>
              <a:rPr lang="pl-PL" sz="5400" i="1" dirty="0"/>
              <a:t>„Kdo chce zapalovat, musí sám hořet.”</a:t>
            </a:r>
            <a:endParaRPr lang="cs-CZ" sz="5400" i="1" dirty="0"/>
          </a:p>
          <a:p>
            <a:endParaRPr lang="cs-CZ" dirty="0"/>
          </a:p>
        </p:txBody>
      </p:sp>
      <p:pic>
        <p:nvPicPr>
          <p:cNvPr id="4" name="Picture 2" descr="https://tiare75.files.wordpress.com/2014/01/kids-playing-for-su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303" y="3234435"/>
            <a:ext cx="5247393" cy="29123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96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1879600" y="2768600"/>
            <a:ext cx="88265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dirty="0"/>
              <a:t>„</a:t>
            </a:r>
            <a:r>
              <a:rPr lang="cs-CZ" sz="3600" i="1" dirty="0"/>
              <a:t>Existují vůdci, jichž se lidé bojí, existují vůdci, jež lidé nenávidí, existují vůdci, jež lidé milují, ale nejlepší vůdci jsou ti, kteří dokončili </a:t>
            </a:r>
            <a:r>
              <a:rPr lang="pl-PL" sz="3600" i="1" dirty="0"/>
              <a:t>své dílo a lidé si řekli, dokázali jsme to sami” </a:t>
            </a:r>
            <a:r>
              <a:rPr lang="cs-CZ" sz="3600" dirty="0" err="1"/>
              <a:t>Lao</a:t>
            </a:r>
            <a:r>
              <a:rPr lang="cs-CZ" sz="3600" dirty="0"/>
              <a:t> C’</a:t>
            </a:r>
          </a:p>
        </p:txBody>
      </p:sp>
    </p:spTree>
    <p:extLst>
      <p:ext uri="{BB962C8B-B14F-4D97-AF65-F5344CB8AC3E}">
        <p14:creationId xmlns:p14="http://schemas.microsoft.com/office/powerpoint/2010/main" val="76835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Časté chyby při vedení her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58860"/>
          </a:xfrm>
        </p:spPr>
        <p:txBody>
          <a:bodyPr>
            <a:normAutofit/>
          </a:bodyPr>
          <a:lstStyle/>
          <a:p>
            <a:r>
              <a:rPr lang="cs-CZ" b="1" i="1" dirty="0" smtClean="0"/>
              <a:t>Špatný odhad </a:t>
            </a:r>
            <a:r>
              <a:rPr lang="cs-CZ" dirty="0" smtClean="0"/>
              <a:t>– velikost území, délka hry, schopnosti účastníků</a:t>
            </a:r>
          </a:p>
          <a:p>
            <a:r>
              <a:rPr lang="cs-CZ" b="1" i="1" dirty="0" smtClean="0"/>
              <a:t>Komunikace</a:t>
            </a:r>
            <a:r>
              <a:rPr lang="cs-CZ" dirty="0" smtClean="0"/>
              <a:t> – rozdílnost v intepretaci pravidel jednotlivými instruktory</a:t>
            </a:r>
          </a:p>
          <a:p>
            <a:r>
              <a:rPr lang="cs-CZ" b="1" i="1" dirty="0" smtClean="0"/>
              <a:t>Komplikovanost pravidel </a:t>
            </a:r>
            <a:r>
              <a:rPr lang="cs-CZ" dirty="0" smtClean="0"/>
              <a:t>– špatné vysvětlení, nedomyšlení všech pravidel</a:t>
            </a:r>
          </a:p>
          <a:p>
            <a:r>
              <a:rPr lang="cs-CZ" b="1" i="1" dirty="0" smtClean="0"/>
              <a:t>Rutinérství </a:t>
            </a:r>
            <a:r>
              <a:rPr lang="cs-CZ" dirty="0" smtClean="0"/>
              <a:t>– žádné inovace, nepřizpůsobení podmínkám, skupině</a:t>
            </a:r>
          </a:p>
          <a:p>
            <a:r>
              <a:rPr lang="cs-CZ" b="1" i="1" dirty="0" smtClean="0"/>
              <a:t>Nezareagování </a:t>
            </a:r>
            <a:r>
              <a:rPr lang="cs-CZ" dirty="0" smtClean="0"/>
              <a:t>na vývoj hry </a:t>
            </a:r>
          </a:p>
          <a:p>
            <a:r>
              <a:rPr lang="cs-CZ" b="1" i="1" dirty="0" smtClean="0"/>
              <a:t>Zakončení</a:t>
            </a:r>
            <a:r>
              <a:rPr lang="cs-CZ" dirty="0" smtClean="0"/>
              <a:t> – nevyhlášení výsledků, nedotažení příběhu hry, nezhodnocení (hra vyšumí do prázdna)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796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/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dirty="0" smtClean="0"/>
              <a:t>DRAMATURGIE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Co to je?</a:t>
            </a:r>
          </a:p>
          <a:p>
            <a:r>
              <a:rPr lang="cs-CZ" dirty="0" smtClean="0"/>
              <a:t>Kde se objevuje?</a:t>
            </a:r>
          </a:p>
          <a:p>
            <a:r>
              <a:rPr lang="cs-CZ" dirty="0" smtClean="0"/>
              <a:t>Proč mluvíme o dramaturgii v rámci programu kurzů?</a:t>
            </a:r>
          </a:p>
          <a:p>
            <a:endParaRPr lang="cs-CZ" dirty="0"/>
          </a:p>
          <a:p>
            <a:r>
              <a:rPr lang="cs-CZ" b="1" dirty="0" smtClean="0"/>
              <a:t>Doporučená literatura: </a:t>
            </a:r>
          </a:p>
          <a:p>
            <a:pPr marL="0" indent="0">
              <a:buNone/>
            </a:pPr>
            <a:r>
              <a:rPr lang="cs-CZ" dirty="0" err="1" smtClean="0"/>
              <a:t>Přiručka</a:t>
            </a:r>
            <a:r>
              <a:rPr lang="cs-CZ" dirty="0" smtClean="0"/>
              <a:t> instruktora zážitkových akcí/Radek </a:t>
            </a:r>
            <a:r>
              <a:rPr lang="cs-CZ" dirty="0" err="1" smtClean="0"/>
              <a:t>Pelánek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Zahrady pozemských radostí/Allan </a:t>
            </a:r>
            <a:r>
              <a:rPr lang="cs-CZ" dirty="0" err="1" smtClean="0"/>
              <a:t>Gintel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Časopis </a:t>
            </a:r>
            <a:r>
              <a:rPr lang="cs-CZ" dirty="0" smtClean="0"/>
              <a:t>Gymnasion</a:t>
            </a:r>
          </a:p>
          <a:p>
            <a:pPr marL="0" indent="0">
              <a:buNone/>
            </a:pPr>
            <a:r>
              <a:rPr lang="cs-CZ" dirty="0" err="1" smtClean="0"/>
              <a:t>Outdoor</a:t>
            </a:r>
            <a:r>
              <a:rPr lang="cs-CZ" dirty="0" smtClean="0"/>
              <a:t> and </a:t>
            </a:r>
            <a:r>
              <a:rPr lang="cs-CZ" dirty="0" err="1" smtClean="0"/>
              <a:t>experiential</a:t>
            </a:r>
            <a:r>
              <a:rPr lang="cs-CZ" dirty="0" smtClean="0"/>
              <a:t> </a:t>
            </a:r>
            <a:r>
              <a:rPr lang="cs-CZ" dirty="0" err="1" smtClean="0"/>
              <a:t>learning</a:t>
            </a:r>
            <a:r>
              <a:rPr lang="cs-CZ" dirty="0" smtClean="0"/>
              <a:t>/Martin, Franc, </a:t>
            </a:r>
            <a:r>
              <a:rPr lang="cs-CZ" dirty="0" err="1" smtClean="0"/>
              <a:t>Zounková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953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164167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Dramaturgie jako metoda přípravy a tvorby kurzu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Dramaturgie je zejména o tom, jak využít holistického principu </a:t>
            </a:r>
            <a:r>
              <a:rPr lang="cs-CZ" dirty="0">
                <a:solidFill>
                  <a:srgbClr val="FF0000"/>
                </a:solidFill>
              </a:rPr>
              <a:t>„celek“ víc než součet částí</a:t>
            </a:r>
            <a:r>
              <a:rPr lang="cs-CZ" dirty="0"/>
              <a:t>. </a:t>
            </a:r>
          </a:p>
          <a:p>
            <a:r>
              <a:rPr lang="cs-CZ" dirty="0"/>
              <a:t>Celkový účinek akce muže být, pokud jsou programy dobře vybrány a poskládány, výrazně vetší, než součet účinku jednotlivých programů</a:t>
            </a:r>
            <a:r>
              <a:rPr lang="cs-CZ" dirty="0" smtClean="0"/>
              <a:t>.</a:t>
            </a:r>
          </a:p>
          <a:p>
            <a:pPr>
              <a:defRPr/>
            </a:pPr>
            <a:r>
              <a:rPr lang="cs-CZ" dirty="0"/>
              <a:t>Kurz může být přirovnán k </a:t>
            </a:r>
            <a:r>
              <a:rPr lang="cs-CZ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velké divadelní hře</a:t>
            </a:r>
            <a:r>
              <a:rPr lang="cs-CZ" dirty="0"/>
              <a:t>, kde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každý je hercem a pozorovatelem </a:t>
            </a:r>
            <a:r>
              <a:rPr lang="cs-CZ" dirty="0"/>
              <a:t>současně. Tato divadelní hra se hraje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podle scénáře</a:t>
            </a:r>
            <a:r>
              <a:rPr lang="cs-CZ" dirty="0"/>
              <a:t>, ale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mění se </a:t>
            </a:r>
            <a:r>
              <a:rPr lang="cs-CZ" dirty="0"/>
              <a:t>podle událostí na kurzu samotném.“ (</a:t>
            </a:r>
            <a:r>
              <a:rPr lang="cs-CZ" dirty="0" err="1"/>
              <a:t>Outward</a:t>
            </a:r>
            <a:r>
              <a:rPr lang="cs-CZ" dirty="0"/>
              <a:t> </a:t>
            </a:r>
            <a:r>
              <a:rPr lang="cs-CZ" dirty="0" err="1"/>
              <a:t>Bound</a:t>
            </a:r>
            <a:r>
              <a:rPr lang="cs-CZ" dirty="0"/>
              <a:t> Czech Republic, 1999) </a:t>
            </a:r>
            <a:endParaRPr lang="en-GB" dirty="0"/>
          </a:p>
          <a:p>
            <a:pPr>
              <a:defRPr/>
            </a:pPr>
            <a:r>
              <a:rPr lang="cs-CZ" dirty="0"/>
              <a:t>umění </a:t>
            </a:r>
            <a:r>
              <a:rPr lang="cs-CZ" b="1" dirty="0">
                <a:solidFill>
                  <a:schemeClr val="accent1"/>
                </a:solidFill>
              </a:rPr>
              <a:t>sestavit aktivity do tematických celků </a:t>
            </a:r>
            <a:r>
              <a:rPr lang="cs-CZ" dirty="0"/>
              <a:t>- ve vymezeném čase kursu dosáhnout maximálního příslušného účinku</a:t>
            </a:r>
          </a:p>
          <a:p>
            <a:pPr>
              <a:defRPr/>
            </a:pPr>
            <a:r>
              <a:rPr lang="cs-CZ" dirty="0" smtClean="0"/>
              <a:t>CÍLEM </a:t>
            </a:r>
            <a:r>
              <a:rPr lang="cs-CZ" dirty="0"/>
              <a:t>– </a:t>
            </a:r>
            <a:r>
              <a:rPr lang="cs-CZ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navrhnout program, který bude podněcovat rozvoj osobnosti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645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Strategické, taktické a operační cíle dramaturgie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dirty="0" smtClean="0"/>
              <a:t>Strategické </a:t>
            </a:r>
            <a:r>
              <a:rPr lang="cs-CZ" dirty="0" smtClean="0"/>
              <a:t>-&gt; vytvoření takových podmínek, aby záměrné působení na osobnost bylo účinné a respektovalo věkové zvláštnosti a potřeby svěřené skupiny</a:t>
            </a:r>
          </a:p>
          <a:p>
            <a:r>
              <a:rPr lang="cs-CZ" b="1" dirty="0" smtClean="0"/>
              <a:t>Taktické </a:t>
            </a:r>
            <a:r>
              <a:rPr lang="cs-CZ" dirty="0" smtClean="0"/>
              <a:t>-&gt; směřují k tomu, aby se u člověka v průběhu akce rozvíjely jeho rozumové schopnosti, tvořivost, všeobecná vzdělanost, zdatnost i psychická odolnost</a:t>
            </a:r>
          </a:p>
          <a:p>
            <a:r>
              <a:rPr lang="cs-CZ" b="1" dirty="0" smtClean="0"/>
              <a:t>Operační </a:t>
            </a:r>
            <a:r>
              <a:rPr lang="cs-CZ" dirty="0" smtClean="0"/>
              <a:t>-&gt; představují kritéria k vypracování dějové osnovy akce -&gt; vedení k výběru konkrétních aktivit -&gt; a řazení je do smysluplných struktur</a:t>
            </a:r>
          </a:p>
          <a:p>
            <a:endParaRPr lang="cs-CZ" dirty="0"/>
          </a:p>
          <a:p>
            <a:r>
              <a:rPr lang="cs-CZ" dirty="0" smtClean="0"/>
              <a:t>-&gt;&gt;&gt; </a:t>
            </a:r>
            <a:r>
              <a:rPr lang="cs-CZ" sz="2800" b="1" dirty="0" smtClean="0"/>
              <a:t>Scénář akce </a:t>
            </a:r>
            <a:r>
              <a:rPr lang="cs-CZ" dirty="0" smtClean="0"/>
              <a:t>-&gt; „vylouhovaný“ sled vybraných a uspořádaných aktivit, z nichž každá má svůj konkrétní význam a přispívá k dosažení stanovených cílů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159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3744912" y="2562721"/>
            <a:ext cx="4256088" cy="21857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dirty="0" smtClean="0">
                <a:solidFill>
                  <a:schemeClr val="tx1"/>
                </a:solidFill>
              </a:rPr>
              <a:t>Dramaturgická vlna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1054099" y="589458"/>
            <a:ext cx="10056813" cy="3535363"/>
          </a:xfrm>
        </p:spPr>
        <p:txBody>
          <a:bodyPr/>
          <a:lstStyle/>
          <a:p>
            <a:r>
              <a:rPr lang="cs-CZ" altLang="cs-CZ" dirty="0"/>
              <a:t>Dbát na pestrost programu – několik typů vln: fyzická, sociální, kreativní, psychologická</a:t>
            </a:r>
          </a:p>
          <a:p>
            <a:pPr eaLnBrk="1" hangingPunct="1"/>
            <a:r>
              <a:rPr lang="cs-CZ" altLang="cs-CZ" dirty="0"/>
              <a:t>udržovat rovnováhu mezi jednotlivými typy výzev</a:t>
            </a:r>
          </a:p>
          <a:p>
            <a:pPr eaLnBrk="1" hangingPunct="1"/>
            <a:r>
              <a:rPr lang="cs-CZ" altLang="cs-CZ" b="1" dirty="0"/>
              <a:t>Ideál </a:t>
            </a:r>
            <a:r>
              <a:rPr lang="cs-CZ" altLang="cs-CZ" dirty="0"/>
              <a:t>– v reálu mnohem chaotičtější průběh křivek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" r="1839"/>
          <a:stretch>
            <a:fillRect/>
          </a:stretch>
        </p:blipFill>
        <p:spPr bwMode="auto">
          <a:xfrm>
            <a:off x="2444750" y="2981257"/>
            <a:ext cx="6788150" cy="32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636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Dramaturgické zásady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AutoNum type="arabicPeriod"/>
            </a:pPr>
            <a:r>
              <a:rPr lang="cs-CZ" dirty="0" smtClean="0"/>
              <a:t>Není důležité jaké činnosti do programu zařadíme, ale jaké cíle jejich volbou sledujeme</a:t>
            </a:r>
          </a:p>
          <a:p>
            <a:pPr marL="457200" indent="-457200">
              <a:buAutoNum type="arabicPeriod"/>
            </a:pPr>
            <a:r>
              <a:rPr lang="cs-CZ" dirty="0" smtClean="0"/>
              <a:t>Před programem přemýšlet a ptát se: Jakou atmosféru program navodí, co způsobí, čemu poslouží, jak dlouho potrvá, kam ho situovat</a:t>
            </a:r>
          </a:p>
          <a:p>
            <a:pPr marL="457200" indent="-457200">
              <a:buAutoNum type="arabicPeriod"/>
            </a:pPr>
            <a:r>
              <a:rPr lang="cs-CZ" dirty="0" smtClean="0"/>
              <a:t>Žádný program není dost dobrý, aby mohl být uveden kdykoliv!</a:t>
            </a:r>
          </a:p>
          <a:p>
            <a:pPr marL="457200" indent="-457200">
              <a:buAutoNum type="arabicPeriod"/>
            </a:pPr>
            <a:r>
              <a:rPr lang="cs-CZ" dirty="0" smtClean="0"/>
              <a:t>Poetická fabule – dění by mělo přesahovat meze všednosti, originalitu – příjemná kolektivní atmosféra nevzniká nikdy samovolně</a:t>
            </a:r>
          </a:p>
          <a:p>
            <a:pPr marL="457200" indent="-457200">
              <a:buAutoNum type="arabicPeriod"/>
            </a:pPr>
            <a:r>
              <a:rPr lang="cs-CZ" dirty="0" smtClean="0"/>
              <a:t>Zachování rytmu akce – spád, gradace</a:t>
            </a:r>
          </a:p>
          <a:p>
            <a:pPr marL="457200" indent="-457200">
              <a:buAutoNum type="arabicPeriod"/>
            </a:pPr>
            <a:r>
              <a:rPr lang="cs-CZ" dirty="0" smtClean="0"/>
              <a:t>Nejde o líbivost – má vzrušovat, dojímat, nutit k akci</a:t>
            </a:r>
          </a:p>
          <a:p>
            <a:pPr marL="457200" indent="-457200">
              <a:buAutoNum type="arabicPeriod"/>
            </a:pPr>
            <a:r>
              <a:rPr lang="cs-CZ" dirty="0" smtClean="0"/>
              <a:t>Role prostředí, do něhož hodláme program situovat</a:t>
            </a:r>
          </a:p>
          <a:p>
            <a:pPr marL="457200" indent="-457200"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194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dirty="0" smtClean="0"/>
              <a:t>Čas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Každý program osloví lidi jinak a zanechá jiné dojmy – těžko odhadnout předem koho nakonec osloví a koho vůbec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S programem lze nakládat jako s hokejovými hráči: po určitém čase je střídat, nahrazovat jinými, formovat silnější sestavy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Zahájení nechť je jako rozlet letadla </a:t>
            </a:r>
            <a:r>
              <a:rPr lang="cs-CZ" dirty="0"/>
              <a:t>s</a:t>
            </a:r>
            <a:r>
              <a:rPr lang="cs-CZ" dirty="0" smtClean="0"/>
              <a:t> kolmým startem, závěr pak happy endem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Ne vše se dá naplánovat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Má-li program nadchnout, musí překvapit nečekaností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Není pravda, že tatáž hra vyvolá vždy tytéž libé pocity a stejné chování</a:t>
            </a:r>
          </a:p>
        </p:txBody>
      </p:sp>
    </p:spTree>
    <p:extLst>
      <p:ext uri="{BB962C8B-B14F-4D97-AF65-F5344CB8AC3E}">
        <p14:creationId xmlns:p14="http://schemas.microsoft.com/office/powerpoint/2010/main" val="236644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1079500" y="1213148"/>
            <a:ext cx="9365928" cy="1136352"/>
          </a:xfrm>
        </p:spPr>
        <p:txBody>
          <a:bodyPr/>
          <a:lstStyle/>
          <a:p>
            <a:pPr eaLnBrk="1" hangingPunct="1"/>
            <a:r>
              <a:rPr lang="cs-CZ" alt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Kouzelné otázky 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1485900" y="2540001"/>
            <a:ext cx="10007600" cy="3644900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PROČ? 			smysl a význam, stanovení cílů</a:t>
            </a:r>
          </a:p>
          <a:p>
            <a:r>
              <a:rPr lang="cs-CZ" altLang="cs-CZ" dirty="0" smtClean="0"/>
              <a:t>PRO KOHO? 	účastníci</a:t>
            </a:r>
          </a:p>
          <a:p>
            <a:pPr eaLnBrk="1" hangingPunct="1"/>
            <a:r>
              <a:rPr lang="cs-CZ" altLang="cs-CZ" dirty="0" smtClean="0"/>
              <a:t>CO?				obsah</a:t>
            </a:r>
          </a:p>
          <a:p>
            <a:pPr eaLnBrk="1" hangingPunct="1"/>
            <a:r>
              <a:rPr lang="cs-CZ" altLang="cs-CZ" dirty="0" smtClean="0"/>
              <a:t>JAK? 			forma</a:t>
            </a:r>
          </a:p>
          <a:p>
            <a:pPr eaLnBrk="1" hangingPunct="1"/>
            <a:r>
              <a:rPr lang="cs-CZ" altLang="cs-CZ" dirty="0" smtClean="0"/>
              <a:t>KDE? 			místo</a:t>
            </a:r>
          </a:p>
          <a:p>
            <a:pPr eaLnBrk="1" hangingPunct="1"/>
            <a:r>
              <a:rPr lang="cs-CZ" altLang="cs-CZ" dirty="0" smtClean="0"/>
              <a:t>KDY?			čas</a:t>
            </a:r>
          </a:p>
          <a:p>
            <a:pPr eaLnBrk="1" hangingPunct="1"/>
            <a:r>
              <a:rPr lang="cs-CZ" altLang="cs-CZ" dirty="0" smtClean="0"/>
              <a:t>S KÝM?			instruktoři</a:t>
            </a:r>
          </a:p>
          <a:p>
            <a:pPr eaLnBrk="1" hangingPunct="1"/>
            <a:endParaRPr lang="cs-CZ" altLang="cs-CZ" dirty="0" smtClean="0"/>
          </a:p>
          <a:p>
            <a:pPr eaLnBrk="1" hangingPunct="1">
              <a:buFont typeface="Arial" charset="0"/>
              <a:buNone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60397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599" y="1073448"/>
            <a:ext cx="8686800" cy="838200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Bezpečnost</a:t>
            </a:r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cs-CZ" dirty="0" smtClean="0"/>
              <a:t>Nemůžeme rizika úplně vyloučit (zranění, i sféra sociální a emocionální)</a:t>
            </a:r>
          </a:p>
          <a:p>
            <a:pPr eaLnBrk="1" hangingPunct="1">
              <a:defRPr/>
            </a:pPr>
            <a:r>
              <a:rPr lang="cs-CZ" dirty="0" smtClean="0"/>
              <a:t>Dobrodružné hry v přírodě učí mnohá rizika překonat a bezpečně zvládnout</a:t>
            </a:r>
          </a:p>
          <a:p>
            <a:pPr eaLnBrk="1" hangingPunct="1">
              <a:defRPr/>
            </a:pPr>
            <a:r>
              <a:rPr lang="cs-CZ" dirty="0" smtClean="0"/>
              <a:t>Fyzická i psychická </a:t>
            </a:r>
          </a:p>
          <a:p>
            <a:pPr eaLnBrk="1" hangingPunct="1">
              <a:defRPr/>
            </a:pPr>
            <a:endParaRPr lang="cs-CZ" dirty="0" smtClean="0"/>
          </a:p>
          <a:p>
            <a:pPr marL="0" indent="0">
              <a:buNone/>
              <a:defRPr/>
            </a:pPr>
            <a:r>
              <a:rPr lang="cs-CZ" b="1" dirty="0" smtClean="0">
                <a:solidFill>
                  <a:schemeClr val="tx1"/>
                </a:solidFill>
              </a:rPr>
              <a:t>Přesto</a:t>
            </a:r>
          </a:p>
          <a:p>
            <a:pPr eaLnBrk="1" hangingPunct="1">
              <a:defRPr/>
            </a:pPr>
            <a:r>
              <a:rPr lang="cs-CZ" dirty="0" smtClean="0"/>
              <a:t>Povinnost vedoucího – udělat vše proto, abychom zranění vyloučili</a:t>
            </a:r>
          </a:p>
          <a:p>
            <a:pPr eaLnBrk="1" hangingPunct="1">
              <a:defRPr/>
            </a:pPr>
            <a:r>
              <a:rPr lang="cs-CZ" b="1" dirty="0" smtClean="0">
                <a:solidFill>
                  <a:schemeClr val="tx1"/>
                </a:solidFill>
              </a:rPr>
              <a:t>Zdánlivé x reálné </a:t>
            </a:r>
            <a:r>
              <a:rPr lang="cs-CZ" b="1" dirty="0" smtClean="0">
                <a:solidFill>
                  <a:schemeClr val="tx1"/>
                </a:solidFill>
              </a:rPr>
              <a:t>riziko </a:t>
            </a:r>
            <a:r>
              <a:rPr lang="cs-CZ" dirty="0" smtClean="0">
                <a:solidFill>
                  <a:schemeClr val="tx1"/>
                </a:solidFill>
              </a:rPr>
              <a:t>– Pracujeme s rizikem zdánlivým při minimalizaci reálného</a:t>
            </a:r>
            <a:endParaRPr lang="en-GB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0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7602" y="2717800"/>
            <a:ext cx="9601196" cy="1587499"/>
          </a:xfrm>
        </p:spPr>
        <p:txBody>
          <a:bodyPr>
            <a:normAutofit fontScale="90000"/>
          </a:bodyPr>
          <a:lstStyle/>
          <a:p>
            <a:r>
              <a:rPr lang="cs-CZ" i="1" dirty="0"/>
              <a:t>„Investice vložená do programu v době před zahájením je základem jeho úspěchu a účinnosti.“ </a:t>
            </a:r>
            <a:r>
              <a:rPr lang="cs-CZ" dirty="0"/>
              <a:t/>
            </a:r>
            <a:br>
              <a:rPr lang="cs-CZ" dirty="0"/>
            </a:br>
            <a:r>
              <a:rPr lang="cs-CZ" i="1" dirty="0"/>
              <a:t>Milena Holcová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553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860228" y="574675"/>
            <a:ext cx="8686800" cy="838200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Bezpečnostn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charset="0"/>
              </a:rPr>
              <a:t>í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pravidla</a:t>
            </a:r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088828" y="1562101"/>
            <a:ext cx="8229600" cy="4813300"/>
          </a:xfrm>
        </p:spPr>
        <p:txBody>
          <a:bodyPr/>
          <a:lstStyle/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cs-CZ" sz="2400" b="1" dirty="0" smtClean="0">
                <a:solidFill>
                  <a:schemeClr val="tx1"/>
                </a:solidFill>
                <a:cs typeface="Arial" charset="0"/>
              </a:rPr>
              <a:t>Před akcí 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cs-CZ" sz="2000" dirty="0" smtClean="0">
                <a:cs typeface="Arial" charset="0"/>
              </a:rPr>
              <a:t> Znát zdravotní stav a omezení skupiny (neplavci)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cs-CZ" sz="2000" dirty="0" smtClean="0">
                <a:cs typeface="Arial" charset="0"/>
              </a:rPr>
              <a:t> Pojištění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endParaRPr lang="cs-CZ" dirty="0" smtClean="0">
              <a:cs typeface="Arial" charset="0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cs-CZ" dirty="0" smtClean="0">
                <a:cs typeface="Arial" charset="0"/>
              </a:rPr>
              <a:t> </a:t>
            </a:r>
            <a:r>
              <a:rPr lang="cs-CZ" sz="2400" b="1" dirty="0" smtClean="0">
                <a:solidFill>
                  <a:schemeClr val="tx1"/>
                </a:solidFill>
                <a:cs typeface="Arial" charset="0"/>
              </a:rPr>
              <a:t>Během akce, před zahájením bloku her 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cs-CZ" sz="2000" dirty="0" smtClean="0">
                <a:cs typeface="Arial" charset="0"/>
              </a:rPr>
              <a:t>Příprava pomůcek (dobrý stav) a </a:t>
            </a:r>
            <a:r>
              <a:rPr lang="cs-CZ" sz="2000" dirty="0">
                <a:cs typeface="Arial" charset="0"/>
              </a:rPr>
              <a:t>ú</a:t>
            </a:r>
            <a:r>
              <a:rPr lang="cs-CZ" sz="2000" dirty="0" smtClean="0">
                <a:cs typeface="Arial" charset="0"/>
              </a:rPr>
              <a:t>prava prostředí před hrou (nebezpečné předměty)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cs-CZ" sz="2000" dirty="0">
                <a:cs typeface="Arial" charset="0"/>
              </a:rPr>
              <a:t> </a:t>
            </a:r>
            <a:r>
              <a:rPr lang="cs-CZ" sz="2000" dirty="0" smtClean="0">
                <a:cs typeface="Arial" charset="0"/>
              </a:rPr>
              <a:t>Jaké mohou nastat nebezpečné situace v průběhu hry - způsoby dopomoci, záchrany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cs-CZ" sz="2000" dirty="0">
                <a:cs typeface="Arial" charset="0"/>
              </a:rPr>
              <a:t> </a:t>
            </a:r>
            <a:r>
              <a:rPr lang="cs-CZ" sz="2000" dirty="0" smtClean="0">
                <a:cs typeface="Arial" charset="0"/>
              </a:rPr>
              <a:t>Oblečení a obuv účastníků (náušnice, prstýnky, řetízky, apod.)</a:t>
            </a:r>
            <a:endParaRPr lang="en-GB" sz="2000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10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599" y="1120056"/>
            <a:ext cx="8686800" cy="838200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Bezpečnostn</a:t>
            </a:r>
            <a:r>
              <a:rPr lang="cs-C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charset="0"/>
              </a:rPr>
              <a:t>í</a:t>
            </a:r>
            <a:r>
              <a:rPr lang="cs-C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pravidla</a:t>
            </a:r>
            <a:endParaRPr lang="en-GB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cs-CZ" dirty="0" smtClean="0">
                <a:cs typeface="Arial" charset="0"/>
              </a:rPr>
              <a:t> </a:t>
            </a:r>
            <a:r>
              <a:rPr lang="cs-CZ" sz="2400" dirty="0" smtClean="0">
                <a:cs typeface="Arial" charset="0"/>
              </a:rPr>
              <a:t>Přizpůsobit hru počasí (bouřka!)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cs-CZ" sz="2400" dirty="0" smtClean="0">
                <a:cs typeface="Arial" charset="0"/>
              </a:rPr>
              <a:t> Stupeň obtížnosti musí odpovídat úrovni (věku) skupiny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cs-CZ" sz="2400" dirty="0" smtClean="0">
                <a:cs typeface="Arial" charset="0"/>
              </a:rPr>
              <a:t> Informovat o potencionálním riziku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cs-CZ" sz="2400" dirty="0" smtClean="0">
                <a:cs typeface="Arial" charset="0"/>
              </a:rPr>
              <a:t>Specifika nočních her a zajištění bezpečnosti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cs-CZ" sz="2400" dirty="0" smtClean="0">
                <a:cs typeface="Arial" charset="0"/>
              </a:rPr>
              <a:t> Pracujeme s nízkou úrovní rizika – riziko zdánlivé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cs-CZ" sz="2400" dirty="0" smtClean="0">
                <a:cs typeface="Arial" charset="0"/>
              </a:rPr>
              <a:t> Manipulace s náčiním (kameny, koule, šišky, luk, šípy, …) 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cs-CZ" sz="2400" dirty="0" smtClean="0">
                <a:cs typeface="Arial" charset="0"/>
              </a:rPr>
              <a:t> Bojové hry – pravidla kontaktu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cs-CZ" sz="2400" dirty="0" smtClean="0">
                <a:cs typeface="Arial" charset="0"/>
              </a:rPr>
              <a:t> Lékárnička, telefon</a:t>
            </a:r>
            <a:endParaRPr lang="en-GB" sz="2400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90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620218"/>
            <a:ext cx="7772400" cy="86409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Ochrana př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charset="0"/>
              </a:rPr>
              <a:t>í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rody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135188" y="1585915"/>
            <a:ext cx="7772400" cy="4624386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SzTx/>
              <a:buFont typeface="Wingdings" panose="05000000000000000000" pitchFamily="2" charset="2"/>
              <a:buChar char="Ø"/>
              <a:defRPr/>
            </a:pPr>
            <a:r>
              <a:rPr lang="cs-CZ" sz="2800" b="1" dirty="0">
                <a:cs typeface="Arial" charset="0"/>
              </a:rPr>
              <a:t> </a:t>
            </a:r>
            <a:r>
              <a:rPr lang="cs-CZ" sz="2800" b="1" dirty="0">
                <a:cs typeface="Arial" panose="020B0604020202020204" pitchFamily="34" charset="0"/>
              </a:rPr>
              <a:t>Ohled na přírodu</a:t>
            </a:r>
          </a:p>
          <a:p>
            <a:pPr lvl="1"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cs-CZ" sz="2400" dirty="0">
                <a:cs typeface="Arial" charset="0"/>
              </a:rPr>
              <a:t> Respektujeme pravidla NP, CHKO, rezervací, LČR </a:t>
            </a:r>
          </a:p>
          <a:p>
            <a:pPr lvl="1"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cs-CZ" sz="2400" dirty="0">
                <a:cs typeface="Arial" charset="0"/>
              </a:rPr>
              <a:t> Ověření možnosti vstupu na pozemky a do lesů (jednání s majiteli</a:t>
            </a:r>
            <a:r>
              <a:rPr lang="cs-CZ" sz="2400" dirty="0" smtClean="0">
                <a:cs typeface="Arial" charset="0"/>
              </a:rPr>
              <a:t>)</a:t>
            </a:r>
            <a:endParaRPr lang="cs-CZ" sz="2400" dirty="0">
              <a:cs typeface="Arial" charset="0"/>
            </a:endParaRPr>
          </a:p>
          <a:p>
            <a:pPr lvl="1"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cs-CZ" sz="2400" dirty="0">
                <a:cs typeface="Arial" charset="0"/>
              </a:rPr>
              <a:t> Výběr a úprava místa (osetá pole, paseky s malými stromky)</a:t>
            </a:r>
          </a:p>
          <a:p>
            <a:pPr lvl="1"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cs-CZ" sz="2400" dirty="0">
                <a:cs typeface="Arial" charset="0"/>
              </a:rPr>
              <a:t>Opuštění prostoru hry, žádné stopy 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cs-CZ" sz="2400" dirty="0">
                <a:cs typeface="Arial" charset="0"/>
              </a:rPr>
              <a:t> Žádný zásah do přírodního </a:t>
            </a:r>
            <a:r>
              <a:rPr lang="cs-CZ" sz="2400" dirty="0" smtClean="0">
                <a:cs typeface="Arial" charset="0"/>
              </a:rPr>
              <a:t>prostředí</a:t>
            </a:r>
            <a:endParaRPr lang="cs-CZ" sz="2400" dirty="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cs-CZ" sz="2400" dirty="0"/>
              <a:t> Výběr aktivit, které směřují k vnímání přírodního světa a ochraně přírody </a:t>
            </a:r>
          </a:p>
        </p:txBody>
      </p:sp>
    </p:spTree>
    <p:extLst>
      <p:ext uri="{BB962C8B-B14F-4D97-AF65-F5344CB8AC3E}">
        <p14:creationId xmlns:p14="http://schemas.microsoft.com/office/powerpoint/2010/main" val="205968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52599" y="1225972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Příprava her</a:t>
            </a:r>
            <a:br>
              <a:rPr lang="cs-CZ" dirty="0" smtClean="0"/>
            </a:br>
            <a:endParaRPr lang="cs-CZ" sz="11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DOMA, </a:t>
            </a:r>
            <a:r>
              <a:rPr lang="cs-CZ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KLIDU</a:t>
            </a:r>
          </a:p>
          <a:p>
            <a:r>
              <a:rPr lang="cs-CZ" dirty="0"/>
              <a:t>Jednoznačná pravidla? – zahrát si hru v duchu předem, diskuze s ostatními instruktory</a:t>
            </a:r>
          </a:p>
          <a:p>
            <a:r>
              <a:rPr lang="cs-CZ" dirty="0"/>
              <a:t>Písemné poznámky</a:t>
            </a:r>
          </a:p>
          <a:p>
            <a:r>
              <a:rPr lang="cs-CZ" dirty="0"/>
              <a:t>Pomůcky, kostýmy, rekvizity, </a:t>
            </a:r>
            <a:r>
              <a:rPr lang="cs-CZ" dirty="0" smtClean="0"/>
              <a:t>technika, místo</a:t>
            </a:r>
            <a:endParaRPr lang="cs-CZ" dirty="0"/>
          </a:p>
          <a:p>
            <a:r>
              <a:rPr lang="cs-CZ" dirty="0"/>
              <a:t>Rozdělení rolí</a:t>
            </a:r>
          </a:p>
          <a:p>
            <a:r>
              <a:rPr lang="cs-CZ" dirty="0"/>
              <a:t>Náhradní program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558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Tvorba hry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b="1" dirty="0" smtClean="0"/>
              <a:t>Přítomnost hravosti</a:t>
            </a:r>
            <a:r>
              <a:rPr lang="cs-CZ" dirty="0" smtClean="0"/>
              <a:t>, přání bavit se a sdílet, dávat, prožívat situace do nichž bychom se normálně nedostali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 dirty="0" smtClean="0"/>
              <a:t>Inspirace</a:t>
            </a:r>
            <a:r>
              <a:rPr lang="cs-CZ" dirty="0" smtClean="0"/>
              <a:t> – skutečná událost, literární příběh, filmová předloha, televizní soutěž -&gt; Kdo hledá náměty her, někde na pozadí mysli mu při všech činnostech stále běží zda by se právě tato zápletka nedala přetvořit do hry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Námět se stane hrou, když sepne představivost autora a podaří se vymezit pravidla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Princip tvoření her v sobě zahrnuje všechny myslitelné postupy – </a:t>
            </a:r>
            <a:r>
              <a:rPr lang="cs-CZ" b="1" dirty="0" smtClean="0"/>
              <a:t>inspirace hotovým a transformace </a:t>
            </a:r>
            <a:r>
              <a:rPr lang="cs-CZ" dirty="0" smtClean="0"/>
              <a:t>(pneumatika od traktoru)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Prvním krokem je většinou stanovení cíle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921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 zařazením hry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Co hrou </a:t>
            </a:r>
            <a:r>
              <a:rPr lang="cs-CZ" b="1" dirty="0" smtClean="0"/>
              <a:t>sledujeme</a:t>
            </a:r>
            <a:r>
              <a:rPr lang="cs-CZ" dirty="0" smtClean="0"/>
              <a:t>?</a:t>
            </a:r>
          </a:p>
          <a:p>
            <a:r>
              <a:rPr lang="cs-CZ" dirty="0" smtClean="0"/>
              <a:t>Jaká </a:t>
            </a:r>
            <a:r>
              <a:rPr lang="cs-CZ" b="1" dirty="0" smtClean="0"/>
              <a:t>skladba her </a:t>
            </a:r>
            <a:r>
              <a:rPr lang="cs-CZ" dirty="0" smtClean="0"/>
              <a:t>přinese nejlepší výsledek?</a:t>
            </a:r>
          </a:p>
          <a:p>
            <a:r>
              <a:rPr lang="cs-CZ" dirty="0" smtClean="0"/>
              <a:t>Jak hru </a:t>
            </a:r>
            <a:r>
              <a:rPr lang="cs-CZ" b="1" dirty="0" smtClean="0"/>
              <a:t>zahájíme a skončíme</a:t>
            </a:r>
            <a:r>
              <a:rPr lang="cs-CZ" dirty="0" smtClean="0"/>
              <a:t>?</a:t>
            </a:r>
          </a:p>
          <a:p>
            <a:r>
              <a:rPr lang="cs-CZ" dirty="0" smtClean="0"/>
              <a:t>Kolik času na realizaci máme?</a:t>
            </a:r>
          </a:p>
          <a:p>
            <a:r>
              <a:rPr lang="cs-CZ" dirty="0" smtClean="0"/>
              <a:t>Jak ji </a:t>
            </a:r>
            <a:r>
              <a:rPr lang="cs-CZ" b="1" dirty="0" smtClean="0"/>
              <a:t>ukončíme</a:t>
            </a:r>
            <a:r>
              <a:rPr lang="cs-CZ" dirty="0" smtClean="0"/>
              <a:t> a </a:t>
            </a:r>
            <a:r>
              <a:rPr lang="cs-CZ" b="1" dirty="0" smtClean="0"/>
              <a:t>zhodnotíme</a:t>
            </a:r>
            <a:r>
              <a:rPr lang="cs-CZ" dirty="0" smtClean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059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332" y="993404"/>
            <a:ext cx="4953000" cy="1371600"/>
          </a:xfrm>
        </p:spPr>
        <p:txBody>
          <a:bodyPr>
            <a:normAutofit fontScale="90000"/>
          </a:bodyPr>
          <a:lstStyle/>
          <a:p>
            <a:r>
              <a:rPr lang="cs-CZ" alt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Cesty k úspěšné realizaci hry</a:t>
            </a:r>
            <a:br>
              <a:rPr lang="cs-CZ" alt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endParaRPr lang="cs-CZ" alt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943758" y="71252"/>
            <a:ext cx="10795000" cy="5181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endParaRPr lang="cs-CZ" altLang="cs-CZ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cs-CZ" altLang="cs-CZ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cs-CZ" altLang="cs-CZ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cs-CZ" altLang="cs-CZ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cs-CZ" altLang="cs-CZ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cs-CZ" altLang="cs-CZ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cs-CZ" altLang="cs-CZ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Rozdělení </a:t>
            </a:r>
            <a:r>
              <a:rPr lang="cs-CZ" alt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hráčů</a:t>
            </a:r>
            <a:r>
              <a:rPr lang="cs-CZ" altLang="cs-CZ" sz="1800" dirty="0">
                <a:cs typeface="Arial" panose="020B0604020202020204" pitchFamily="34" charset="0"/>
              </a:rPr>
              <a:t>, družstva, týmy - </a:t>
            </a:r>
            <a:r>
              <a:rPr lang="cs-CZ" sz="1800" dirty="0">
                <a:cs typeface="Arial" panose="020B0604020202020204" pitchFamily="34" charset="0"/>
              </a:rPr>
              <a:t>losování, rozpočítávání, pomocí </a:t>
            </a:r>
            <a:r>
              <a:rPr lang="cs-CZ" sz="1800" dirty="0" smtClean="0">
                <a:cs typeface="Arial" panose="020B0604020202020204" pitchFamily="34" charset="0"/>
              </a:rPr>
              <a:t>hry, kartiček, připravené rozdělení, sociogramem, volbou</a:t>
            </a:r>
            <a:endParaRPr lang="cs-CZ" altLang="cs-CZ" sz="1800" dirty="0"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cs-CZ" alt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Výběr první </a:t>
            </a:r>
            <a:r>
              <a:rPr lang="cs-CZ" altLang="cs-CZ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hry – </a:t>
            </a:r>
            <a:r>
              <a:rPr lang="cs-CZ" altLang="cs-CZ" sz="1800" dirty="0" smtClean="0">
                <a:cs typeface="Arial" panose="020B0604020202020204" pitchFamily="34" charset="0"/>
              </a:rPr>
              <a:t>důležitost první hry</a:t>
            </a:r>
            <a:endParaRPr lang="cs-CZ" altLang="cs-CZ" sz="1800" dirty="0"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Uvádění </a:t>
            </a:r>
            <a:r>
              <a:rPr lang="cs-CZ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her </a:t>
            </a:r>
            <a:r>
              <a:rPr lang="cs-CZ" sz="1800" b="1" dirty="0" smtClean="0">
                <a:cs typeface="Arial" panose="020B0604020202020204" pitchFamily="34" charset="0"/>
              </a:rPr>
              <a:t>- </a:t>
            </a:r>
            <a:r>
              <a:rPr lang="cs-CZ" sz="1800" dirty="0" smtClean="0">
                <a:cs typeface="Arial" panose="020B0604020202020204" pitchFamily="34" charset="0"/>
              </a:rPr>
              <a:t>motivace</a:t>
            </a:r>
          </a:p>
          <a:p>
            <a:pPr lvl="1">
              <a:lnSpc>
                <a:spcPct val="90000"/>
              </a:lnSpc>
            </a:pPr>
            <a:r>
              <a:rPr lang="cs-CZ" sz="1800" dirty="0" smtClean="0">
                <a:cs typeface="Arial" panose="020B0604020202020204" pitchFamily="34" charset="0"/>
              </a:rPr>
              <a:t>Lákavý název hry</a:t>
            </a:r>
            <a:endParaRPr lang="cs-CZ" sz="1800" dirty="0">
              <a:cs typeface="Arial" panose="020B0604020202020204" pitchFamily="34" charset="0"/>
            </a:endParaRPr>
          </a:p>
          <a:p>
            <a:pPr lvl="1"/>
            <a:r>
              <a:rPr lang="cs-CZ" sz="1800" b="1" dirty="0">
                <a:solidFill>
                  <a:srgbClr val="C00000"/>
                </a:solidFill>
                <a:cs typeface="Arial" panose="020B0604020202020204" pitchFamily="34" charset="0"/>
              </a:rPr>
              <a:t>Naplno, se silným zaujetím a motivujícím vystupováním</a:t>
            </a:r>
          </a:p>
          <a:p>
            <a:pPr lvl="1"/>
            <a:r>
              <a:rPr lang="cs-CZ" sz="1800" b="1" dirty="0">
                <a:solidFill>
                  <a:srgbClr val="C00000"/>
                </a:solidFill>
                <a:cs typeface="Arial" panose="020B0604020202020204" pitchFamily="34" charset="0"/>
              </a:rPr>
              <a:t>Navodit herní </a:t>
            </a:r>
            <a:r>
              <a:rPr lang="cs-CZ" sz="1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situaci - využít </a:t>
            </a:r>
            <a:r>
              <a:rPr lang="cs-CZ" sz="1800" b="1" dirty="0">
                <a:solidFill>
                  <a:srgbClr val="C00000"/>
                </a:solidFill>
                <a:cs typeface="Arial" panose="020B0604020202020204" pitchFamily="34" charset="0"/>
              </a:rPr>
              <a:t>veškeré motivující prvky k naladění hráčů (libreto, </a:t>
            </a:r>
            <a:r>
              <a:rPr lang="cs-CZ" sz="1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scénka, film, legenda, prestiž, výzva, kostýmy)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  <a:cs typeface="Arial" panose="020B0604020202020204" pitchFamily="34" charset="0"/>
              </a:rPr>
              <a:t>Nevystupovat po celou dobu hry z role</a:t>
            </a:r>
            <a:r>
              <a:rPr lang="cs-CZ" sz="1800" b="1" dirty="0">
                <a:solidFill>
                  <a:srgbClr val="C00000"/>
                </a:solidFill>
                <a:cs typeface="Arial" panose="020B0604020202020204" pitchFamily="34" charset="0"/>
              </a:rPr>
              <a:t>	</a:t>
            </a:r>
            <a:r>
              <a:rPr lang="cs-CZ" sz="1800" dirty="0">
                <a:cs typeface="Arial" panose="020B0604020202020204" pitchFamily="34" charset="0"/>
              </a:rPr>
              <a:t>	</a:t>
            </a:r>
          </a:p>
          <a:p>
            <a:pPr lvl="1"/>
            <a:r>
              <a:rPr lang="cs-CZ" sz="1800" dirty="0">
                <a:cs typeface="Arial" panose="020B0604020202020204" pitchFamily="34" charset="0"/>
              </a:rPr>
              <a:t>Využití prostoru a prostředí - úprava, uspořádání, </a:t>
            </a:r>
            <a:r>
              <a:rPr lang="cs-CZ" sz="1800" dirty="0" smtClean="0">
                <a:cs typeface="Arial" panose="020B0604020202020204" pitchFamily="34" charset="0"/>
              </a:rPr>
              <a:t>výzdoba </a:t>
            </a:r>
          </a:p>
          <a:p>
            <a:pPr lvl="1"/>
            <a:r>
              <a:rPr lang="cs-CZ" sz="1800" dirty="0" smtClean="0">
                <a:cs typeface="Arial" panose="020B0604020202020204" pitchFamily="34" charset="0"/>
              </a:rPr>
              <a:t>Neuvádíme </a:t>
            </a:r>
            <a:r>
              <a:rPr lang="cs-CZ" sz="1800" dirty="0">
                <a:cs typeface="Arial" panose="020B0604020202020204" pitchFamily="34" charset="0"/>
              </a:rPr>
              <a:t>hru pod časovým </a:t>
            </a:r>
            <a:r>
              <a:rPr lang="cs-CZ" sz="1800" dirty="0" smtClean="0">
                <a:cs typeface="Arial" panose="020B0604020202020204" pitchFamily="34" charset="0"/>
              </a:rPr>
              <a:t>tlakem</a:t>
            </a:r>
            <a:endParaRPr lang="cs-CZ" sz="1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60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71651" y="961900"/>
            <a:ext cx="9601196" cy="5070765"/>
          </a:xfrm>
        </p:spPr>
        <p:txBody>
          <a:bodyPr>
            <a:normAutofit/>
          </a:bodyPr>
          <a:lstStyle/>
          <a:p>
            <a:pPr lvl="0"/>
            <a:r>
              <a:rPr lang="cs-CZ" altLang="cs-CZ" sz="1800" dirty="0">
                <a:cs typeface="Arial" panose="020B0604020202020204" pitchFamily="34" charset="0"/>
              </a:rPr>
              <a:t> </a:t>
            </a:r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Výklad pravidel</a:t>
            </a:r>
            <a:r>
              <a:rPr lang="cs-CZ" sz="1800" dirty="0" smtClean="0">
                <a:cs typeface="Arial" panose="020B0604020202020204" pitchFamily="34" charset="0"/>
              </a:rPr>
              <a:t>:	</a:t>
            </a:r>
            <a:r>
              <a:rPr lang="cs-CZ" sz="1600" b="1" i="1" dirty="0" smtClean="0">
                <a:solidFill>
                  <a:schemeClr val="accent5"/>
                </a:solidFill>
                <a:cs typeface="Arial" panose="020B0604020202020204" pitchFamily="34" charset="0"/>
              </a:rPr>
              <a:t>„Vše se má dělat tak jednoduše jak jen to jde, ale ne jednodušeji“ (Einstein</a:t>
            </a:r>
            <a:r>
              <a:rPr lang="cs-CZ" sz="1800" b="1" dirty="0" smtClean="0">
                <a:solidFill>
                  <a:schemeClr val="accent5"/>
                </a:solidFill>
                <a:cs typeface="Arial" panose="020B0604020202020204" pitchFamily="34" charset="0"/>
              </a:rPr>
              <a:t>)</a:t>
            </a:r>
            <a:endParaRPr lang="cs-CZ" sz="1800" b="1" dirty="0">
              <a:solidFill>
                <a:schemeClr val="accent5"/>
              </a:solidFill>
              <a:cs typeface="Arial" panose="020B0604020202020204" pitchFamily="34" charset="0"/>
            </a:endParaRPr>
          </a:p>
          <a:p>
            <a:r>
              <a:rPr lang="cs-CZ" sz="1800" dirty="0">
                <a:cs typeface="Arial" panose="020B0604020202020204" pitchFamily="34" charset="0"/>
              </a:rPr>
              <a:t>	- jednoznačná, jasná (během </a:t>
            </a:r>
            <a:r>
              <a:rPr lang="cs-CZ" sz="1800" dirty="0" smtClean="0">
                <a:cs typeface="Arial" panose="020B0604020202020204" pitchFamily="34" charset="0"/>
              </a:rPr>
              <a:t>hry </a:t>
            </a:r>
            <a:r>
              <a:rPr lang="cs-CZ" sz="1800" dirty="0">
                <a:cs typeface="Arial" panose="020B0604020202020204" pitchFamily="34" charset="0"/>
              </a:rPr>
              <a:t>pravidla </a:t>
            </a:r>
            <a:r>
              <a:rPr lang="cs-CZ" sz="1800" dirty="0" smtClean="0">
                <a:cs typeface="Arial" panose="020B0604020202020204" pitchFamily="34" charset="0"/>
              </a:rPr>
              <a:t>neměníme – jen v krajních situacích a jen pokud se o změně mohou dozvědět všichni hráči)</a:t>
            </a:r>
            <a:endParaRPr lang="cs-CZ" sz="1800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1800" dirty="0">
                <a:cs typeface="Arial" panose="020B0604020202020204" pitchFamily="34" charset="0"/>
              </a:rPr>
              <a:t>	</a:t>
            </a:r>
            <a:r>
              <a:rPr lang="cs-CZ" sz="1800" dirty="0" smtClean="0">
                <a:cs typeface="Arial" panose="020B0604020202020204" pitchFamily="34" charset="0"/>
              </a:rPr>
              <a:t>	- pokud jsou pravidla složitá, připravíme si je na papír a předem nacvičíme</a:t>
            </a:r>
          </a:p>
          <a:p>
            <a:pPr marL="0" indent="0">
              <a:buNone/>
            </a:pPr>
            <a:r>
              <a:rPr lang="cs-CZ" sz="1800" dirty="0">
                <a:cs typeface="Arial" panose="020B0604020202020204" pitchFamily="34" charset="0"/>
              </a:rPr>
              <a:t>	</a:t>
            </a:r>
            <a:r>
              <a:rPr lang="cs-CZ" sz="1800" dirty="0" smtClean="0">
                <a:cs typeface="Arial" panose="020B0604020202020204" pitchFamily="34" charset="0"/>
              </a:rPr>
              <a:t>	- postupujeme od obecných principů k detailům</a:t>
            </a:r>
            <a:endParaRPr lang="cs-CZ" sz="1800" dirty="0">
              <a:cs typeface="Arial" panose="020B0604020202020204" pitchFamily="34" charset="0"/>
            </a:endParaRPr>
          </a:p>
          <a:p>
            <a:pPr marL="914400" lvl="2" indent="0">
              <a:buNone/>
            </a:pPr>
            <a:r>
              <a:rPr lang="cs-CZ" dirty="0">
                <a:cs typeface="Arial" panose="020B0604020202020204" pitchFamily="34" charset="0"/>
              </a:rPr>
              <a:t>- obsahují cíle a základní principy hry</a:t>
            </a:r>
          </a:p>
          <a:p>
            <a:pPr marL="457200" lvl="1" indent="0">
              <a:buNone/>
            </a:pPr>
            <a:r>
              <a:rPr lang="cs-CZ" sz="1800" dirty="0">
                <a:cs typeface="Arial" panose="020B0604020202020204" pitchFamily="34" charset="0"/>
              </a:rPr>
              <a:t>	- nechat prostor na dotazy</a:t>
            </a:r>
          </a:p>
          <a:p>
            <a:pPr marL="457200" lvl="1" indent="0">
              <a:buNone/>
            </a:pPr>
            <a:r>
              <a:rPr lang="cs-CZ" sz="1800" dirty="0">
                <a:cs typeface="Arial" panose="020B0604020202020204" pitchFamily="34" charset="0"/>
              </a:rPr>
              <a:t>	- ponechat vůli pro </a:t>
            </a:r>
            <a:r>
              <a:rPr lang="cs-CZ" sz="1800" dirty="0" smtClean="0">
                <a:cs typeface="Arial" panose="020B0604020202020204" pitchFamily="34" charset="0"/>
              </a:rPr>
              <a:t>tvořivost</a:t>
            </a:r>
          </a:p>
          <a:p>
            <a:pPr marL="457200" lvl="1" indent="0">
              <a:buNone/>
            </a:pPr>
            <a:r>
              <a:rPr lang="cs-CZ" sz="1800" dirty="0">
                <a:cs typeface="Arial" panose="020B0604020202020204" pitchFamily="34" charset="0"/>
              </a:rPr>
              <a:t>	</a:t>
            </a:r>
            <a:r>
              <a:rPr lang="cs-CZ" sz="1800" dirty="0" smtClean="0">
                <a:cs typeface="Arial" panose="020B0604020202020204" pitchFamily="34" charset="0"/>
              </a:rPr>
              <a:t>- herní území, časový limit</a:t>
            </a:r>
            <a:endParaRPr lang="cs-CZ" sz="1800" dirty="0"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cs-CZ" altLang="cs-CZ" sz="1800" dirty="0">
                <a:cs typeface="Arial" panose="020B0604020202020204" pitchFamily="34" charset="0"/>
              </a:rPr>
              <a:t> Vlastní průběh hry, role vedoucího, zásahy do hry</a:t>
            </a:r>
          </a:p>
          <a:p>
            <a:pPr>
              <a:lnSpc>
                <a:spcPct val="90000"/>
              </a:lnSpc>
            </a:pPr>
            <a:r>
              <a:rPr lang="cs-CZ" altLang="cs-CZ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Poslední </a:t>
            </a:r>
            <a:r>
              <a:rPr lang="cs-CZ" alt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hra</a:t>
            </a:r>
            <a:r>
              <a:rPr lang="cs-CZ" altLang="cs-CZ" sz="1800" dirty="0">
                <a:cs typeface="Arial" panose="020B0604020202020204" pitchFamily="34" charset="0"/>
              </a:rPr>
              <a:t>, kdy a jak končit, </a:t>
            </a:r>
          </a:p>
          <a:p>
            <a:pPr>
              <a:lnSpc>
                <a:spcPct val="90000"/>
              </a:lnSpc>
            </a:pPr>
            <a:r>
              <a:rPr lang="cs-CZ" altLang="cs-CZ" sz="1800" dirty="0">
                <a:cs typeface="Arial" panose="020B0604020202020204" pitchFamily="34" charset="0"/>
              </a:rPr>
              <a:t>různé způsoby oznamování výsledků hry, </a:t>
            </a:r>
            <a:r>
              <a:rPr lang="cs-CZ" alt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závěrečné </a:t>
            </a:r>
            <a:r>
              <a:rPr lang="cs-CZ" altLang="cs-CZ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hodnocení -&gt; nenechat </a:t>
            </a:r>
            <a:r>
              <a:rPr lang="cs-CZ" altLang="cs-CZ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hru „vyznít do prázdna“</a:t>
            </a:r>
            <a:endParaRPr lang="cs-CZ" altLang="cs-CZ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343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 txBox="1">
            <a:spLocks noGrp="1"/>
          </p:cNvSpPr>
          <p:nvPr>
            <p:ph idx="1"/>
          </p:nvPr>
        </p:nvSpPr>
        <p:spPr>
          <a:xfrm>
            <a:off x="1283527" y="1440651"/>
            <a:ext cx="9601196" cy="5004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b="1" dirty="0" smtClean="0">
                <a:solidFill>
                  <a:schemeClr val="accent4"/>
                </a:solidFill>
              </a:rPr>
              <a:t>Vysvětlení hlavních pravidel – CÍL HRY a základní principy</a:t>
            </a:r>
          </a:p>
          <a:p>
            <a:pPr marL="342900" indent="-342900">
              <a:buAutoNum type="arabicPeriod"/>
            </a:pPr>
            <a:r>
              <a:rPr lang="cs-CZ" b="1" dirty="0" smtClean="0">
                <a:solidFill>
                  <a:schemeClr val="accent4"/>
                </a:solidFill>
              </a:rPr>
              <a:t>Vysvětlení vedlejších pravidel</a:t>
            </a:r>
          </a:p>
          <a:p>
            <a:pPr marL="342900" indent="-342900">
              <a:buAutoNum type="arabicPeriod"/>
            </a:pPr>
            <a:r>
              <a:rPr lang="cs-CZ" b="1" dirty="0" smtClean="0">
                <a:solidFill>
                  <a:schemeClr val="accent4"/>
                </a:solidFill>
              </a:rPr>
              <a:t>Heslovité zopakování pravidel</a:t>
            </a:r>
          </a:p>
          <a:p>
            <a:pPr marL="342900" indent="-342900">
              <a:buAutoNum type="arabicPeriod"/>
            </a:pPr>
            <a:r>
              <a:rPr lang="cs-CZ" b="1" dirty="0" smtClean="0">
                <a:solidFill>
                  <a:schemeClr val="accent4"/>
                </a:solidFill>
              </a:rPr>
              <a:t>Ukázka</a:t>
            </a:r>
          </a:p>
          <a:p>
            <a:pPr marL="342900" indent="-342900">
              <a:buAutoNum type="arabicPeriod"/>
            </a:pPr>
            <a:r>
              <a:rPr lang="cs-CZ" b="1" dirty="0" smtClean="0">
                <a:solidFill>
                  <a:schemeClr val="accent4"/>
                </a:solidFill>
              </a:rPr>
              <a:t>Prostor na dotazy</a:t>
            </a:r>
          </a:p>
          <a:p>
            <a:pPr marL="342900" indent="-342900">
              <a:buAutoNum type="arabicPeriod"/>
            </a:pPr>
            <a:endParaRPr lang="cs-CZ" b="1" dirty="0">
              <a:solidFill>
                <a:schemeClr val="accent4"/>
              </a:solidFill>
            </a:endParaRPr>
          </a:p>
          <a:p>
            <a:r>
              <a:rPr lang="cs-CZ" sz="2000" b="1" i="1" dirty="0"/>
              <a:t>Při složitosti pravidel předepsat na papír a dát do skupinek, popřípadě využít </a:t>
            </a:r>
            <a:r>
              <a:rPr lang="cs-CZ" sz="2000" b="1" i="1" dirty="0" err="1" smtClean="0"/>
              <a:t>flipchart</a:t>
            </a:r>
            <a:endParaRPr lang="cs-CZ" sz="2000" b="1" i="1" dirty="0"/>
          </a:p>
          <a:p>
            <a:r>
              <a:rPr lang="cs-CZ" sz="2000" b="1" i="1" dirty="0"/>
              <a:t>Upřesnění komunikace mezi hráči, vedoucími a hlavním organizátorem</a:t>
            </a:r>
          </a:p>
          <a:p>
            <a:pPr marL="342900" indent="-342900">
              <a:buAutoNum type="arabicPeriod"/>
            </a:pPr>
            <a:endParaRPr lang="cs-CZ" sz="36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32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15212</TotalTime>
  <Words>3176</Words>
  <Application>Microsoft Office PowerPoint</Application>
  <PresentationFormat>Širokoúhlá obrazovka</PresentationFormat>
  <Paragraphs>360</Paragraphs>
  <Slides>32</Slides>
  <Notes>17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8" baseType="lpstr">
      <vt:lpstr>Arial</vt:lpstr>
      <vt:lpstr>Brush Script MT</vt:lpstr>
      <vt:lpstr>Calibri</vt:lpstr>
      <vt:lpstr>Garamond</vt:lpstr>
      <vt:lpstr>Wingdings</vt:lpstr>
      <vt:lpstr>Organika</vt:lpstr>
      <vt:lpstr>Kooperativní a dobrodružné hry „Člověk je člověkem pouze tam, kde si hraje“   F. Schiller </vt:lpstr>
      <vt:lpstr>3. Lekce Příprava a vedení her</vt:lpstr>
      <vt:lpstr>„Investice vložená do programu v době před zahájením je základem jeho úspěchu a účinnosti.“  Milena Holcová</vt:lpstr>
      <vt:lpstr>Příprava her </vt:lpstr>
      <vt:lpstr>Tvorba hry</vt:lpstr>
      <vt:lpstr>Před zařazením hry</vt:lpstr>
      <vt:lpstr>Cesty k úspěšné realizaci hry </vt:lpstr>
      <vt:lpstr>Prezentace aplikace PowerPoint</vt:lpstr>
      <vt:lpstr>Prezentace aplikace PowerPoint</vt:lpstr>
      <vt:lpstr>Cesty k úspěšnému uvedení hry</vt:lpstr>
      <vt:lpstr>Cesty k úspěšné realizaci hry</vt:lpstr>
      <vt:lpstr>Prezentace aplikace PowerPoint</vt:lpstr>
      <vt:lpstr>Věková specifika</vt:lpstr>
      <vt:lpstr>Vedoucí her a aktivit v přírodě?</vt:lpstr>
      <vt:lpstr>„Především by měl mít rád lidi a chtít jim pomáhat“ V. Svatoš</vt:lpstr>
      <vt:lpstr>Vedoucí hry</vt:lpstr>
      <vt:lpstr>Obsah činnosti  </vt:lpstr>
      <vt:lpstr>Vedoucí her a instruktor na kurzech v přírodě</vt:lpstr>
      <vt:lpstr>Osobnost instruktora</vt:lpstr>
      <vt:lpstr>Prezentace aplikace PowerPoint</vt:lpstr>
      <vt:lpstr>Časté chyby při vedení her</vt:lpstr>
      <vt:lpstr> DRAMATURGIE</vt:lpstr>
      <vt:lpstr>Dramaturgie jako metoda přípravy a tvorby kurzu </vt:lpstr>
      <vt:lpstr>Strategické, taktické a operační cíle dramaturgie</vt:lpstr>
      <vt:lpstr>Dramaturgická vlna</vt:lpstr>
      <vt:lpstr>Dramaturgické zásady</vt:lpstr>
      <vt:lpstr>Prezentace aplikace PowerPoint</vt:lpstr>
      <vt:lpstr>Kouzelné otázky </vt:lpstr>
      <vt:lpstr>Bezpečnost</vt:lpstr>
      <vt:lpstr>Bezpečnostní pravidla</vt:lpstr>
      <vt:lpstr>Bezpečnostní pravidla</vt:lpstr>
      <vt:lpstr>Ochrana přírody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Kooperativní a dobrodružné hry „Člověk je člověkem pouze tam, kde si hraje“</dc:title>
  <dc:creator>Lukáš Psohlavec</dc:creator>
  <cp:lastModifiedBy>Lukáš Psohlavec</cp:lastModifiedBy>
  <cp:revision>129</cp:revision>
  <dcterms:created xsi:type="dcterms:W3CDTF">2020-01-15T09:04:54Z</dcterms:created>
  <dcterms:modified xsi:type="dcterms:W3CDTF">2020-04-23T13:02:54Z</dcterms:modified>
</cp:coreProperties>
</file>