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430" r:id="rId3"/>
    <p:sldId id="434" r:id="rId4"/>
    <p:sldId id="435" r:id="rId5"/>
    <p:sldId id="442" r:id="rId6"/>
    <p:sldId id="445" r:id="rId7"/>
    <p:sldId id="444" r:id="rId8"/>
    <p:sldId id="443" r:id="rId9"/>
    <p:sldId id="431" r:id="rId10"/>
    <p:sldId id="440" r:id="rId11"/>
    <p:sldId id="433" r:id="rId12"/>
    <p:sldId id="436" r:id="rId13"/>
    <p:sldId id="437" r:id="rId14"/>
    <p:sldId id="439" r:id="rId15"/>
    <p:sldId id="438" r:id="rId16"/>
    <p:sldId id="441" r:id="rId17"/>
    <p:sldId id="429" r:id="rId18"/>
    <p:sldId id="344" r:id="rId19"/>
    <p:sldId id="44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F097D-3941-40BA-B678-6548719038F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EF962-86BF-47B0-89DC-EC1338AD6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Povolná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Finanční řízení a Business plán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VÝSLEDOVKA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2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zisku a ztráty – výsledovka (VZZ)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503920" cy="52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</a:t>
            </a:r>
            <a:r>
              <a:rPr lang="cs-CZ" sz="2400" dirty="0" smtClean="0"/>
              <a:t>účetní </a:t>
            </a:r>
            <a:r>
              <a:rPr lang="cs-CZ" sz="2400" dirty="0"/>
              <a:t>výkaz, který sleduje výsledky hospodaření </a:t>
            </a:r>
            <a:r>
              <a:rPr lang="cs-CZ" sz="2400" dirty="0" smtClean="0"/>
              <a:t>podniku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(k vyměřování daňové povinnosti pro stát)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3000" dirty="0"/>
              <a:t>o</a:t>
            </a:r>
            <a:r>
              <a:rPr lang="cs-CZ" sz="3000" dirty="0" smtClean="0"/>
              <a:t>bsahuje tokové veličiny</a:t>
            </a:r>
          </a:p>
          <a:p>
            <a:endParaRPr lang="cs-CZ" sz="3000" dirty="0" smtClean="0"/>
          </a:p>
          <a:p>
            <a:r>
              <a:rPr lang="cs-CZ" sz="3000" dirty="0"/>
              <a:t>s</a:t>
            </a:r>
            <a:r>
              <a:rPr lang="cs-CZ" sz="3000" dirty="0" smtClean="0"/>
              <a:t>leduje výnosy a náklady vztahující se k určitému období v rozdělení do podskupin</a:t>
            </a:r>
          </a:p>
          <a:p>
            <a:pPr marL="0" indent="0">
              <a:buNone/>
            </a:pPr>
            <a:r>
              <a:rPr lang="cs-CZ" sz="3000" dirty="0" smtClean="0"/>
              <a:t>    (v průběhu celého období)</a:t>
            </a:r>
          </a:p>
          <a:p>
            <a:endParaRPr lang="cs-CZ" sz="3000" dirty="0"/>
          </a:p>
          <a:p>
            <a:r>
              <a:rPr lang="cs-CZ" sz="3000" dirty="0"/>
              <a:t>j</a:t>
            </a:r>
            <a:r>
              <a:rPr lang="cs-CZ" sz="3000" dirty="0" smtClean="0"/>
              <a:t>e proto nutné znát začátek a konec období, za které se výsledovka sestavuje (obvykle kalendářní rok)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 smtClean="0"/>
              <a:t>  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92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VZZ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NÁKLADY</a:t>
            </a:r>
          </a:p>
          <a:p>
            <a:pPr marL="0" indent="0">
              <a:buNone/>
            </a:pPr>
            <a:r>
              <a:rPr lang="cs-CZ" dirty="0" smtClean="0"/>
              <a:t>Peněžní vyjádření spotřeby podniku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Nezáleží na tom, zda byla proveden a skutečná peněžní transakce (tzn., zda bylo za dodaný výrobek nebo odvedenou službu skutečně zaplaceno)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VÝNOSY</a:t>
            </a:r>
          </a:p>
          <a:p>
            <a:pPr marL="0" indent="0">
              <a:buNone/>
            </a:pPr>
            <a:r>
              <a:rPr lang="cs-CZ" dirty="0" smtClean="0"/>
              <a:t>Peněžní vyjádření výsledků hospodaření podniku.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Nezáleží na tom, zda byla proveden a skutečná peněžní transakce (tzn., zda bylo za dodaný výrobek nebo odvedenou službu skutečně zaplaceno)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985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VZZ – podskupiny nákladů a výnosů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NÁKLADY</a:t>
            </a:r>
          </a:p>
          <a:p>
            <a:pPr marL="0" indent="0">
              <a:buNone/>
            </a:pPr>
            <a:r>
              <a:rPr lang="cs-CZ" dirty="0" smtClean="0"/>
              <a:t>Peněžní vyjádření spotřeby podniku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 provozní činnosti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 finanční činnosti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VÝNOSY</a:t>
            </a:r>
          </a:p>
          <a:p>
            <a:pPr marL="0" indent="0">
              <a:buNone/>
            </a:pPr>
            <a:r>
              <a:rPr lang="cs-CZ" dirty="0" smtClean="0"/>
              <a:t>Peněžní vyjádření výsledků hospodaření podniku.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/>
              <a:t>provozní </a:t>
            </a:r>
            <a:r>
              <a:rPr lang="cs-CZ" dirty="0" smtClean="0"/>
              <a:t>činnosti</a:t>
            </a:r>
          </a:p>
          <a:p>
            <a:endParaRPr lang="cs-CZ" dirty="0"/>
          </a:p>
          <a:p>
            <a:r>
              <a:rPr lang="cs-CZ" dirty="0" smtClean="0"/>
              <a:t>z </a:t>
            </a:r>
            <a:r>
              <a:rPr lang="cs-CZ" dirty="0"/>
              <a:t>finanční činnosti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622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VZZ sleduje provozní činnost podniku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výnosy a náklady týkající se hlavní činnosti podniku</a:t>
            </a:r>
          </a:p>
          <a:p>
            <a:pPr marL="0" indent="0">
              <a:buNone/>
            </a:pPr>
            <a:r>
              <a:rPr lang="cs-CZ" dirty="0" smtClean="0"/>
              <a:t>výnosy</a:t>
            </a:r>
          </a:p>
          <a:p>
            <a:r>
              <a:rPr lang="cs-CZ" dirty="0"/>
              <a:t>v</a:t>
            </a:r>
            <a:r>
              <a:rPr lang="cs-CZ" dirty="0" smtClean="0"/>
              <a:t>ýnosy z nákupu a prodeje výrobků jiných firem</a:t>
            </a:r>
          </a:p>
          <a:p>
            <a:r>
              <a:rPr lang="cs-CZ" dirty="0"/>
              <a:t>v</a:t>
            </a:r>
            <a:r>
              <a:rPr lang="cs-CZ" dirty="0" smtClean="0"/>
              <a:t>ýnosy z prodeje vlastních výrobků a služeb</a:t>
            </a:r>
          </a:p>
          <a:p>
            <a:r>
              <a:rPr lang="cs-CZ" dirty="0"/>
              <a:t>v</a:t>
            </a:r>
            <a:r>
              <a:rPr lang="cs-CZ" dirty="0" smtClean="0"/>
              <a:t>ýnosy z prodeje dlouhodobého majetku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náklady na získání výnosů</a:t>
            </a:r>
          </a:p>
          <a:p>
            <a:r>
              <a:rPr lang="cs-CZ" dirty="0" smtClean="0"/>
              <a:t>na nákup zboží</a:t>
            </a:r>
          </a:p>
          <a:p>
            <a:r>
              <a:rPr lang="cs-CZ" dirty="0"/>
              <a:t>s</a:t>
            </a:r>
            <a:r>
              <a:rPr lang="cs-CZ" dirty="0" smtClean="0"/>
              <a:t>potřeba materiálu</a:t>
            </a:r>
          </a:p>
          <a:p>
            <a:r>
              <a:rPr lang="cs-CZ" dirty="0"/>
              <a:t>e</a:t>
            </a:r>
            <a:r>
              <a:rPr lang="cs-CZ" dirty="0" smtClean="0"/>
              <a:t>nergie, mzdy, poplatky, úpravy hodnot (odpisy)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284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 (úpravy hodnot)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       peněžní vyjádření fyzického opotřebení majetku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„rozkouskování“ dlouhodobého majetku a zahrnutí do</a:t>
            </a:r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rovozních nákladů (prostřednictvím položky „úprava hodnot“ – do roku 2015 „odpisů“).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odle zákona o dani z příjmu č. 586/1992 Sb. v závislosti na:</a:t>
            </a:r>
          </a:p>
          <a:p>
            <a:r>
              <a:rPr lang="cs-CZ" dirty="0"/>
              <a:t>v</a:t>
            </a:r>
            <a:r>
              <a:rPr lang="cs-CZ" dirty="0" smtClean="0"/>
              <a:t>ýši pořizovací ceny</a:t>
            </a:r>
          </a:p>
          <a:p>
            <a:r>
              <a:rPr lang="cs-CZ" dirty="0"/>
              <a:t>z</a:t>
            </a:r>
            <a:r>
              <a:rPr lang="cs-CZ" dirty="0" smtClean="0"/>
              <a:t>ařazení do odpisových skupin (3 – 50 let)</a:t>
            </a:r>
          </a:p>
          <a:p>
            <a:r>
              <a:rPr lang="cs-CZ" dirty="0"/>
              <a:t>z</a:t>
            </a:r>
            <a:r>
              <a:rPr lang="cs-CZ" dirty="0" smtClean="0"/>
              <a:t>voleném způsobu odepisování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96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VZZ sleduje finanční činnost podniku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 hospodaření s kapitálem podniku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zejména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nákladové úroky</a:t>
            </a:r>
          </a:p>
          <a:p>
            <a:r>
              <a:rPr lang="cs-CZ" dirty="0" smtClean="0"/>
              <a:t>platby za zapůjčení cizího kapitálu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oučástí VZZ (finančním nákladem) jsou pouze úroky  placené za zapůjčení kapitálu </a:t>
            </a:r>
          </a:p>
          <a:p>
            <a:pPr marL="0" indent="0">
              <a:buNone/>
            </a:pPr>
            <a:r>
              <a:rPr lang="cs-CZ" dirty="0" smtClean="0"/>
              <a:t>NIKOLIV samotné vrácení kapitálu (splátka dluhu)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626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</a:t>
            </a:r>
            <a:r>
              <a:rPr lang="cs-CZ" dirty="0" smtClean="0"/>
              <a:t>ýsledek hospodaření firmy z finanční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získáme odečtením finančních nákladů od finančních výnosů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oučet hospodaření z výsledků finanční a provozní činnosti je výsledek hospodaření před zdaněním, od něj se následně odečítá daň z příjmů, čímž dostáváme výsledek hospodaření za účetní období (ČISTÝ ZISK)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ýsledek hospodaření může být i záporný (ZTRÁTA)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067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EMISNÍ ÁŽIO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rozdíl </a:t>
            </a:r>
            <a:r>
              <a:rPr lang="cs-CZ" dirty="0"/>
              <a:t>mezi hodnotou </a:t>
            </a:r>
            <a:r>
              <a:rPr lang="cs-CZ" dirty="0" smtClean="0"/>
              <a:t>cenného papíru na </a:t>
            </a:r>
            <a:r>
              <a:rPr lang="cs-CZ" dirty="0"/>
              <a:t>regulovaném trhu a jeho nominální </a:t>
            </a:r>
            <a:r>
              <a:rPr lang="cs-CZ" dirty="0" smtClean="0"/>
              <a:t>hodnotou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(emisní </a:t>
            </a:r>
            <a:r>
              <a:rPr lang="cs-CZ" dirty="0"/>
              <a:t>příplatek k nominální </a:t>
            </a:r>
            <a:r>
              <a:rPr lang="cs-CZ" dirty="0" smtClean="0"/>
              <a:t>hodnotě, že </a:t>
            </a:r>
            <a:r>
              <a:rPr lang="cs-CZ" dirty="0"/>
              <a:t>investice předpokládá určitou výnosnost, která ovšem ani nemusí </a:t>
            </a:r>
            <a:r>
              <a:rPr lang="cs-CZ" dirty="0" smtClean="0"/>
              <a:t>nastat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5243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ztahy mezi výkazy</a:t>
            </a:r>
            <a:endParaRPr lang="cs-CZ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4896544" cy="302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80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k hodnoticím parametrům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EAT – </a:t>
            </a:r>
            <a:r>
              <a:rPr lang="cs-CZ" dirty="0" err="1" smtClean="0"/>
              <a:t>earnings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r>
              <a:rPr lang="cs-CZ" dirty="0" smtClean="0"/>
              <a:t> (čistý zisk)</a:t>
            </a:r>
          </a:p>
          <a:p>
            <a:r>
              <a:rPr lang="cs-CZ" b="1" dirty="0" smtClean="0"/>
              <a:t>EBT – </a:t>
            </a:r>
            <a:r>
              <a:rPr lang="cs-CZ" dirty="0" err="1" smtClean="0"/>
              <a:t>earning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r>
              <a:rPr lang="cs-CZ" dirty="0" smtClean="0"/>
              <a:t> (hrubý zisk)</a:t>
            </a:r>
          </a:p>
          <a:p>
            <a:r>
              <a:rPr lang="cs-CZ" b="1" dirty="0" smtClean="0"/>
              <a:t>EBIT – </a:t>
            </a:r>
            <a:r>
              <a:rPr lang="cs-CZ" dirty="0" err="1" smtClean="0"/>
              <a:t>earnings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and </a:t>
            </a:r>
            <a:r>
              <a:rPr lang="cs-CZ" dirty="0" err="1" smtClean="0"/>
              <a:t>taxes</a:t>
            </a:r>
            <a:r>
              <a:rPr lang="cs-CZ" dirty="0" smtClean="0"/>
              <a:t> (zisk před zdaněním a úroky)</a:t>
            </a:r>
          </a:p>
          <a:p>
            <a:r>
              <a:rPr lang="cs-CZ" b="1" dirty="0" smtClean="0"/>
              <a:t>NOPAT </a:t>
            </a:r>
            <a:r>
              <a:rPr lang="cs-CZ" dirty="0"/>
              <a:t>- Net </a:t>
            </a:r>
            <a:r>
              <a:rPr lang="cs-CZ" dirty="0" err="1"/>
              <a:t>Operating</a:t>
            </a:r>
            <a:r>
              <a:rPr lang="cs-CZ" dirty="0"/>
              <a:t> Profit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Taxes</a:t>
            </a:r>
            <a:r>
              <a:rPr lang="cs-CZ" dirty="0"/>
              <a:t> (</a:t>
            </a:r>
            <a:r>
              <a:rPr lang="cs-CZ" dirty="0" smtClean="0"/>
              <a:t>čistý </a:t>
            </a:r>
            <a:r>
              <a:rPr lang="cs-CZ" dirty="0"/>
              <a:t>provozní zisk po </a:t>
            </a:r>
            <a:r>
              <a:rPr lang="cs-CZ" dirty="0" smtClean="0"/>
              <a:t>zdanění)</a:t>
            </a:r>
          </a:p>
          <a:p>
            <a:r>
              <a:rPr lang="cs-CZ" b="1" dirty="0" smtClean="0"/>
              <a:t>EBITDA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Earnings</a:t>
            </a:r>
            <a:r>
              <a:rPr lang="cs-CZ" dirty="0" smtClean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, </a:t>
            </a:r>
            <a:r>
              <a:rPr lang="cs-CZ" dirty="0" err="1"/>
              <a:t>Taxes</a:t>
            </a:r>
            <a:r>
              <a:rPr lang="cs-CZ" dirty="0"/>
              <a:t>, </a:t>
            </a:r>
            <a:r>
              <a:rPr lang="cs-CZ" dirty="0" err="1"/>
              <a:t>Depreciation</a:t>
            </a:r>
            <a:r>
              <a:rPr lang="cs-CZ" dirty="0"/>
              <a:t> and </a:t>
            </a:r>
            <a:r>
              <a:rPr lang="cs-CZ" dirty="0" err="1"/>
              <a:t>Amortization</a:t>
            </a:r>
            <a:r>
              <a:rPr lang="cs-CZ" dirty="0"/>
              <a:t> - zisk před odečtením úroků, daní, odpisů a </a:t>
            </a:r>
            <a:r>
              <a:rPr lang="cs-CZ" dirty="0" smtClean="0"/>
              <a:t>amortizace. Indikátor</a:t>
            </a:r>
            <a:r>
              <a:rPr lang="cs-CZ" dirty="0"/>
              <a:t>, který ukazuje provozní výkonnost společnosti. </a:t>
            </a:r>
            <a:r>
              <a:rPr lang="cs-CZ" dirty="0" smtClean="0"/>
              <a:t>(hrubý provozní zisk).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093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čel založení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vykonávání činnosti, která má sloužit k vytváření zisků a růstu podniku (jeho tržní hodnoty)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71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činnosti podniku a jejich následky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/>
          <a:lstStyle/>
          <a:p>
            <a:r>
              <a:rPr lang="cs-CZ" dirty="0" smtClean="0"/>
              <a:t>vznik PRODUKTU/SLUŽBY</a:t>
            </a:r>
          </a:p>
          <a:p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odání PRODUKTU/SLUŽBY na trh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rodej </a:t>
            </a:r>
            <a:r>
              <a:rPr lang="cs-CZ" dirty="0"/>
              <a:t>PRODUKTU/SLUŽBY </a:t>
            </a:r>
            <a:r>
              <a:rPr lang="cs-CZ" dirty="0" smtClean="0"/>
              <a:t> - vznik VÝNOSŮ</a:t>
            </a:r>
          </a:p>
          <a:p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potřeba výrobních faktorů (práce, zásoby, majetek) při tvorbě </a:t>
            </a:r>
            <a:r>
              <a:rPr lang="cs-CZ" dirty="0"/>
              <a:t>PRODUKTU/SLUŽBY </a:t>
            </a:r>
            <a:r>
              <a:rPr lang="cs-CZ" dirty="0" smtClean="0"/>
              <a:t> - vznik NÁKLADŮ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00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r>
              <a:rPr lang="cs-CZ" dirty="0"/>
              <a:t>z</a:t>
            </a:r>
            <a:r>
              <a:rPr lang="cs-CZ" dirty="0" smtClean="0"/>
              <a:t>ákladní účetní výkazy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v</a:t>
            </a:r>
            <a:r>
              <a:rPr lang="cs-CZ" sz="2400" b="1" dirty="0" smtClean="0"/>
              <a:t>ýstupy účetnictví, nezbytná </a:t>
            </a:r>
            <a:r>
              <a:rPr lang="cs-CZ" sz="2400" b="1" dirty="0"/>
              <a:t>příloha daňového přiznání               </a:t>
            </a:r>
            <a:endParaRPr lang="cs-CZ" sz="2400" b="1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</a:t>
            </a:r>
            <a:r>
              <a:rPr lang="cs-CZ" dirty="0" smtClean="0"/>
              <a:t>ozvaha (bilance aktiv a pasiv)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ýsledovka (výkaz zisků a ztrát)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ash </a:t>
            </a:r>
            <a:r>
              <a:rPr lang="cs-CZ" dirty="0" err="1" smtClean="0"/>
              <a:t>flow</a:t>
            </a:r>
            <a:r>
              <a:rPr lang="cs-CZ" dirty="0" smtClean="0"/>
              <a:t> (reálné toky peněz)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03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četní </a:t>
            </a:r>
            <a:r>
              <a:rPr lang="cs-CZ" dirty="0" smtClean="0"/>
              <a:t>uzávěrka </a:t>
            </a:r>
            <a:r>
              <a:rPr lang="cs-CZ" dirty="0" smtClean="0"/>
              <a:t>(§18) z. 563/1991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sestavuje účetní jednotka (ÚJ)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rozvaha (bilance)</a:t>
            </a:r>
          </a:p>
          <a:p>
            <a:r>
              <a:rPr lang="cs-CZ" dirty="0"/>
              <a:t>v</a:t>
            </a:r>
            <a:r>
              <a:rPr lang="cs-CZ" dirty="0" smtClean="0"/>
              <a:t>ýkaz zisku a </a:t>
            </a:r>
            <a:r>
              <a:rPr lang="cs-CZ" dirty="0" smtClean="0"/>
              <a:t>ztráty (výsledovka)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říloha (vysvětlující a doplňující </a:t>
            </a:r>
            <a:r>
              <a:rPr lang="cs-CZ" dirty="0" err="1" smtClean="0"/>
              <a:t>info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300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 – povinné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rozvahy </a:t>
            </a:r>
            <a:r>
              <a:rPr lang="cs-CZ" dirty="0"/>
              <a:t>(přehled o majetku a jiných aktivech a závazcích a jiných pasivech)</a:t>
            </a:r>
          </a:p>
          <a:p>
            <a:r>
              <a:rPr lang="cs-CZ" b="1" dirty="0"/>
              <a:t>výkazu zisku a ztráty</a:t>
            </a:r>
            <a:r>
              <a:rPr lang="cs-CZ" dirty="0"/>
              <a:t> (přehled o nákladech, výnosech a výsledku hospodaření)</a:t>
            </a:r>
          </a:p>
          <a:p>
            <a:r>
              <a:rPr lang="cs-CZ" b="1" dirty="0"/>
              <a:t>přílohy k účetní závěrce</a:t>
            </a:r>
            <a:r>
              <a:rPr lang="cs-CZ" dirty="0"/>
              <a:t> (vysvětlení a doplnění informací obsažených v rozvaze a výkazu zisku a ztráty, zejména uvedení informací o účetní jednotce a použitých účetních zásadách, metodách a způsobech oceňování).</a:t>
            </a:r>
          </a:p>
          <a:p>
            <a:r>
              <a:rPr lang="cs-CZ" dirty="0"/>
              <a:t>U obchodních společností tvoří účetní závěrku navíc také </a:t>
            </a:r>
            <a:r>
              <a:rPr lang="cs-CZ" b="1" dirty="0"/>
              <a:t>přehled o peněžních tocích</a:t>
            </a:r>
            <a:r>
              <a:rPr lang="cs-CZ" dirty="0"/>
              <a:t> (jde o rozpis vybraných položek majetku, který podává informaci o příjmech a výdajích peněz a peněžních ekvivalentů) </a:t>
            </a:r>
            <a:r>
              <a:rPr lang="cs-CZ" dirty="0" smtClean="0"/>
              <a:t>a </a:t>
            </a:r>
            <a:r>
              <a:rPr lang="cs-CZ" b="1" dirty="0" smtClean="0"/>
              <a:t>přehled </a:t>
            </a:r>
            <a:r>
              <a:rPr lang="cs-CZ" b="1" dirty="0"/>
              <a:t>o změnách v základním kapitálu</a:t>
            </a:r>
            <a:r>
              <a:rPr lang="cs-CZ" dirty="0"/>
              <a:t> (jde o rozpis rozvahové položky vlastního kapitálu). Malé a mikro účetní jednotky však tyto přehledy sestavovat nemusí. 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Přesný rozsah a způsob sestavování účetní závěrky stanoví prováděcí právní předpis, jímž je vyhláška č. 500/2002 Sb., která slouží pro účetní jednotky, které jsou podnikateli účtujícími v soustavě podvojného účetnictví.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837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uzávěrka – povinné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/>
          </a:bodyPr>
          <a:lstStyle/>
          <a:p>
            <a:r>
              <a:rPr lang="cs-CZ" dirty="0" smtClean="0"/>
              <a:t>obchodní firma </a:t>
            </a:r>
            <a:r>
              <a:rPr lang="cs-CZ" dirty="0"/>
              <a:t>nebo název a </a:t>
            </a:r>
            <a:r>
              <a:rPr lang="cs-CZ" dirty="0" smtClean="0"/>
              <a:t>sídlo</a:t>
            </a:r>
          </a:p>
          <a:p>
            <a:r>
              <a:rPr lang="cs-CZ" dirty="0" smtClean="0"/>
              <a:t>obchodní firma </a:t>
            </a:r>
            <a:r>
              <a:rPr lang="cs-CZ" dirty="0"/>
              <a:t>nebo jméno, bydliště a </a:t>
            </a:r>
            <a:r>
              <a:rPr lang="cs-CZ" dirty="0" smtClean="0"/>
              <a:t>sídlo                 (liší-li </a:t>
            </a:r>
            <a:r>
              <a:rPr lang="cs-CZ" dirty="0"/>
              <a:t>se od </a:t>
            </a:r>
            <a:r>
              <a:rPr lang="cs-CZ" dirty="0" smtClean="0"/>
              <a:t>bydliště) 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identifikační číslo osoby, pokud je má účetní jednotka přiděleno, </a:t>
            </a:r>
            <a:r>
              <a:rPr lang="cs-CZ" dirty="0" smtClean="0"/>
              <a:t>informace </a:t>
            </a:r>
            <a:r>
              <a:rPr lang="cs-CZ" dirty="0"/>
              <a:t>o zápisu do veřejného rejstříku uváděnou na obchodních </a:t>
            </a:r>
            <a:r>
              <a:rPr lang="cs-CZ" dirty="0" smtClean="0"/>
              <a:t>listinách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právní </a:t>
            </a:r>
            <a:r>
              <a:rPr lang="cs-CZ" dirty="0" smtClean="0"/>
              <a:t>forma </a:t>
            </a:r>
            <a:r>
              <a:rPr lang="cs-CZ" dirty="0"/>
              <a:t>účetní </a:t>
            </a:r>
            <a:r>
              <a:rPr lang="cs-CZ" dirty="0" smtClean="0"/>
              <a:t>jednotky</a:t>
            </a:r>
          </a:p>
          <a:p>
            <a:r>
              <a:rPr lang="cs-CZ" dirty="0" smtClean="0"/>
              <a:t> </a:t>
            </a:r>
            <a:r>
              <a:rPr lang="cs-CZ" dirty="0"/>
              <a:t>předmět podnikání nebo jiné činnosti, případně účel, pro který byla </a:t>
            </a:r>
            <a:r>
              <a:rPr lang="cs-CZ" dirty="0" smtClean="0"/>
              <a:t>zřízena</a:t>
            </a:r>
            <a:endParaRPr lang="cs-CZ" dirty="0"/>
          </a:p>
          <a:p>
            <a:r>
              <a:rPr lang="cs-CZ" dirty="0" smtClean="0"/>
              <a:t>rozvahový den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333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azba na téma BP - zakladatelský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sestavuje </a:t>
            </a:r>
            <a:r>
              <a:rPr lang="cs-CZ" dirty="0"/>
              <a:t>se před zahájením podnikání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1</a:t>
            </a:r>
            <a:r>
              <a:rPr lang="cs-CZ" dirty="0"/>
              <a:t>) Rozpočet potřebného </a:t>
            </a:r>
            <a:r>
              <a:rPr lang="cs-CZ" b="1" dirty="0"/>
              <a:t>majetku </a:t>
            </a:r>
            <a:r>
              <a:rPr lang="cs-CZ" dirty="0"/>
              <a:t>a zdrojů jeho krytí </a:t>
            </a:r>
            <a:r>
              <a:rPr lang="cs-CZ" dirty="0" smtClean="0"/>
              <a:t>    sestavení </a:t>
            </a:r>
            <a:r>
              <a:rPr lang="cs-CZ" dirty="0"/>
              <a:t>plánované počáteční </a:t>
            </a:r>
            <a:r>
              <a:rPr lang="cs-CZ" dirty="0" smtClean="0"/>
              <a:t>ROZVAHY</a:t>
            </a:r>
            <a:endParaRPr lang="cs-CZ" dirty="0"/>
          </a:p>
          <a:p>
            <a:r>
              <a:rPr lang="cs-CZ" dirty="0"/>
              <a:t>2) Rozpočet </a:t>
            </a:r>
            <a:r>
              <a:rPr lang="cs-CZ" b="1" dirty="0"/>
              <a:t>výnosů, nákladů </a:t>
            </a:r>
            <a:r>
              <a:rPr lang="cs-CZ" dirty="0"/>
              <a:t>a HV většinou za první rok podnikání – představuje plánovanou </a:t>
            </a:r>
            <a:r>
              <a:rPr lang="cs-CZ" dirty="0" smtClean="0"/>
              <a:t>VÝSLEDOVKU </a:t>
            </a:r>
          </a:p>
          <a:p>
            <a:r>
              <a:rPr lang="cs-CZ" dirty="0" smtClean="0"/>
              <a:t>3</a:t>
            </a:r>
            <a:r>
              <a:rPr lang="cs-CZ" dirty="0"/>
              <a:t>) Rozpočet </a:t>
            </a:r>
            <a:r>
              <a:rPr lang="cs-CZ" b="1" dirty="0"/>
              <a:t>rozdělení zisku</a:t>
            </a:r>
            <a:r>
              <a:rPr lang="cs-CZ" dirty="0"/>
              <a:t>, posouzení výhodnosti podnikání (posouzení rentability podnikání).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146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zisku a ztráty – výsledovka (VZZ)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50392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</a:t>
            </a:r>
            <a:r>
              <a:rPr lang="cs-CZ" sz="2400" dirty="0" smtClean="0"/>
              <a:t>účetní </a:t>
            </a:r>
            <a:r>
              <a:rPr lang="cs-CZ" sz="2400" dirty="0"/>
              <a:t>výkaz, který sleduje výsledky hospodaření </a:t>
            </a:r>
            <a:r>
              <a:rPr lang="cs-CZ" sz="2400" dirty="0" smtClean="0"/>
              <a:t>podniku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(přehled o hospodaření pro majitele)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3000" dirty="0"/>
              <a:t>o</a:t>
            </a:r>
            <a:r>
              <a:rPr lang="cs-CZ" sz="3000" dirty="0" smtClean="0"/>
              <a:t>bsahuje tokové veličiny</a:t>
            </a:r>
          </a:p>
          <a:p>
            <a:endParaRPr lang="cs-CZ" sz="3000" dirty="0" smtClean="0"/>
          </a:p>
          <a:p>
            <a:r>
              <a:rPr lang="cs-CZ" sz="3000" dirty="0"/>
              <a:t>s</a:t>
            </a:r>
            <a:r>
              <a:rPr lang="cs-CZ" sz="3000" dirty="0" smtClean="0"/>
              <a:t>leduje výnosy a náklady vztahující se k určitému období v rozdělení do podskupin</a:t>
            </a:r>
          </a:p>
          <a:p>
            <a:pPr marL="0" indent="0">
              <a:buNone/>
            </a:pPr>
            <a:r>
              <a:rPr lang="cs-CZ" sz="3000" dirty="0" smtClean="0"/>
              <a:t>    (v průběhu celého období)</a:t>
            </a:r>
          </a:p>
          <a:p>
            <a:endParaRPr lang="cs-CZ" sz="3000" dirty="0"/>
          </a:p>
          <a:p>
            <a:r>
              <a:rPr lang="cs-CZ" sz="3000" dirty="0"/>
              <a:t>j</a:t>
            </a:r>
            <a:r>
              <a:rPr lang="cs-CZ" sz="3000" dirty="0" smtClean="0"/>
              <a:t>e proto nutné znám začátek a konec období, za které se výsledovka sestavuje (obvykle kalendářní rok)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 smtClean="0"/>
              <a:t>  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264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8559</TotalTime>
  <Words>958</Words>
  <Application>Microsoft Office PowerPoint</Application>
  <PresentationFormat>Předvádění na obrazovce (4:3)</PresentationFormat>
  <Paragraphs>155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Finanční řízení a Business plán  VÝSLEDOVKA</vt:lpstr>
      <vt:lpstr>účel založení podniku</vt:lpstr>
      <vt:lpstr>hlavní činnosti podniku a jejich následky</vt:lpstr>
      <vt:lpstr>základní účetní výkazy</vt:lpstr>
      <vt:lpstr>účetní uzávěrka (§18) z. 563/1991 Sb.</vt:lpstr>
      <vt:lpstr>účetní uzávěrka – povinné údaje</vt:lpstr>
      <vt:lpstr>účetní uzávěrka – povinné údaje</vt:lpstr>
      <vt:lpstr>vazba na téma BP - zakladatelský rozpočet</vt:lpstr>
      <vt:lpstr>Výkaz zisku a ztráty – výsledovka (VZZ)</vt:lpstr>
      <vt:lpstr>Výkaz zisku a ztráty – výsledovka (VZZ)</vt:lpstr>
      <vt:lpstr>VZZ</vt:lpstr>
      <vt:lpstr>VZZ – podskupiny nákladů a výnosů</vt:lpstr>
      <vt:lpstr>VZZ sleduje provozní činnost podniku</vt:lpstr>
      <vt:lpstr>ODPISY (úpravy hodnot)</vt:lpstr>
      <vt:lpstr>VZZ sleduje finanční činnost podniku</vt:lpstr>
      <vt:lpstr>výsledek hospodaření firmy z finanční činnosti</vt:lpstr>
      <vt:lpstr>EMISNÍ ÁŽIO</vt:lpstr>
      <vt:lpstr>vztahy mezi výkazy</vt:lpstr>
      <vt:lpstr>Vztahy k hodnoticím parametrům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Povolná</dc:creator>
  <cp:lastModifiedBy>Pavla Povolná</cp:lastModifiedBy>
  <cp:revision>175</cp:revision>
  <dcterms:created xsi:type="dcterms:W3CDTF">2019-11-18T19:16:10Z</dcterms:created>
  <dcterms:modified xsi:type="dcterms:W3CDTF">2020-10-19T18:42:36Z</dcterms:modified>
</cp:coreProperties>
</file>