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5" r:id="rId16"/>
    <p:sldId id="276" r:id="rId17"/>
    <p:sldId id="278" r:id="rId18"/>
    <p:sldId id="290" r:id="rId19"/>
    <p:sldId id="279" r:id="rId20"/>
    <p:sldId id="291" r:id="rId21"/>
    <p:sldId id="282" r:id="rId22"/>
    <p:sldId id="285" r:id="rId23"/>
    <p:sldId id="286" r:id="rId24"/>
    <p:sldId id="287" r:id="rId25"/>
    <p:sldId id="288" r:id="rId26"/>
    <p:sldId id="28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5EF0-8C82-41B1-B2DB-6F40D2A351A8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643B6-8667-49B2-B673-EE9ADADE6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40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2BDB-3835-4C51-A338-A1269246E674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FE15E-DC66-4FF2-9EA9-9EFC712B9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97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B04516-8A44-4AA0-B678-161FA2CD9114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smtClean="0">
                <a:latin typeface="Arial" panose="020B0604020202020204" pitchFamily="34" charset="0"/>
              </a:rPr>
              <a:t>PP – snímek 9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Celkem obsaženo 19 částí, ale budete-li potřebovat, nalistujete v zákoně – bylo by dobré si zákon alespoň podrobně prolistovat a označit si ty pasáže, jejichž znalost ke své profesi potřebujete. Domnívám se, že k zajímavým částem pro každého pedagoga patří i tyto: </a:t>
            </a:r>
            <a:r>
              <a:rPr lang="cs-CZ" altLang="cs-CZ" b="1" smtClean="0">
                <a:latin typeface="Arial" panose="020B0604020202020204" pitchFamily="34" charset="0"/>
              </a:rPr>
              <a:t>snímek 10</a:t>
            </a: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84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9F42D6-7830-4584-8352-05109DF2A112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smtClean="0">
                <a:latin typeface="Arial" panose="020B0604020202020204" pitchFamily="34" charset="0"/>
              </a:rPr>
              <a:t>Snímek 16 – Kdo podle vašeho názoru patří mezi pedagogické pracovníky? </a:t>
            </a:r>
            <a:r>
              <a:rPr lang="cs-CZ" altLang="cs-CZ" smtClean="0">
                <a:latin typeface="Arial" panose="020B0604020202020204" pitchFamily="34" charset="0"/>
              </a:rPr>
              <a:t>Já zapisuju na tabuli:</a:t>
            </a:r>
            <a:endParaRPr lang="cs-CZ" altLang="cs-CZ" b="1" smtClean="0">
              <a:latin typeface="Arial" panose="020B0604020202020204" pitchFamily="34" charset="0"/>
            </a:endParaRPr>
          </a:p>
          <a:p>
            <a:pPr eaLnBrk="1" hangingPunct="1"/>
            <a:endParaRPr lang="cs-CZ" altLang="cs-CZ" b="1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Viz zákon, str. 1, růžově zaškrtnuté</a:t>
            </a:r>
          </a:p>
        </p:txBody>
      </p:sp>
    </p:spTree>
    <p:extLst>
      <p:ext uri="{BB962C8B-B14F-4D97-AF65-F5344CB8AC3E}">
        <p14:creationId xmlns:p14="http://schemas.microsoft.com/office/powerpoint/2010/main" val="3471106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2FC6C5-1158-4349-B235-E221B2E52F01}" type="slidenum">
              <a:rPr lang="cs-CZ" altLang="cs-CZ"/>
              <a:pPr eaLnBrk="1" hangingPunct="1"/>
              <a:t>9</a:t>
            </a:fld>
            <a:endParaRPr lang="cs-CZ" alt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smtClean="0">
                <a:latin typeface="Arial" panose="020B0604020202020204" pitchFamily="34" charset="0"/>
              </a:rPr>
              <a:t>Snímek 17 – dávat otázky a odpovědi hledat v zákoně</a:t>
            </a:r>
          </a:p>
          <a:p>
            <a:pPr eaLnBrk="1" hangingPunct="1"/>
            <a:endParaRPr lang="cs-CZ" altLang="cs-CZ" b="1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b="1" smtClean="0">
                <a:latin typeface="Arial" panose="020B0604020202020204" pitchFamily="34" charset="0"/>
              </a:rPr>
              <a:t>Jaké jsou podle vašeho názoru hlavní předpoklady pro výkon profese?</a:t>
            </a:r>
          </a:p>
          <a:p>
            <a:pPr eaLnBrk="1" hangingPunct="1"/>
            <a:endParaRPr lang="cs-CZ" altLang="cs-CZ" b="1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Viz paragraf 3</a:t>
            </a:r>
          </a:p>
          <a:p>
            <a:pPr eaLnBrk="1" hangingPunct="1"/>
            <a:endParaRPr lang="cs-CZ" altLang="cs-CZ" b="1" smtClean="0">
              <a:latin typeface="Arial" panose="020B0604020202020204" pitchFamily="34" charset="0"/>
            </a:endParaRPr>
          </a:p>
          <a:p>
            <a:pPr eaLnBrk="1" hangingPunct="1"/>
            <a:endParaRPr lang="cs-CZ" altLang="cs-CZ" b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3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B40BA1-4C37-4A6A-B602-D47DE71DBCD0}" type="slidenum">
              <a:rPr lang="cs-CZ" altLang="cs-CZ"/>
              <a:pPr eaLnBrk="1" hangingPunct="1"/>
              <a:t>18</a:t>
            </a:fld>
            <a:endParaRPr lang="cs-CZ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cs-CZ" altLang="cs-CZ" sz="1000" smtClean="0">
                <a:latin typeface="Arial" panose="020B0604020202020204" pitchFamily="34" charset="0"/>
              </a:rPr>
              <a:t>a) </a:t>
            </a:r>
            <a:r>
              <a:rPr lang="cs-CZ" altLang="cs-CZ" sz="1000" b="1" i="1" smtClean="0">
                <a:latin typeface="Arial" panose="020B0604020202020204" pitchFamily="34" charset="0"/>
              </a:rPr>
              <a:t>instruktáž při výkonu práce</a:t>
            </a:r>
            <a:r>
              <a:rPr lang="cs-CZ" altLang="cs-CZ" sz="1000" i="1" smtClean="0">
                <a:latin typeface="Arial" panose="020B0604020202020204" pitchFamily="34" charset="0"/>
              </a:rPr>
              <a:t> (</a:t>
            </a:r>
            <a:r>
              <a:rPr lang="cs-CZ" altLang="cs-CZ" sz="1000" smtClean="0">
                <a:latin typeface="Arial" panose="020B0604020202020204" pitchFamily="34" charset="0"/>
              </a:rPr>
              <a:t>např. předvedení toho, jak zpracovávat administrativní materiály, jak zacházet s didaktickou technikou, jak zvládnout nový počítačový program – tato instruktáž má krátkodobý charakter, někdy pouze jednorázová záležitost...)</a:t>
            </a:r>
            <a:endParaRPr lang="cs-CZ" altLang="cs-CZ" sz="1000" b="1" i="1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cs-CZ" altLang="cs-CZ" sz="1000" b="1" i="1" smtClean="0">
                <a:latin typeface="Arial" panose="020B0604020202020204" pitchFamily="34" charset="0"/>
              </a:rPr>
              <a:t>koučování</a:t>
            </a:r>
            <a:r>
              <a:rPr lang="cs-CZ" altLang="cs-CZ" sz="1000" smtClean="0">
                <a:latin typeface="Arial" panose="020B0604020202020204" pitchFamily="34" charset="0"/>
              </a:rPr>
              <a:t> (dlouhodobější instruování a vysvětlování, periodická kontrola pracovníka – např. typ koučování = činnost uvádějícího učitele; činnost odborného metodika, který má na starosti skupinu učitelů apod.</a:t>
            </a:r>
            <a:endParaRPr lang="cs-CZ" altLang="cs-CZ" sz="1000" b="1" i="1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cs-CZ" altLang="cs-CZ" sz="1000" b="1" i="1" smtClean="0">
                <a:latin typeface="Arial" panose="020B0604020202020204" pitchFamily="34" charset="0"/>
              </a:rPr>
              <a:t>mentoring</a:t>
            </a:r>
            <a:r>
              <a:rPr lang="cs-CZ" altLang="cs-CZ" sz="1000" smtClean="0">
                <a:latin typeface="Arial" panose="020B0604020202020204" pitchFamily="34" charset="0"/>
              </a:rPr>
              <a:t> – podobné jako u koučování, ale aktivitu zde přebírá ten, kdo je školený – tj. sám si vybírá mentora a spolupracuje s ním.</a:t>
            </a:r>
            <a:endParaRPr lang="cs-CZ" altLang="cs-CZ" sz="1000" b="1" i="1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cs-CZ" altLang="cs-CZ" sz="1000" b="1" i="1" smtClean="0">
                <a:latin typeface="Arial" panose="020B0604020202020204" pitchFamily="34" charset="0"/>
              </a:rPr>
              <a:t>konzultování </a:t>
            </a:r>
            <a:r>
              <a:rPr lang="cs-CZ" altLang="cs-CZ" sz="1000" smtClean="0">
                <a:latin typeface="Arial" panose="020B0604020202020204" pitchFamily="34" charset="0"/>
              </a:rPr>
              <a:t>– </a:t>
            </a:r>
            <a:r>
              <a:rPr lang="cs-CZ" altLang="cs-CZ" sz="1000" b="1" smtClean="0">
                <a:latin typeface="Arial" panose="020B0604020202020204" pitchFamily="34" charset="0"/>
              </a:rPr>
              <a:t>vzájemné</a:t>
            </a:r>
            <a:r>
              <a:rPr lang="cs-CZ" altLang="cs-CZ" sz="1000" smtClean="0">
                <a:latin typeface="Arial" panose="020B0604020202020204" pitchFamily="34" charset="0"/>
              </a:rPr>
              <a:t> konzultování – ve škole dost obvyklá metoda – učitelé hovoří o své práci, konzultují např. přístup k některým žákům či třídám, konzultují své zkušenosti s určitými metodami, učebnicemi či jinými pomůckami...</a:t>
            </a:r>
            <a:endParaRPr lang="cs-CZ" altLang="cs-CZ" sz="1000" b="1" i="1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cs-CZ" altLang="cs-CZ" sz="1000" b="1" i="1" smtClean="0">
                <a:latin typeface="Arial" panose="020B0604020202020204" pitchFamily="34" charset="0"/>
              </a:rPr>
              <a:t>asistování</a:t>
            </a:r>
            <a:r>
              <a:rPr lang="cs-CZ" altLang="cs-CZ" sz="1000" smtClean="0">
                <a:latin typeface="Arial" panose="020B0604020202020204" pitchFamily="34" charset="0"/>
              </a:rPr>
              <a:t> – ten, kdo se školí, je přidělen jako pomocník ke zkušenému pracovníkovi – ve škole se příliš neužívá, ale příkladem může být např. „souvislá praxe studentů učitelství ve škole“</a:t>
            </a:r>
            <a:endParaRPr lang="cs-CZ" altLang="cs-CZ" sz="1000" b="1" i="1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cs-CZ" altLang="cs-CZ" sz="1000" b="1" i="1" smtClean="0">
                <a:latin typeface="Arial" panose="020B0604020202020204" pitchFamily="34" charset="0"/>
              </a:rPr>
              <a:t>rotace práce</a:t>
            </a:r>
            <a:r>
              <a:rPr lang="cs-CZ" altLang="cs-CZ" sz="1000" smtClean="0">
                <a:latin typeface="Arial" panose="020B0604020202020204" pitchFamily="34" charset="0"/>
              </a:rPr>
              <a:t> – tj. pracovník poznává práci v různých částech podniku – ve škole běžné – např. suplování – tj. učitel poznává i specifika výuky i v jiných předmětech, než kterým vyučuje; práce v různých funkcích – např. správce kabinetu, vedoucí předmětové komise...</a:t>
            </a:r>
            <a:endParaRPr lang="cs-CZ" altLang="cs-CZ" sz="1000" b="1" i="1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cs-CZ" altLang="cs-CZ" sz="1000" b="1" i="1" smtClean="0">
                <a:latin typeface="Arial" panose="020B0604020202020204" pitchFamily="34" charset="0"/>
              </a:rPr>
              <a:t>lektorská činnost</a:t>
            </a:r>
            <a:r>
              <a:rPr lang="cs-CZ" altLang="cs-CZ" sz="1000" smtClean="0">
                <a:latin typeface="Arial" panose="020B0604020202020204" pitchFamily="34" charset="0"/>
              </a:rPr>
              <a:t> – např. učitel – absolvent určitého kurzu, je pověřen dále školit své kolegy – např. viz KM, koordinátoři tvorby ŠVP...</a:t>
            </a:r>
            <a:endParaRPr lang="cs-CZ" altLang="cs-CZ" sz="1000" b="1" i="1" smtClean="0">
              <a:latin typeface="Arial" panose="020B0604020202020204" pitchFamily="34" charset="0"/>
            </a:endParaRPr>
          </a:p>
          <a:p>
            <a:pPr marL="228600" indent="-228600" eaLnBrk="1" hangingPunct="1"/>
            <a:r>
              <a:rPr lang="cs-CZ" altLang="cs-CZ" sz="1000" b="1" i="1" smtClean="0">
                <a:latin typeface="Arial" panose="020B0604020202020204" pitchFamily="34" charset="0"/>
              </a:rPr>
              <a:t>hospitace</a:t>
            </a:r>
            <a:r>
              <a:rPr lang="cs-CZ" altLang="cs-CZ" sz="1000" smtClean="0">
                <a:latin typeface="Arial" panose="020B0604020202020204" pitchFamily="34" charset="0"/>
              </a:rPr>
              <a:t> – může představovat velmi významný způsob zdokonalování pedag. pracovníků – základními prostředky hospitace jsou </a:t>
            </a:r>
            <a:r>
              <a:rPr lang="cs-CZ" altLang="cs-CZ" sz="1000" b="1" smtClean="0">
                <a:latin typeface="Arial" panose="020B0604020202020204" pitchFamily="34" charset="0"/>
              </a:rPr>
              <a:t>pozorování a rozhovor;</a:t>
            </a:r>
            <a:r>
              <a:rPr lang="cs-CZ" altLang="cs-CZ" sz="1000" smtClean="0">
                <a:latin typeface="Arial" panose="020B0604020202020204" pitchFamily="34" charset="0"/>
              </a:rPr>
              <a:t> učitelé školy by se měli dostat nejen do role hospitovaného (tj. hospitaci provádí nadřízený či ČŠI), ale i hospitujícího (v hodinách kolegů, ve vzorových hodinách metodiků...)</a:t>
            </a:r>
          </a:p>
        </p:txBody>
      </p:sp>
    </p:spTree>
    <p:extLst>
      <p:ext uri="{BB962C8B-B14F-4D97-AF65-F5344CB8AC3E}">
        <p14:creationId xmlns:p14="http://schemas.microsoft.com/office/powerpoint/2010/main" val="414434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97F513-050D-40E6-9696-8C200BD860BB}" type="slidenum">
              <a:rPr lang="cs-CZ" altLang="cs-CZ"/>
              <a:pPr eaLnBrk="1" hangingPunct="1"/>
              <a:t>19</a:t>
            </a:fld>
            <a:endParaRPr lang="cs-CZ" alt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Třídu rozdělit na dvě velké skupiny – jedna vymýšlí výhody, druhá nevýhody daného stylu řízení</a:t>
            </a:r>
          </a:p>
        </p:txBody>
      </p:sp>
    </p:spTree>
    <p:extLst>
      <p:ext uri="{BB962C8B-B14F-4D97-AF65-F5344CB8AC3E}">
        <p14:creationId xmlns:p14="http://schemas.microsoft.com/office/powerpoint/2010/main" val="3271290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EE54EE-2D0D-4C7F-A27D-27A3AE78EA83}" type="slidenum">
              <a:rPr lang="cs-CZ" altLang="cs-CZ"/>
              <a:pPr eaLnBrk="1" hangingPunct="1"/>
              <a:t>20</a:t>
            </a:fld>
            <a:endParaRPr lang="cs-CZ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Opět žáci určují výhody a nevýhody</a:t>
            </a:r>
          </a:p>
        </p:txBody>
      </p:sp>
    </p:spTree>
    <p:extLst>
      <p:ext uri="{BB962C8B-B14F-4D97-AF65-F5344CB8AC3E}">
        <p14:creationId xmlns:p14="http://schemas.microsoft.com/office/powerpoint/2010/main" val="38024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C372-3E43-4302-9D3C-7AE430AAE55E}" type="datetime1">
              <a:rPr lang="cs-CZ" smtClean="0"/>
              <a:t>14.3.2017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07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A03A-FD1F-4E79-9BB8-AAE4F885A1DA}" type="datetime1">
              <a:rPr lang="cs-CZ" smtClean="0"/>
              <a:t>14.3.2017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96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55F6-2CC6-4D2A-86DF-B4ECEA5B8BBD}" type="datetime1">
              <a:rPr lang="cs-CZ" smtClean="0"/>
              <a:t>14.3.2017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32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0E6-9559-471F-AAB3-3A5FBD68C42D}" type="datetime1">
              <a:rPr lang="cs-CZ" smtClean="0"/>
              <a:t>14.3.2017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1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EC92-A74F-479A-8494-13A07A7EF0B3}" type="datetime1">
              <a:rPr lang="cs-CZ" smtClean="0"/>
              <a:t>14.3.2017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83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CAA9A-984F-4272-9417-E8804907067C}" type="datetime1">
              <a:rPr lang="cs-CZ" smtClean="0"/>
              <a:t>14.3.2017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36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D76-777B-41AA-ACF1-9868015B9529}" type="datetime1">
              <a:rPr lang="cs-CZ" smtClean="0"/>
              <a:t>14.3.2017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09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5952-8B38-4502-A758-394D6B46F0EA}" type="datetime1">
              <a:rPr lang="cs-CZ" smtClean="0"/>
              <a:t>14.3.2017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B8F3-41B9-49DD-AA46-6E3B667CDA50}" type="datetime1">
              <a:rPr lang="cs-CZ" smtClean="0"/>
              <a:t>14.3.2017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00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03E3-CDB3-4915-8829-6D458E41340D}" type="datetime1">
              <a:rPr lang="cs-CZ" smtClean="0"/>
              <a:t>14.3.2017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75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23B-0E48-4689-9A36-D4478781C2CB}" type="datetime1">
              <a:rPr lang="cs-CZ" smtClean="0"/>
              <a:t>14.3.2017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77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083B9-78C7-48E1-A59E-AF5F77C6C8B0}" type="datetime1">
              <a:rPr lang="cs-CZ" smtClean="0"/>
              <a:t>14.3.2017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4BDD6-2FE2-44F4-8F67-B0A2C3D5F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0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knihovna.tul.cz/Obecna-prirucka-pro-uzivatele-databazi-v-UKN-TU-v-Liberci-809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knihovna.tul.cz/Obecna-prirucka-pro-uzivatele-databazi-v-UKN-TU-v-Liberci-809.php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66"/>
                </a:solidFill>
              </a:rPr>
              <a:t>Řízení školství (školský management)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pedagogiky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1</a:t>
            </a:fld>
            <a:endParaRPr lang="cs-CZ"/>
          </a:p>
        </p:txBody>
      </p:sp>
      <p:pic>
        <p:nvPicPr>
          <p:cNvPr id="6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452438" y="319087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86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3076" name="TextovéPole 10"/>
          <p:cNvSpPr txBox="1">
            <a:spLocks noChangeArrowheads="1"/>
          </p:cNvSpPr>
          <p:nvPr/>
        </p:nvSpPr>
        <p:spPr bwMode="auto">
          <a:xfrm>
            <a:off x="214315" y="2"/>
            <a:ext cx="871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ZŘIZOVATEL ŠKOLY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157165" y="727075"/>
            <a:ext cx="900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zřizovateli škol mohou být:  </a:t>
            </a:r>
          </a:p>
        </p:txBody>
      </p:sp>
      <p:sp>
        <p:nvSpPr>
          <p:cNvPr id="3078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1-2	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234952" y="1560515"/>
            <a:ext cx="3262313" cy="554037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obce, skupiny obcí</a:t>
            </a: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234952" y="2279650"/>
            <a:ext cx="3262313" cy="55403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kraje (vč. Prahy)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34952" y="3008315"/>
            <a:ext cx="3262313" cy="554037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stát (MŠMT, MV,…)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234952" y="3719515"/>
            <a:ext cx="3262313" cy="554037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církev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249238" y="4494215"/>
            <a:ext cx="3262312" cy="554037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fyzická osoba</a:t>
            </a: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234952" y="5232400"/>
            <a:ext cx="3262313" cy="55403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právnická osoba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10</a:t>
            </a:fld>
            <a:endParaRPr lang="cs-CZ"/>
          </a:p>
        </p:txBody>
      </p:sp>
      <p:pic>
        <p:nvPicPr>
          <p:cNvPr id="15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805738" y="906323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4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Přímá spojnice se šipkou 26"/>
          <p:cNvCxnSpPr/>
          <p:nvPr/>
        </p:nvCxnSpPr>
        <p:spPr>
          <a:xfrm>
            <a:off x="4572002" y="3937000"/>
            <a:ext cx="2779713" cy="1557338"/>
          </a:xfrm>
          <a:prstGeom prst="straightConnector1">
            <a:avLst/>
          </a:prstGeom>
          <a:ln w="127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1792288" y="2374902"/>
            <a:ext cx="2779712" cy="1558925"/>
          </a:xfrm>
          <a:prstGeom prst="straightConnector1">
            <a:avLst/>
          </a:prstGeom>
          <a:ln w="127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905000" y="3933825"/>
            <a:ext cx="2667000" cy="1506538"/>
          </a:xfrm>
          <a:prstGeom prst="straightConnector1">
            <a:avLst/>
          </a:prstGeom>
          <a:ln w="127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4572000" y="2425702"/>
            <a:ext cx="2667000" cy="1508125"/>
          </a:xfrm>
          <a:prstGeom prst="straightConnector1">
            <a:avLst/>
          </a:prstGeom>
          <a:ln w="127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9224" name="TextovéPole 10"/>
          <p:cNvSpPr txBox="1">
            <a:spLocks noChangeArrowheads="1"/>
          </p:cNvSpPr>
          <p:nvPr/>
        </p:nvSpPr>
        <p:spPr bwMode="auto">
          <a:xfrm>
            <a:off x="0" y="2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STATUTÁRNÍ ORGÁN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157165" y="727075"/>
            <a:ext cx="900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statutárním orgánem školy je ŘEDITEL (neplatí pro soukr.)</a:t>
            </a:r>
          </a:p>
        </p:txBody>
      </p:sp>
      <p:sp>
        <p:nvSpPr>
          <p:cNvPr id="9226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2-2		</a:t>
            </a:r>
          </a:p>
        </p:txBody>
      </p:sp>
      <p:sp>
        <p:nvSpPr>
          <p:cNvPr id="9" name="Ovál 8"/>
          <p:cNvSpPr/>
          <p:nvPr/>
        </p:nvSpPr>
        <p:spPr>
          <a:xfrm>
            <a:off x="735013" y="1347790"/>
            <a:ext cx="2087562" cy="2009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000" dirty="0">
              <a:latin typeface="Arial Black" panose="020B0A04020102020204" pitchFamily="34" charset="0"/>
            </a:endParaRPr>
          </a:p>
        </p:txBody>
      </p:sp>
      <p:grpSp>
        <p:nvGrpSpPr>
          <p:cNvPr id="3" name="Skupina 2"/>
          <p:cNvGrpSpPr>
            <a:grpSpLocks/>
          </p:cNvGrpSpPr>
          <p:nvPr/>
        </p:nvGrpSpPr>
        <p:grpSpPr bwMode="auto">
          <a:xfrm>
            <a:off x="3816350" y="3213102"/>
            <a:ext cx="1511300" cy="1439863"/>
            <a:chOff x="3815916" y="3212976"/>
            <a:chExt cx="1512169" cy="1440160"/>
          </a:xfrm>
        </p:grpSpPr>
        <p:sp>
          <p:nvSpPr>
            <p:cNvPr id="2" name="Ovál 1"/>
            <p:cNvSpPr/>
            <p:nvPr/>
          </p:nvSpPr>
          <p:spPr>
            <a:xfrm>
              <a:off x="3815916" y="3212976"/>
              <a:ext cx="1512169" cy="144016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2000" dirty="0">
                <a:latin typeface="Arial Black" panose="020B0A04020102020204" pitchFamily="34" charset="0"/>
              </a:endParaRPr>
            </a:p>
          </p:txBody>
        </p:sp>
        <p:sp>
          <p:nvSpPr>
            <p:cNvPr id="9237" name="Text Box 27"/>
            <p:cNvSpPr txBox="1">
              <a:spLocks noChangeArrowheads="1"/>
            </p:cNvSpPr>
            <p:nvPr/>
          </p:nvSpPr>
          <p:spPr bwMode="auto">
            <a:xfrm>
              <a:off x="3815917" y="3733001"/>
              <a:ext cx="15121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cs-CZ" altLang="cs-CZ" sz="2000">
                  <a:solidFill>
                    <a:schemeClr val="bg1"/>
                  </a:solidFill>
                  <a:latin typeface="Arial Black" panose="020B0A04020102020204" pitchFamily="34" charset="0"/>
                </a:rPr>
                <a:t>ŘEDITEL</a:t>
              </a:r>
            </a:p>
          </p:txBody>
        </p:sp>
      </p:grp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819150" y="1423988"/>
            <a:ext cx="194468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1600">
                <a:latin typeface="Arial Black" panose="020B0A04020102020204" pitchFamily="34" charset="0"/>
              </a:rPr>
              <a:t>obec, kraj, MŠMT zřizuje školu – statut. orgánem je ředitel </a:t>
            </a:r>
          </a:p>
        </p:txBody>
      </p:sp>
      <p:sp>
        <p:nvSpPr>
          <p:cNvPr id="15" name="Ovál 14"/>
          <p:cNvSpPr/>
          <p:nvPr/>
        </p:nvSpPr>
        <p:spPr>
          <a:xfrm>
            <a:off x="735013" y="4292600"/>
            <a:ext cx="2087562" cy="20081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000" dirty="0">
              <a:latin typeface="Arial Black" panose="020B0A04020102020204" pitchFamily="34" charset="0"/>
            </a:endParaRP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806450" y="4551363"/>
            <a:ext cx="19446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1600">
                <a:latin typeface="Arial Black" panose="020B0A04020102020204" pitchFamily="34" charset="0"/>
              </a:rPr>
              <a:t>obec, kraj, MŠMT jmenuje a odvolává ředitele</a:t>
            </a:r>
          </a:p>
        </p:txBody>
      </p:sp>
      <p:sp>
        <p:nvSpPr>
          <p:cNvPr id="19" name="Ovál 18"/>
          <p:cNvSpPr/>
          <p:nvPr/>
        </p:nvSpPr>
        <p:spPr>
          <a:xfrm>
            <a:off x="6227763" y="4292600"/>
            <a:ext cx="2089150" cy="20081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000" dirty="0">
              <a:latin typeface="Arial Black" panose="020B0A04020102020204" pitchFamily="34" charset="0"/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6313490" y="4340225"/>
            <a:ext cx="19446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1600">
                <a:latin typeface="Arial Black" panose="020B0A04020102020204" pitchFamily="34" charset="0"/>
              </a:rPr>
              <a:t>odvolacím orgánem ve správ. řízení je krajský úřad nebo MŠMT</a:t>
            </a:r>
          </a:p>
        </p:txBody>
      </p:sp>
      <p:sp>
        <p:nvSpPr>
          <p:cNvPr id="21" name="Ovál 20"/>
          <p:cNvSpPr/>
          <p:nvPr/>
        </p:nvSpPr>
        <p:spPr>
          <a:xfrm>
            <a:off x="6181727" y="1401765"/>
            <a:ext cx="2087563" cy="20081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000" dirty="0">
              <a:latin typeface="Arial Black" panose="020B0A04020102020204" pitchFamily="34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6267450" y="1455740"/>
            <a:ext cx="19431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1600">
                <a:latin typeface="Arial Black" panose="020B0A04020102020204" pitchFamily="34" charset="0"/>
              </a:rPr>
              <a:t>ČŠI nebo školská rada navrhuje odvolání ředitele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11</a:t>
            </a:fld>
            <a:endParaRPr lang="cs-CZ"/>
          </a:p>
        </p:txBody>
      </p:sp>
      <p:pic>
        <p:nvPicPr>
          <p:cNvPr id="26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788275" y="-20081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88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 animBg="1"/>
      <p:bldP spid="14" grpId="0"/>
      <p:bldP spid="15" grpId="0" animBg="1"/>
      <p:bldP spid="17" grpId="0"/>
      <p:bldP spid="19" grpId="0" animBg="1"/>
      <p:bldP spid="20" grpId="0"/>
      <p:bldP spid="21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244" name="TextovéPole 10"/>
          <p:cNvSpPr txBox="1">
            <a:spLocks noChangeArrowheads="1"/>
          </p:cNvSpPr>
          <p:nvPr/>
        </p:nvSpPr>
        <p:spPr bwMode="auto">
          <a:xfrm>
            <a:off x="0" y="2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ŠKOLSKÁ RADA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157165" y="727075"/>
            <a:ext cx="900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dle §167, 168 školského zákona č. 561/2005 Sb. se zřizuje </a:t>
            </a:r>
          </a:p>
        </p:txBody>
      </p:sp>
      <p:sp>
        <p:nvSpPr>
          <p:cNvPr id="10246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2-3		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3027363" y="1484313"/>
            <a:ext cx="3262312" cy="55399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ŠKOLSKÁ RADA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180975" y="2708275"/>
            <a:ext cx="2590800" cy="55403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základních škol</a:t>
            </a: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87327" y="1990725"/>
            <a:ext cx="900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týká se: 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2924177" y="2708275"/>
            <a:ext cx="2295525" cy="55403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středních škol</a:t>
            </a: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5364165" y="2708275"/>
            <a:ext cx="3565525" cy="55403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vyšších odborných škol</a:t>
            </a: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180977" y="3429002"/>
            <a:ext cx="9001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počet členů určuje zřizovatel a členové rady jsou (vždy 1/3):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157163" y="4137025"/>
            <a:ext cx="2590800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zástupci rodičů a zletilých žáků </a:t>
            </a: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2900363" y="4137025"/>
            <a:ext cx="2032000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zástupci  zřizovatele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5084765" y="4138613"/>
            <a:ext cx="3844925" cy="1016000"/>
          </a:xfrm>
          <a:prstGeom prst="rect">
            <a:avLst/>
          </a:prstGeom>
          <a:solidFill>
            <a:schemeClr val="accent3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zástupci  pedagogických pracovníků</a:t>
            </a:r>
          </a:p>
        </p:txBody>
      </p:sp>
      <p:sp>
        <p:nvSpPr>
          <p:cNvPr id="21" name="Text Box 43"/>
          <p:cNvSpPr txBox="1">
            <a:spLocks noChangeArrowheads="1"/>
          </p:cNvSpPr>
          <p:nvPr/>
        </p:nvSpPr>
        <p:spPr bwMode="auto">
          <a:xfrm>
            <a:off x="187327" y="5300665"/>
            <a:ext cx="8742363" cy="62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endParaRPr lang="cs-CZ" altLang="cs-CZ" sz="2000" b="1" dirty="0">
              <a:latin typeface="Arial Black" panose="020B0A040201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12</a:t>
            </a:fld>
            <a:endParaRPr lang="cs-CZ"/>
          </a:p>
        </p:txBody>
      </p:sp>
      <p:pic>
        <p:nvPicPr>
          <p:cNvPr id="22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8124827" y="-205579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91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 animBg="1"/>
      <p:bldP spid="9" grpId="0" animBg="1"/>
      <p:bldP spid="12" grpId="0"/>
      <p:bldP spid="13" grpId="0" animBg="1"/>
      <p:bldP spid="14" grpId="0" animBg="1"/>
      <p:bldP spid="15" grpId="0"/>
      <p:bldP spid="17" grpId="0" animBg="1"/>
      <p:bldP spid="19" grpId="0" animBg="1"/>
      <p:bldP spid="20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2292" name="TextovéPole 10"/>
          <p:cNvSpPr txBox="1">
            <a:spLocks noChangeArrowheads="1"/>
          </p:cNvSpPr>
          <p:nvPr/>
        </p:nvSpPr>
        <p:spPr bwMode="auto">
          <a:xfrm>
            <a:off x="0" y="2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PEDAGOGICKÁ RADA</a:t>
            </a:r>
          </a:p>
        </p:txBody>
      </p:sp>
      <p:sp>
        <p:nvSpPr>
          <p:cNvPr id="12293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2-5		</a:t>
            </a: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157165" y="727075"/>
            <a:ext cx="900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dle §164 školského zákona č. 561/2005 Sb.  ředitel zřizuje 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2924175" y="1484315"/>
            <a:ext cx="3519488" cy="554037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PEDAGOGICKOU RADU</a:t>
            </a: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187327" y="2038352"/>
            <a:ext cx="90011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poradní orgán ředitele školy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pedagogická rada projednává: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39702" y="3429000"/>
            <a:ext cx="3279775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zásadní pedagogické dokumenty</a:t>
            </a: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3563938" y="3446463"/>
            <a:ext cx="3833812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opatření týkající se vzdělávací činnosti školy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142877" y="4462463"/>
            <a:ext cx="900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členy pedagogické rady jsou všichni pedagogičtí pracovníci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13</a:t>
            </a:fld>
            <a:endParaRPr lang="cs-CZ"/>
          </a:p>
        </p:txBody>
      </p:sp>
      <p:pic>
        <p:nvPicPr>
          <p:cNvPr id="14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986712" y="-306524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68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0" grpId="0"/>
      <p:bldP spid="31" grpId="0" animBg="1"/>
      <p:bldP spid="32" grpId="0" animBg="1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>
                <a:solidFill>
                  <a:srgbClr val="3333CC"/>
                </a:solidFill>
              </a:rPr>
              <a:t>K HLAVNÍM OBLASTEM ŘÍZENÍ ŠKOLY PATŘÍ: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chemeClr val="accent4"/>
                </a:solidFill>
              </a:rPr>
              <a:t>Plánování</a:t>
            </a:r>
          </a:p>
          <a:p>
            <a:pPr eaLnBrk="1" hangingPunct="1">
              <a:defRPr/>
            </a:pPr>
            <a:r>
              <a:rPr lang="cs-CZ" sz="3600" b="1" dirty="0">
                <a:solidFill>
                  <a:schemeClr val="accent4"/>
                </a:solidFill>
              </a:rPr>
              <a:t>Organizování</a:t>
            </a:r>
          </a:p>
          <a:p>
            <a:pPr eaLnBrk="1" hangingPunct="1">
              <a:defRPr/>
            </a:pPr>
            <a:r>
              <a:rPr lang="cs-CZ" sz="3600" b="1" dirty="0">
                <a:solidFill>
                  <a:schemeClr val="accent4"/>
                </a:solidFill>
              </a:rPr>
              <a:t>Personální politika</a:t>
            </a:r>
          </a:p>
          <a:p>
            <a:pPr eaLnBrk="1" hangingPunct="1">
              <a:defRPr/>
            </a:pPr>
            <a:r>
              <a:rPr lang="cs-CZ" sz="3600" b="1" dirty="0">
                <a:solidFill>
                  <a:schemeClr val="accent4"/>
                </a:solidFill>
              </a:rPr>
              <a:t>Vedení lidí</a:t>
            </a:r>
          </a:p>
          <a:p>
            <a:pPr eaLnBrk="1" hangingPunct="1">
              <a:defRPr/>
            </a:pPr>
            <a:r>
              <a:rPr lang="cs-CZ" sz="3600" b="1" dirty="0">
                <a:solidFill>
                  <a:schemeClr val="accent4"/>
                </a:solidFill>
              </a:rPr>
              <a:t>Kontrola a hodnocení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A5D986-D844-4F77-85C5-200241EDB309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824788" y="1207294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2847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00B050"/>
                </a:solidFill>
              </a:rPr>
              <a:t>PERSONÁLNÍ POLITIKA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rgbClr val="3333CC"/>
                </a:solidFill>
              </a:rPr>
              <a:t>Výběr spolupracovníků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Početní stav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Aprobovanost a kvalifikovanost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Pracovní výkonnost, silné a slabé stránky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Věková struktura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Demografický vývoj v daném regionu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1EA0D0-AFBF-4DAA-90BE-2A119D7CAFEC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  <p:pic>
        <p:nvPicPr>
          <p:cNvPr id="11269" name="Picture 6" descr="MCj007882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7" y="5424488"/>
            <a:ext cx="277177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229476" y="445295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00689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rgbClr val="3333CC"/>
                </a:solidFill>
              </a:rPr>
              <a:t>Vytvoření systému účinného hodnocení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Stanovit jasná kritéria hodnocení a všechny s nimi seznámit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Formální hodnocení (pravidelnost, plánovitost, standardizovaná podoba…)</a:t>
            </a:r>
          </a:p>
          <a:p>
            <a:pPr eaLnBrk="1" hangingPunct="1">
              <a:defRPr/>
            </a:pPr>
            <a:r>
              <a:rPr lang="cs-CZ" b="1" i="1" smtClean="0">
                <a:solidFill>
                  <a:srgbClr val="FF0066"/>
                </a:solidFill>
              </a:rPr>
              <a:t>Neformální hodnocení (průběžně, nestandardizovaná podoba, zaměřovat se hl. na pozitiva – fce motivační)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BEB371-829B-4E17-8A79-05748EDE11B1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386638" y="499269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26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rgbClr val="3333CC"/>
                </a:solidFill>
              </a:rPr>
              <a:t>Vytvoření systému dalšího vzdělávání spolupracovníků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FF0066"/>
                </a:solidFill>
              </a:rPr>
              <a:t>Základní příprava probíhá většinou mimo školu (pregraduální studium)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FF0066"/>
                </a:solidFill>
              </a:rPr>
              <a:t>Uvedení – základní orientace (absolventi – funkce uvádějícího učitele)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FF0066"/>
                </a:solidFill>
              </a:rPr>
              <a:t>Doškolování – prohlubování kvalifikace, částečná rekvalifikace (např. rozšíření aprobace, cizí J, informatika…)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2AFC17-0A08-46B7-9D0D-2349E71D719A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458075" y="499269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570447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2017AB-D6F9-4C78-B0E4-C381FE4CC550}" type="slidenum">
              <a:rPr lang="cs-CZ" altLang="cs-CZ"/>
              <a:pPr eaLnBrk="1" hangingPunct="1"/>
              <a:t>18</a:t>
            </a:fld>
            <a:endParaRPr lang="cs-CZ" altLang="cs-CZ"/>
          </a:p>
        </p:txBody>
      </p:sp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smtClean="0">
                <a:solidFill>
                  <a:srgbClr val="008000"/>
                </a:solidFill>
              </a:rPr>
              <a:t>Metody formování pracovních dovedností pracovníků přímo ve škole: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A) Instruktáž při výkonu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B) koučování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C) mentoring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D) konzultování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E) asistování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F) rotace práce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G) lektorská činnost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i="1" smtClean="0">
                <a:solidFill>
                  <a:srgbClr val="800000"/>
                </a:solidFill>
              </a:rPr>
              <a:t>H) hospitace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558088" y="125174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268785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00B050"/>
                </a:solidFill>
              </a:rPr>
              <a:t>VEDENÍ LIDÍ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rgbClr val="3333CC"/>
                </a:solidFill>
              </a:rPr>
              <a:t>Autokratický styl – řídící pracovník</a:t>
            </a:r>
          </a:p>
          <a:p>
            <a:pPr eaLnBrk="1" hangingPunct="1">
              <a:defRPr/>
            </a:pPr>
            <a:r>
              <a:rPr lang="cs-CZ" b="1" smtClean="0">
                <a:solidFill>
                  <a:srgbClr val="FF0066"/>
                </a:solidFill>
              </a:rPr>
              <a:t>řídí především formou příkazů</a:t>
            </a:r>
          </a:p>
          <a:p>
            <a:pPr eaLnBrk="1" hangingPunct="1">
              <a:defRPr/>
            </a:pPr>
            <a:r>
              <a:rPr lang="cs-CZ" b="1" smtClean="0">
                <a:solidFill>
                  <a:srgbClr val="FF0066"/>
                </a:solidFill>
              </a:rPr>
              <a:t>rozhoduje sám</a:t>
            </a:r>
          </a:p>
          <a:p>
            <a:pPr eaLnBrk="1" hangingPunct="1">
              <a:defRPr/>
            </a:pPr>
            <a:r>
              <a:rPr lang="cs-CZ" b="1" smtClean="0">
                <a:solidFill>
                  <a:srgbClr val="FF0066"/>
                </a:solidFill>
              </a:rPr>
              <a:t>očekává jednoznačné plnění svých příkazů</a:t>
            </a:r>
          </a:p>
          <a:p>
            <a:pPr eaLnBrk="1" hangingPunct="1">
              <a:defRPr/>
            </a:pPr>
            <a:endParaRPr lang="cs-CZ" b="1" smtClean="0">
              <a:solidFill>
                <a:srgbClr val="FF0066"/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1AD5AB-38E6-44FD-94F2-6E0B0E0C2BCE}" type="slidenum">
              <a:rPr lang="cs-CZ" altLang="cs-CZ"/>
              <a:pPr eaLnBrk="1" hangingPunct="1"/>
              <a:t>19</a:t>
            </a:fld>
            <a:endParaRPr lang="cs-CZ" altLang="cs-CZ"/>
          </a:p>
        </p:txBody>
      </p:sp>
      <p:pic>
        <p:nvPicPr>
          <p:cNvPr id="17413" name="Picture 5" descr="MCj044041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14788"/>
            <a:ext cx="3600450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irc_mi" descr="http://knihovna.tul.cz/gfx/download.png">
            <a:hlinkClick r:id="rId4"/>
          </p:cNvPr>
          <p:cNvPicPr/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458075" y="36512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71167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rgbClr val="008000"/>
                </a:solidFill>
              </a:rPr>
              <a:t>Centralizovaný model</a:t>
            </a:r>
          </a:p>
        </p:txBody>
      </p:sp>
      <p:sp>
        <p:nvSpPr>
          <p:cNvPr id="47108" name="Rectangle 4"/>
          <p:cNvSpPr>
            <a:spLocks noGrp="1" noRot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3333CC"/>
                </a:solidFill>
              </a:rPr>
              <a:t>KLADY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3333CC"/>
                </a:solidFill>
              </a:rPr>
              <a:t>Nejsou zmatky, vše je jasné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3333CC"/>
                </a:solidFill>
              </a:rPr>
              <a:t>Vše jednotné – nejsou problémy při stěhování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3333CC"/>
                </a:solidFill>
              </a:rPr>
              <a:t>Finance nejsou problémem školy-ředitel se může koncentrovat na </a:t>
            </a:r>
            <a:r>
              <a:rPr lang="cs-CZ" sz="2400" b="1" dirty="0" err="1">
                <a:solidFill>
                  <a:srgbClr val="3333CC"/>
                </a:solidFill>
              </a:rPr>
              <a:t>ped</a:t>
            </a:r>
            <a:r>
              <a:rPr lang="cs-CZ" sz="2400" b="1" dirty="0">
                <a:solidFill>
                  <a:srgbClr val="3333CC"/>
                </a:solidFill>
              </a:rPr>
              <a:t>. práci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3333CC"/>
                </a:solidFill>
              </a:rPr>
              <a:t>Vzdělání U může být jednotné</a:t>
            </a:r>
          </a:p>
        </p:txBody>
      </p:sp>
      <p:sp>
        <p:nvSpPr>
          <p:cNvPr id="47109" name="Rectangle 5"/>
          <p:cNvSpPr>
            <a:spLocks noGrp="1" noRot="1" noChangeArrowheads="1"/>
          </p:cNvSpPr>
          <p:nvPr>
            <p:ph sz="half" idx="2"/>
          </p:nvPr>
        </p:nvSpPr>
        <p:spPr>
          <a:xfrm>
            <a:off x="4946904" y="1809750"/>
            <a:ext cx="3739896" cy="420407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2400" b="1" dirty="0" smtClean="0">
                <a:solidFill>
                  <a:srgbClr val="800000"/>
                </a:solidFill>
              </a:rPr>
              <a:t>     ZÁPORY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800000"/>
                </a:solidFill>
              </a:rPr>
              <a:t>Unifikace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800000"/>
                </a:solidFill>
              </a:rPr>
              <a:t>Omezena pravomoc a tvořivost vedení školy a učitelů – stejně nic nezmůžeme … pasivita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800000"/>
                </a:solidFill>
              </a:rPr>
              <a:t>Pocit nesvobody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D6F1C1-9956-4DE1-A8C0-CF93CE1CF67B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486650" y="409948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723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8" grpId="0" build="p"/>
      <p:bldP spid="4710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EE88E8-D4FC-4662-976B-622D35536285}" type="slidenum">
              <a:rPr lang="cs-CZ" altLang="cs-CZ"/>
              <a:pPr eaLnBrk="1" hangingPunct="1"/>
              <a:t>20</a:t>
            </a:fld>
            <a:endParaRPr lang="cs-CZ" altLang="cs-CZ"/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>
              <a:solidFill>
                <a:schemeClr val="bg2"/>
              </a:solidFill>
            </a:endParaRP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rgbClr val="3333CC"/>
                </a:solidFill>
              </a:rPr>
              <a:t>Participativní styl </a:t>
            </a:r>
          </a:p>
          <a:p>
            <a:pPr eaLnBrk="1" hangingPunct="1">
              <a:defRPr/>
            </a:pPr>
            <a:r>
              <a:rPr lang="cs-CZ" b="1" smtClean="0">
                <a:solidFill>
                  <a:srgbClr val="FF0066"/>
                </a:solidFill>
              </a:rPr>
              <a:t>spoluúčast podřízených na řízení</a:t>
            </a:r>
          </a:p>
          <a:p>
            <a:pPr eaLnBrk="1" hangingPunct="1">
              <a:defRPr/>
            </a:pPr>
            <a:r>
              <a:rPr lang="cs-CZ" b="1" smtClean="0">
                <a:solidFill>
                  <a:srgbClr val="FF0066"/>
                </a:solidFill>
              </a:rPr>
              <a:t>vedoucí pracovník se ptá ostatních na názory</a:t>
            </a:r>
          </a:p>
        </p:txBody>
      </p:sp>
      <p:pic>
        <p:nvPicPr>
          <p:cNvPr id="19461" name="Picture 4" descr="MCj043984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3787775"/>
            <a:ext cx="3762375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irc_mi" descr="http://knihovna.tul.cz/gfx/download.png">
            <a:hlinkClick r:id="rId4"/>
          </p:cNvPr>
          <p:cNvPicPr/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367588" y="499269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069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00B050"/>
                </a:solidFill>
              </a:rPr>
              <a:t>KONTROLA A HODNOCENÍ</a:t>
            </a:r>
          </a:p>
        </p:txBody>
      </p:sp>
      <p:sp>
        <p:nvSpPr>
          <p:cNvPr id="28677" name="Rectangle 5"/>
          <p:cNvSpPr>
            <a:spLocks noGrp="1" noRot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>
                <a:solidFill>
                  <a:srgbClr val="3333CC"/>
                </a:solidFill>
              </a:rPr>
              <a:t>Vnitřní</a:t>
            </a:r>
          </a:p>
          <a:p>
            <a:pPr eaLnBrk="1" hangingPunct="1">
              <a:defRPr/>
            </a:pPr>
            <a:r>
              <a:rPr lang="cs-CZ" sz="3200" b="1">
                <a:solidFill>
                  <a:srgbClr val="FF0066"/>
                </a:solidFill>
              </a:rPr>
              <a:t>Provádějí vedoucí pracovníci školy (např. hospitace) – nutnost zpětné vazby</a:t>
            </a:r>
          </a:p>
          <a:p>
            <a:pPr eaLnBrk="1" hangingPunct="1">
              <a:defRPr/>
            </a:pPr>
            <a:r>
              <a:rPr lang="cs-CZ" sz="3200" b="1">
                <a:solidFill>
                  <a:srgbClr val="FF0066"/>
                </a:solidFill>
              </a:rPr>
              <a:t>Autoevaluace</a:t>
            </a:r>
          </a:p>
        </p:txBody>
      </p:sp>
      <p:sp>
        <p:nvSpPr>
          <p:cNvPr id="28678" name="Rectangle 6"/>
          <p:cNvSpPr>
            <a:spLocks noGrp="1" noRot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>
                <a:solidFill>
                  <a:srgbClr val="3333CC"/>
                </a:solidFill>
              </a:rPr>
              <a:t>Vnější</a:t>
            </a:r>
          </a:p>
          <a:p>
            <a:pPr eaLnBrk="1" hangingPunct="1">
              <a:defRPr/>
            </a:pPr>
            <a:r>
              <a:rPr lang="cs-CZ" sz="3200" b="1">
                <a:solidFill>
                  <a:srgbClr val="FF0066"/>
                </a:solidFill>
              </a:rPr>
              <a:t>ČŠI (průběh a výsledky vzdělávání, personální a materiálně technické podmínky, hospodaření škol)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87BB42-D95B-4613-80D0-BAA00632C7B1}" type="slidenum">
              <a:rPr lang="cs-CZ" altLang="cs-CZ"/>
              <a:pPr eaLnBrk="1" hangingPunct="1"/>
              <a:t>21</a:t>
            </a:fld>
            <a:endParaRPr lang="cs-CZ" altLang="cs-CZ"/>
          </a:p>
        </p:txBody>
      </p:sp>
      <p:pic>
        <p:nvPicPr>
          <p:cNvPr id="21510" name="Picture 7" descr="MCj038905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90" y="5084765"/>
            <a:ext cx="15398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786688" y="36512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80703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 build="p"/>
      <p:bldP spid="2867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21508" name="TextovéPole 10"/>
          <p:cNvSpPr txBox="1">
            <a:spLocks noChangeArrowheads="1"/>
          </p:cNvSpPr>
          <p:nvPr/>
        </p:nvSpPr>
        <p:spPr bwMode="auto">
          <a:xfrm>
            <a:off x="0" y="2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UČITEL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157165" y="727075"/>
            <a:ext cx="90011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plně způsobilý k právním úkonům </a:t>
            </a:r>
            <a:r>
              <a:rPr lang="cs-CZ" altLang="cs-CZ" sz="2000" b="1" dirty="0" smtClean="0">
                <a:latin typeface="Arial Black" panose="020B0A04020102020204" pitchFamily="34" charset="0"/>
              </a:rPr>
              <a:t>(„</a:t>
            </a:r>
            <a:r>
              <a:rPr lang="cs-CZ" altLang="cs-CZ" sz="2000" b="1" dirty="0">
                <a:latin typeface="Arial Black" panose="020B0A04020102020204" pitchFamily="34" charset="0"/>
              </a:rPr>
              <a:t>plně svéprávný“) 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má odbornou kvalifikaci pro přímou pedagogickou činnost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bezúhonný 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  	= fyzická osoba, která nebyla pravomocně odsouzena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	a) za úmyslný trestný čin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	b) za neúmyslný trestný čin spojený s </a:t>
            </a:r>
            <a:r>
              <a:rPr lang="cs-CZ" altLang="cs-CZ" sz="2000" b="1" dirty="0" err="1">
                <a:latin typeface="Arial Black" panose="020B0A04020102020204" pitchFamily="34" charset="0"/>
              </a:rPr>
              <a:t>ped</a:t>
            </a:r>
            <a:r>
              <a:rPr lang="cs-CZ" altLang="cs-CZ" sz="2000" b="1" dirty="0">
                <a:latin typeface="Arial Black" panose="020B0A04020102020204" pitchFamily="34" charset="0"/>
              </a:rPr>
              <a:t>. činností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v případě pravomocného odsouzení musí do 10 dnů informovat</a:t>
            </a:r>
            <a:endParaRPr lang="cs-CZ" altLang="cs-CZ" sz="2000" b="1" dirty="0">
              <a:latin typeface="Arial Black" panose="020B0A04020102020204" pitchFamily="34" charset="0"/>
            </a:endParaRP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zdravotně způsobilý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prokázal znalost českého jazyka, není-li stanoveno jinak</a:t>
            </a:r>
          </a:p>
        </p:txBody>
      </p:sp>
      <p:sp>
        <p:nvSpPr>
          <p:cNvPr id="21510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4-2		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22</a:t>
            </a:fld>
            <a:endParaRPr lang="cs-CZ"/>
          </a:p>
        </p:txBody>
      </p:sp>
      <p:pic>
        <p:nvPicPr>
          <p:cNvPr id="9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872415" y="177005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51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27652" name="TextovéPole 10"/>
          <p:cNvSpPr txBox="1">
            <a:spLocks noChangeArrowheads="1"/>
          </p:cNvSpPr>
          <p:nvPr/>
        </p:nvSpPr>
        <p:spPr bwMode="auto">
          <a:xfrm>
            <a:off x="214315" y="2"/>
            <a:ext cx="871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PLAT A JEHO SLOŽKY</a:t>
            </a:r>
          </a:p>
        </p:txBody>
      </p:sp>
      <p:sp>
        <p:nvSpPr>
          <p:cNvPr id="27653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4-8		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217488" y="868365"/>
            <a:ext cx="2989262" cy="554037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základní plat</a:t>
            </a: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212727" y="1547815"/>
            <a:ext cx="2989263" cy="554037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příplatky</a:t>
            </a: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3189288" y="1412875"/>
            <a:ext cx="5969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za vedení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zvláštní příplatky (TU, UOV)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specializační příplatek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osobní příplatek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</a:t>
            </a:r>
            <a:r>
              <a:rPr lang="cs-CZ" altLang="cs-CZ" sz="2000" b="1" dirty="0" err="1">
                <a:latin typeface="Arial Black" panose="020B0A04020102020204" pitchFamily="34" charset="0"/>
              </a:rPr>
              <a:t>nadúvazkové</a:t>
            </a:r>
            <a:r>
              <a:rPr lang="cs-CZ" altLang="cs-CZ" sz="2000" b="1" dirty="0">
                <a:latin typeface="Arial Black" panose="020B0A04020102020204" pitchFamily="34" charset="0"/>
              </a:rPr>
              <a:t> hodiny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za přesčasovou práci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 dirty="0">
                <a:latin typeface="Arial Black" panose="020B0A04020102020204" pitchFamily="34" charset="0"/>
              </a:rPr>
              <a:t>- za práci v So, Ne, svátek a v noci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217488" y="5813425"/>
            <a:ext cx="2989262" cy="55403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odměny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23</a:t>
            </a:fld>
            <a:endParaRPr lang="cs-CZ"/>
          </a:p>
        </p:txBody>
      </p:sp>
      <p:pic>
        <p:nvPicPr>
          <p:cNvPr id="13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979570" y="193678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578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34820" name="TextovéPole 10"/>
          <p:cNvSpPr txBox="1">
            <a:spLocks noChangeArrowheads="1"/>
          </p:cNvSpPr>
          <p:nvPr/>
        </p:nvSpPr>
        <p:spPr bwMode="auto">
          <a:xfrm>
            <a:off x="214315" y="2"/>
            <a:ext cx="871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PRACOVNÍ DOBA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157165" y="727077"/>
            <a:ext cx="90011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pracovní doba je stanovena na 40 hodin týdně </a:t>
            </a:r>
          </a:p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pracovní doba pedagogických pracovníků se skládá:</a:t>
            </a:r>
          </a:p>
        </p:txBody>
      </p:sp>
      <p:sp>
        <p:nvSpPr>
          <p:cNvPr id="34822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4-15	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157163" y="2133602"/>
            <a:ext cx="2989262" cy="1014413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přímá pedagogická činnost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3298827" y="2133602"/>
            <a:ext cx="4619625" cy="1014413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další práce související s přímou pedagogickou činností</a:t>
            </a: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63515" y="3057525"/>
            <a:ext cx="90011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rozsah přímé pedagogické činnosti stanovuje nařízení vlády</a:t>
            </a: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174627" y="3751265"/>
            <a:ext cx="90011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tx1"/>
              </a:buClr>
              <a:buSzPts val="1600"/>
            </a:pPr>
            <a:r>
              <a:rPr lang="cs-CZ" altLang="cs-CZ" sz="2600" b="1">
                <a:solidFill>
                  <a:srgbClr val="FF0000"/>
                </a:solidFill>
                <a:latin typeface="Arial Black" panose="020B0A04020102020204" pitchFamily="34" charset="0"/>
              </a:rPr>
              <a:t>Č. 75 / 2005</a:t>
            </a:r>
          </a:p>
        </p:txBody>
      </p:sp>
      <p:sp>
        <p:nvSpPr>
          <p:cNvPr id="14" name="Text Box 43"/>
          <p:cNvSpPr txBox="1">
            <a:spLocks noChangeArrowheads="1"/>
          </p:cNvSpPr>
          <p:nvPr/>
        </p:nvSpPr>
        <p:spPr bwMode="auto">
          <a:xfrm>
            <a:off x="157165" y="4508500"/>
            <a:ext cx="900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učitelé mají za povinnost být na pracovišti:</a:t>
            </a: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04790" y="5300663"/>
            <a:ext cx="2206625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rozvrh – přímá </a:t>
            </a:r>
            <a:r>
              <a:rPr lang="cs-CZ" sz="2000" dirty="0" err="1">
                <a:latin typeface="Arial Black" pitchFamily="34" charset="0"/>
              </a:rPr>
              <a:t>ped</a:t>
            </a:r>
            <a:r>
              <a:rPr lang="cs-CZ" sz="2000" dirty="0">
                <a:latin typeface="Arial Black" pitchFamily="34" charset="0"/>
              </a:rPr>
              <a:t>. činnost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2484440" y="5300663"/>
            <a:ext cx="2287587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rozvrh – dohled na žáky </a:t>
            </a: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4846640" y="5289550"/>
            <a:ext cx="1976437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zastupování </a:t>
            </a:r>
            <a:r>
              <a:rPr lang="cs-CZ" sz="2000" dirty="0" err="1">
                <a:latin typeface="Arial Black" pitchFamily="34" charset="0"/>
              </a:rPr>
              <a:t>ped</a:t>
            </a:r>
            <a:r>
              <a:rPr lang="cs-CZ" sz="2000" dirty="0">
                <a:latin typeface="Arial Black" pitchFamily="34" charset="0"/>
              </a:rPr>
              <a:t>. </a:t>
            </a:r>
            <a:r>
              <a:rPr lang="cs-CZ" sz="2000" dirty="0" err="1">
                <a:latin typeface="Arial Black" pitchFamily="34" charset="0"/>
              </a:rPr>
              <a:t>pracov</a:t>
            </a:r>
            <a:r>
              <a:rPr lang="cs-CZ" sz="2000" dirty="0">
                <a:latin typeface="Arial Black" pitchFamily="34" charset="0"/>
              </a:rPr>
              <a:t>.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6905627" y="5300663"/>
            <a:ext cx="2024063" cy="1016000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 err="1">
                <a:latin typeface="Arial Black" pitchFamily="34" charset="0"/>
              </a:rPr>
              <a:t>zaměst</a:t>
            </a:r>
            <a:r>
              <a:rPr lang="cs-CZ" sz="2000" dirty="0">
                <a:latin typeface="Arial Black" pitchFamily="34" charset="0"/>
              </a:rPr>
              <a:t>. v souladu s ZP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24</a:t>
            </a:fld>
            <a:endParaRPr lang="cs-CZ"/>
          </a:p>
        </p:txBody>
      </p:sp>
      <p:pic>
        <p:nvPicPr>
          <p:cNvPr id="18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786688" y="192089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333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 animBg="1"/>
      <p:bldP spid="9" grpId="0" animBg="1"/>
      <p:bldP spid="12" grpId="0"/>
      <p:bldP spid="13" grpId="0"/>
      <p:bldP spid="14" grpId="0"/>
      <p:bldP spid="15" grpId="0" animBg="1"/>
      <p:bldP spid="17" grpId="0" animBg="1"/>
      <p:bldP spid="19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1.bp.blogspot.com/-djaGk2r_t8Q/Tk-ysbIvrLI/AAAAAAAALzg/xp12EK7XopY/s1600/EDU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2" y="723900"/>
            <a:ext cx="5643563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35845" name="TextovéPole 10"/>
          <p:cNvSpPr txBox="1">
            <a:spLocks noChangeArrowheads="1"/>
          </p:cNvSpPr>
          <p:nvPr/>
        </p:nvSpPr>
        <p:spPr bwMode="auto">
          <a:xfrm>
            <a:off x="214315" y="2"/>
            <a:ext cx="871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PŘÍMÁ PEDAG. ČINNOST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134940" y="3997327"/>
            <a:ext cx="9001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- 22 hodin </a:t>
            </a:r>
          </a:p>
        </p:txBody>
      </p:sp>
      <p:sp>
        <p:nvSpPr>
          <p:cNvPr id="35847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4-16	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134938" y="2749550"/>
            <a:ext cx="3300412" cy="55399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ZŠ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134940" y="3430590"/>
            <a:ext cx="1500187" cy="5540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učitel</a:t>
            </a:r>
          </a:p>
        </p:txBody>
      </p:sp>
      <p:sp>
        <p:nvSpPr>
          <p:cNvPr id="19" name="Text Box 43"/>
          <p:cNvSpPr txBox="1">
            <a:spLocks noChangeArrowheads="1"/>
          </p:cNvSpPr>
          <p:nvPr/>
        </p:nvSpPr>
        <p:spPr bwMode="auto">
          <a:xfrm>
            <a:off x="134940" y="5273675"/>
            <a:ext cx="90011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- 20 - 22 hodin 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134940" y="4705350"/>
            <a:ext cx="8810625" cy="5540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učitel 1. ročníku ZŠ a 1. stupně pro žáky se spec. potřebami</a:t>
            </a: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122240" y="2043115"/>
            <a:ext cx="90011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- 31 hodin 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122238" y="795338"/>
            <a:ext cx="3300412" cy="55399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MŠ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122240" y="1474790"/>
            <a:ext cx="1500187" cy="5540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učitel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25</a:t>
            </a:fld>
            <a:endParaRPr lang="cs-CZ"/>
          </a:p>
        </p:txBody>
      </p:sp>
      <p:pic>
        <p:nvPicPr>
          <p:cNvPr id="17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8066090" y="46833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756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 animBg="1"/>
      <p:bldP spid="12" grpId="0" animBg="1"/>
      <p:bldP spid="19" grpId="0"/>
      <p:bldP spid="20" grpId="0" animBg="1"/>
      <p:bldP spid="23" grpId="0"/>
      <p:bldP spid="24" grpId="0" animBg="1"/>
      <p:bldP spid="2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500815"/>
            <a:ext cx="9144000" cy="428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0" y="2"/>
            <a:ext cx="9144000" cy="7143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36868" name="TextovéPole 10"/>
          <p:cNvSpPr txBox="1">
            <a:spLocks noChangeArrowheads="1"/>
          </p:cNvSpPr>
          <p:nvPr/>
        </p:nvSpPr>
        <p:spPr bwMode="auto">
          <a:xfrm>
            <a:off x="214315" y="2"/>
            <a:ext cx="871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1"/>
                </a:solidFill>
                <a:latin typeface="Arial Black" panose="020B0A04020102020204" pitchFamily="34" charset="0"/>
              </a:rPr>
              <a:t>PŘÍMÁ PEDAG. ČINNOST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119065" y="2155827"/>
            <a:ext cx="9001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- 21 hodin </a:t>
            </a:r>
          </a:p>
        </p:txBody>
      </p:sp>
      <p:sp>
        <p:nvSpPr>
          <p:cNvPr id="36870" name="TextovéPole 17"/>
          <p:cNvSpPr txBox="1">
            <a:spLocks noChangeArrowheads="1"/>
          </p:cNvSpPr>
          <p:nvPr/>
        </p:nvSpPr>
        <p:spPr bwMode="auto">
          <a:xfrm>
            <a:off x="214315" y="6457950"/>
            <a:ext cx="871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bg1"/>
                </a:solidFill>
                <a:latin typeface="Arial" panose="020B0604020202020204" pitchFamily="34" charset="0"/>
              </a:rPr>
              <a:t>Řízení ve školství		       4-17	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119063" y="908050"/>
            <a:ext cx="3300412" cy="554038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2000" dirty="0">
                <a:latin typeface="Arial Black" pitchFamily="34" charset="0"/>
              </a:rPr>
              <a:t>SŠ, VOŠ a konzervatoř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119065" y="1589090"/>
            <a:ext cx="7908925" cy="5540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učitel všeobecně vzdělávacích a odborných předmětů </a:t>
            </a: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144463" y="3565527"/>
            <a:ext cx="4500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- 21 až 25 hodin</a:t>
            </a: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144463" y="2987675"/>
            <a:ext cx="4500562" cy="554038"/>
          </a:xfrm>
          <a:prstGeom prst="rect">
            <a:avLst/>
          </a:prstGeom>
          <a:solidFill>
            <a:schemeClr val="accent3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  <a:buSzPts val="1600"/>
              <a:defRPr/>
            </a:pPr>
            <a:r>
              <a:rPr lang="cs-CZ" sz="2000" b="1" dirty="0">
                <a:latin typeface="Arial Black" pitchFamily="34" charset="0"/>
              </a:rPr>
              <a:t>učitel praktického vyučování</a:t>
            </a: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4694238" y="3517902"/>
            <a:ext cx="39544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- 25 až 35 hodin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4702175" y="2987675"/>
            <a:ext cx="4256088" cy="554038"/>
          </a:xfrm>
          <a:prstGeom prst="rect">
            <a:avLst/>
          </a:prstGeom>
          <a:solidFill>
            <a:schemeClr val="accent3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  <a:buSzPts val="1600"/>
              <a:defRPr/>
            </a:pPr>
            <a:r>
              <a:rPr lang="cs-CZ" sz="2000" b="1" dirty="0">
                <a:latin typeface="Arial Black" pitchFamily="34" charset="0"/>
              </a:rPr>
              <a:t>učitel odborného výcviku</a:t>
            </a:r>
          </a:p>
        </p:txBody>
      </p:sp>
      <p:sp>
        <p:nvSpPr>
          <p:cNvPr id="25" name="Text Box 43"/>
          <p:cNvSpPr txBox="1">
            <a:spLocks noChangeArrowheads="1"/>
          </p:cNvSpPr>
          <p:nvPr/>
        </p:nvSpPr>
        <p:spPr bwMode="auto">
          <a:xfrm>
            <a:off x="193677" y="4437065"/>
            <a:ext cx="9001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Clr>
                <a:schemeClr val="tx1"/>
              </a:buClr>
              <a:buSzPts val="1600"/>
            </a:pPr>
            <a:r>
              <a:rPr lang="cs-CZ" altLang="cs-CZ" sz="2000" b="1">
                <a:latin typeface="Arial Black" panose="020B0A04020102020204" pitchFamily="34" charset="0"/>
              </a:rPr>
              <a:t>- počet hodin z rozsahu u UPV, UOV určuje ředitel školy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144466" y="5145088"/>
            <a:ext cx="69850" cy="506164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  <a:buSzPts val="1600"/>
              <a:defRPr/>
            </a:pPr>
            <a:endParaRPr lang="cs-CZ" sz="2000" b="1" dirty="0">
              <a:latin typeface="Arial Black" pitchFamily="34" charset="0"/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 flipH="1">
            <a:off x="4605338" y="5145088"/>
            <a:ext cx="88900" cy="506164"/>
          </a:xfrm>
          <a:prstGeom prst="rect">
            <a:avLst/>
          </a:prstGeom>
          <a:solidFill>
            <a:schemeClr val="accent6"/>
          </a:solidFill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  <a:buSzPts val="1600"/>
              <a:defRPr/>
            </a:pPr>
            <a:endParaRPr lang="cs-CZ" sz="2000" b="1" dirty="0">
              <a:latin typeface="Arial Black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BDD6-2FE2-44F4-8F67-B0A2C3D5F76A}" type="slidenum">
              <a:rPr lang="cs-CZ" smtClean="0"/>
              <a:t>26</a:t>
            </a:fld>
            <a:endParaRPr lang="cs-CZ"/>
          </a:p>
        </p:txBody>
      </p:sp>
      <p:pic>
        <p:nvPicPr>
          <p:cNvPr id="18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8086725" y="185739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744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 animBg="1"/>
      <p:bldP spid="12" grpId="0" animBg="1"/>
      <p:bldP spid="13" grpId="0"/>
      <p:bldP spid="14" grpId="0" animBg="1"/>
      <p:bldP spid="15" grpId="0"/>
      <p:bldP spid="17" grpId="0" animBg="1"/>
      <p:bldP spid="25" grpId="0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8000"/>
                </a:solidFill>
              </a:rPr>
              <a:t>Dvojúrovňový model</a:t>
            </a:r>
          </a:p>
        </p:txBody>
      </p:sp>
      <p:sp>
        <p:nvSpPr>
          <p:cNvPr id="49156" name="Rectangle 4"/>
          <p:cNvSpPr>
            <a:spLocks noGrp="1" noRot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solidFill>
                  <a:srgbClr val="3333CC"/>
                </a:solidFill>
              </a:rPr>
              <a:t>Klady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solidFill>
                  <a:srgbClr val="3333CC"/>
                </a:solidFill>
              </a:rPr>
              <a:t>Rozvoj tvořivosti ředitele, U i 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solidFill>
                  <a:srgbClr val="3333CC"/>
                </a:solidFill>
              </a:rPr>
              <a:t>Nemusí dělat základní rozhodnutí, ale mají už možnost určité volby – mohou stanovené cíle plnit svými cestami-určitá pluralita škol</a:t>
            </a:r>
          </a:p>
        </p:txBody>
      </p:sp>
      <p:sp>
        <p:nvSpPr>
          <p:cNvPr id="49157" name="Rectangle 5"/>
          <p:cNvSpPr>
            <a:spLocks noGrp="1" noRot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800000"/>
                </a:solidFill>
              </a:rPr>
              <a:t>Zápory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800000"/>
                </a:solidFill>
              </a:rPr>
              <a:t>Zmatky, nejasnosti, </a:t>
            </a:r>
            <a:r>
              <a:rPr lang="cs-CZ" sz="2400" b="1" dirty="0" smtClean="0">
                <a:solidFill>
                  <a:srgbClr val="800000"/>
                </a:solidFill>
              </a:rPr>
              <a:t>přehazování</a:t>
            </a:r>
            <a:r>
              <a:rPr lang="cs-CZ" sz="2400" b="1" dirty="0">
                <a:solidFill>
                  <a:srgbClr val="800000"/>
                </a:solidFill>
              </a:rPr>
              <a:t> odpovědnosti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800000"/>
                </a:solidFill>
              </a:rPr>
              <a:t>Problémy se stěhováním, špatná orientace v různorodých situacích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b="1" dirty="0">
              <a:solidFill>
                <a:srgbClr val="8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ED0E99-48D9-4FF0-92AE-28D9FC6CE7FD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158038" y="588962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457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6" grpId="0" build="p"/>
      <p:bldP spid="4915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rgbClr val="008000"/>
                </a:solidFill>
              </a:rPr>
              <a:t>Decentralizovaný model</a:t>
            </a:r>
          </a:p>
        </p:txBody>
      </p:sp>
      <p:sp>
        <p:nvSpPr>
          <p:cNvPr id="51204" name="Rectangle 4"/>
          <p:cNvSpPr>
            <a:spLocks noGrp="1" noRot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rgbClr val="3333CC"/>
                </a:solidFill>
              </a:rPr>
              <a:t>Klady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CC"/>
                </a:solidFill>
              </a:rPr>
              <a:t>Pluralita, svoboda rozhodování – „škola na míru“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CC"/>
                </a:solidFill>
              </a:rPr>
              <a:t>Maximální využití tvořivosti všech zainteresovaných</a:t>
            </a:r>
          </a:p>
        </p:txBody>
      </p:sp>
      <p:sp>
        <p:nvSpPr>
          <p:cNvPr id="51205" name="Rectangle 5"/>
          <p:cNvSpPr>
            <a:spLocks noGrp="1" noRot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rgbClr val="800000"/>
                </a:solidFill>
              </a:rPr>
              <a:t>Zápory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800000"/>
                </a:solidFill>
              </a:rPr>
              <a:t>Velká zodpovědnost školy i rodičů-nelze ji přesouvat na jiné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800000"/>
                </a:solidFill>
              </a:rPr>
              <a:t>Nutnost řešení řady problémů – tj. vysoké nároky na management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538BE3-C51E-48C1-92B9-E8D76A8FFE28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458075" y="36512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779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4" grpId="0" build="p"/>
      <p:bldP spid="5120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0000"/>
                </a:solidFill>
              </a:rPr>
              <a:t>Speciální zákony pro školství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rgbClr val="0000FF"/>
                </a:solidFill>
              </a:rPr>
              <a:t>Z č. 561/2004 Sb., o předškolním, základním, středním a vyšším odborném a jiném vzdělávání (tzv. školský zákon)</a:t>
            </a:r>
          </a:p>
          <a:p>
            <a:pPr eaLnBrk="1" hangingPunct="1"/>
            <a:r>
              <a:rPr lang="cs-CZ" altLang="cs-CZ" sz="2800" b="1" dirty="0" smtClean="0">
                <a:solidFill>
                  <a:srgbClr val="0000FF"/>
                </a:solidFill>
              </a:rPr>
              <a:t>Z č. 563/2004 Sb., o pedagogických pracovnících a změně některých zákonů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560B43-313F-40CF-BA25-F0F97B2A6C09}" type="slidenum">
              <a:rPr lang="cs-CZ" altLang="cs-CZ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5</a:t>
            </a:fld>
            <a:endParaRPr lang="cs-CZ" altLang="cs-CZ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558088" y="150019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723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b="1" dirty="0">
                <a:solidFill>
                  <a:srgbClr val="00B050"/>
                </a:solidFill>
              </a:rPr>
              <a:t>Zákon č. 561 o předškolním…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smtClean="0">
                <a:solidFill>
                  <a:srgbClr val="6600CC"/>
                </a:solidFill>
              </a:rPr>
              <a:t>Část 1- Obecná ustanovení</a:t>
            </a:r>
          </a:p>
          <a:p>
            <a:pPr eaLnBrk="1" hangingPunct="1"/>
            <a:r>
              <a:rPr lang="cs-CZ" altLang="cs-CZ" b="1" smtClean="0">
                <a:solidFill>
                  <a:srgbClr val="6600CC"/>
                </a:solidFill>
              </a:rPr>
              <a:t>Část 2 – Předškolní vzdělávání</a:t>
            </a:r>
          </a:p>
          <a:p>
            <a:pPr eaLnBrk="1" hangingPunct="1"/>
            <a:r>
              <a:rPr lang="cs-CZ" altLang="cs-CZ" b="1" smtClean="0">
                <a:solidFill>
                  <a:srgbClr val="6600CC"/>
                </a:solidFill>
              </a:rPr>
              <a:t>Část 3 – povinnost školní docházky a základní vzdělávání</a:t>
            </a:r>
          </a:p>
          <a:p>
            <a:pPr eaLnBrk="1" hangingPunct="1"/>
            <a:r>
              <a:rPr lang="cs-CZ" altLang="cs-CZ" b="1" smtClean="0">
                <a:solidFill>
                  <a:srgbClr val="6600CC"/>
                </a:solidFill>
              </a:rPr>
              <a:t>Část 4 – střední vzdělávání</a:t>
            </a:r>
          </a:p>
          <a:p>
            <a:pPr eaLnBrk="1" hangingPunct="1"/>
            <a:r>
              <a:rPr lang="cs-CZ" altLang="cs-CZ" b="1" smtClean="0">
                <a:solidFill>
                  <a:srgbClr val="6600CC"/>
                </a:solidFill>
              </a:rPr>
              <a:t>Část 5 – vzdělávání v konzervatoři</a:t>
            </a:r>
          </a:p>
          <a:p>
            <a:pPr eaLnBrk="1" hangingPunct="1"/>
            <a:r>
              <a:rPr lang="cs-CZ" altLang="cs-CZ" b="1" smtClean="0">
                <a:solidFill>
                  <a:srgbClr val="6600CC"/>
                </a:solidFill>
              </a:rPr>
              <a:t>Část 6 – vyšší odborné vzdělávání</a:t>
            </a:r>
          </a:p>
        </p:txBody>
      </p:sp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9191D5-D468-43E7-ACFF-083B70C403C1}" type="slidenum">
              <a:rPr lang="cs-CZ" altLang="cs-CZ">
                <a:latin typeface="Arial Black" panose="020B0A04020102020204" pitchFamily="34" charset="0"/>
              </a:rPr>
              <a:pPr eaLnBrk="1" hangingPunct="1"/>
              <a:t>6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605713" y="36512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288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6600CC"/>
                </a:solidFill>
              </a:rPr>
              <a:t>Část 14 – financování škol ze státního rozpočtu</a:t>
            </a:r>
          </a:p>
          <a:p>
            <a:pPr eaLnBrk="1" hangingPunct="1"/>
            <a:r>
              <a:rPr lang="cs-CZ" altLang="cs-CZ" b="1" dirty="0" smtClean="0">
                <a:solidFill>
                  <a:srgbClr val="6600CC"/>
                </a:solidFill>
              </a:rPr>
              <a:t>Část 15 – ředitel školy a školského zařízení a školská rada</a:t>
            </a:r>
          </a:p>
          <a:p>
            <a:pPr eaLnBrk="1" hangingPunct="1"/>
            <a:r>
              <a:rPr lang="cs-CZ" altLang="cs-CZ" b="1" dirty="0" smtClean="0">
                <a:solidFill>
                  <a:srgbClr val="6600CC"/>
                </a:solidFill>
              </a:rPr>
              <a:t>Část 16 – ministerstva a ČŠI</a:t>
            </a:r>
          </a:p>
          <a:p>
            <a:pPr eaLnBrk="1" hangingPunct="1"/>
            <a:r>
              <a:rPr lang="cs-CZ" altLang="cs-CZ" b="1" dirty="0" smtClean="0">
                <a:solidFill>
                  <a:srgbClr val="6600CC"/>
                </a:solidFill>
              </a:rPr>
              <a:t>Část 17 – působnost územních samosprávných celků ve školství (obec, kraj)</a:t>
            </a:r>
          </a:p>
        </p:txBody>
      </p:sp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E744A0-5E48-4E22-9D76-E69E2D305A98}" type="slidenum">
              <a:rPr lang="cs-CZ" altLang="cs-CZ">
                <a:latin typeface="Arial Black" panose="020B0A04020102020204" pitchFamily="34" charset="0"/>
              </a:rPr>
              <a:pPr eaLnBrk="1" hangingPunct="1"/>
              <a:t>7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205663" y="36512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996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dirty="0">
                <a:solidFill>
                  <a:srgbClr val="00B050"/>
                </a:solidFill>
              </a:rPr>
              <a:t>Zákon o pedagogických pracovnících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7030A0"/>
                </a:solidFill>
              </a:rPr>
              <a:t>Poprvé v dějinách českého školství se upravuje v samostatném právním předpisu postavení </a:t>
            </a:r>
            <a:r>
              <a:rPr lang="cs-CZ" altLang="cs-CZ" b="1" dirty="0" err="1" smtClean="0">
                <a:solidFill>
                  <a:srgbClr val="7030A0"/>
                </a:solidFill>
              </a:rPr>
              <a:t>pedag</a:t>
            </a:r>
            <a:r>
              <a:rPr lang="cs-CZ" altLang="cs-CZ" b="1" dirty="0" smtClean="0">
                <a:solidFill>
                  <a:srgbClr val="7030A0"/>
                </a:solidFill>
              </a:rPr>
              <a:t>. pracovníků</a:t>
            </a:r>
          </a:p>
          <a:p>
            <a:pPr eaLnBrk="1" hangingPunct="1"/>
            <a:r>
              <a:rPr lang="cs-CZ" altLang="cs-CZ" b="1" dirty="0" smtClean="0">
                <a:solidFill>
                  <a:srgbClr val="7030A0"/>
                </a:solidFill>
              </a:rPr>
              <a:t>Cílem bylo: kodifikovat profesi „pedagogický pracovník“ jako povolání, které má stanoveny základ. předpoklady pro výkon profese, systém DVPP a kariérní postup</a:t>
            </a:r>
          </a:p>
        </p:txBody>
      </p:sp>
      <p:sp>
        <p:nvSpPr>
          <p:cNvPr id="204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842EC0-3C50-4BE9-9A9F-F1E5FBDDF915}" type="slidenum">
              <a:rPr lang="cs-CZ" altLang="cs-CZ">
                <a:latin typeface="Arial Black" panose="020B0A04020102020204" pitchFamily="34" charset="0"/>
              </a:rPr>
              <a:pPr eaLnBrk="1" hangingPunct="1"/>
              <a:t>8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805738" y="230190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211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030A0"/>
                </a:solidFill>
              </a:rPr>
              <a:t>Obsah a struktura zákona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 smtClean="0">
                <a:solidFill>
                  <a:srgbClr val="0070C0"/>
                </a:solidFill>
              </a:rPr>
              <a:t>Část 1:</a:t>
            </a:r>
          </a:p>
          <a:p>
            <a:pPr eaLnBrk="1" hangingPunct="1"/>
            <a:r>
              <a:rPr lang="cs-CZ" altLang="cs-CZ" b="1" dirty="0" smtClean="0">
                <a:solidFill>
                  <a:srgbClr val="7030A0"/>
                </a:solidFill>
              </a:rPr>
              <a:t>Hlava I: Obecná ustanovení</a:t>
            </a:r>
          </a:p>
          <a:p>
            <a:pPr eaLnBrk="1" hangingPunct="1"/>
            <a:r>
              <a:rPr lang="cs-CZ" altLang="cs-CZ" b="1" dirty="0" smtClean="0">
                <a:solidFill>
                  <a:srgbClr val="7030A0"/>
                </a:solidFill>
              </a:rPr>
              <a:t>Hlava II: Předpoklady pro výkon činnosti pedagogického pracovníka</a:t>
            </a:r>
          </a:p>
          <a:p>
            <a:pPr eaLnBrk="1" hangingPunct="1"/>
            <a:r>
              <a:rPr lang="cs-CZ" altLang="cs-CZ" b="1" dirty="0" smtClean="0">
                <a:solidFill>
                  <a:srgbClr val="7030A0"/>
                </a:solidFill>
              </a:rPr>
              <a:t>Hlava III: Přímá pedagogická činnost</a:t>
            </a:r>
          </a:p>
          <a:p>
            <a:pPr eaLnBrk="1" hangingPunct="1"/>
            <a:r>
              <a:rPr lang="cs-CZ" altLang="cs-CZ" b="1" dirty="0" smtClean="0">
                <a:solidFill>
                  <a:srgbClr val="7030A0"/>
                </a:solidFill>
              </a:rPr>
              <a:t>Hlava IV: Další vzdělávání a kariérní systém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smtClean="0">
                <a:solidFill>
                  <a:srgbClr val="7030A0"/>
                </a:solidFill>
              </a:rPr>
              <a:t> + následují další části</a:t>
            </a:r>
          </a:p>
        </p:txBody>
      </p:sp>
      <p:sp>
        <p:nvSpPr>
          <p:cNvPr id="2150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91F18F-4D6D-4054-9E6E-C25B3FFC9171}" type="slidenum">
              <a:rPr lang="cs-CZ" altLang="cs-CZ">
                <a:latin typeface="Arial Black" panose="020B0A04020102020204" pitchFamily="34" charset="0"/>
              </a:rPr>
              <a:pPr eaLnBrk="1" hangingPunct="1"/>
              <a:t>9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739063" y="230190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42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1184</Words>
  <Application>Microsoft Office PowerPoint</Application>
  <PresentationFormat>Předvádění na obrazovce (4:3)</PresentationFormat>
  <Paragraphs>242</Paragraphs>
  <Slides>26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Palatino Linotype</vt:lpstr>
      <vt:lpstr>Wingdings</vt:lpstr>
      <vt:lpstr>Office Theme</vt:lpstr>
      <vt:lpstr>Řízení školství (školský management) </vt:lpstr>
      <vt:lpstr>Centralizovaný model</vt:lpstr>
      <vt:lpstr>Dvojúrovňový model</vt:lpstr>
      <vt:lpstr>Decentralizovaný model</vt:lpstr>
      <vt:lpstr>Speciální zákony pro školství</vt:lpstr>
      <vt:lpstr>Zákon č. 561 o předškolním…</vt:lpstr>
      <vt:lpstr>Prezentace aplikace PowerPoint</vt:lpstr>
      <vt:lpstr>Zákon o pedagogických pracovnících</vt:lpstr>
      <vt:lpstr>Obsah a struktura zákona</vt:lpstr>
      <vt:lpstr>Prezentace aplikace PowerPoint</vt:lpstr>
      <vt:lpstr>Prezentace aplikace PowerPoint</vt:lpstr>
      <vt:lpstr>Prezentace aplikace PowerPoint</vt:lpstr>
      <vt:lpstr>Prezentace aplikace PowerPoint</vt:lpstr>
      <vt:lpstr>K HLAVNÍM OBLASTEM ŘÍZENÍ ŠKOLY PATŘÍ:</vt:lpstr>
      <vt:lpstr>PERSONÁLNÍ POLITIKA</vt:lpstr>
      <vt:lpstr>Prezentace aplikace PowerPoint</vt:lpstr>
      <vt:lpstr>Prezentace aplikace PowerPoint</vt:lpstr>
      <vt:lpstr>Metody formování pracovních dovedností pracovníků přímo ve škole:</vt:lpstr>
      <vt:lpstr>VEDENÍ LIDÍ</vt:lpstr>
      <vt:lpstr>Prezentace aplikace PowerPoint</vt:lpstr>
      <vt:lpstr>KONTROLA A HODNOCENÍ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školství (školský management)</dc:title>
  <dc:creator>Ivana</dc:creator>
  <cp:lastModifiedBy>Ivana</cp:lastModifiedBy>
  <cp:revision>11</cp:revision>
  <cp:lastPrinted>2016-11-05T14:59:22Z</cp:lastPrinted>
  <dcterms:created xsi:type="dcterms:W3CDTF">2016-11-05T13:48:47Z</dcterms:created>
  <dcterms:modified xsi:type="dcterms:W3CDTF">2017-03-14T10:11:21Z</dcterms:modified>
</cp:coreProperties>
</file>