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0B7FA7B-CA03-4F96-8103-F971C1BEAD6D}">
  <a:tblStyle styleId="{C0B7FA7B-CA03-4F96-8103-F971C1BEAD6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9BB222E-251F-47DC-AB69-44F848D201F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81953" autoAdjust="0"/>
  </p:normalViewPr>
  <p:slideViewPr>
    <p:cSldViewPr snapToGrid="0">
      <p:cViewPr varScale="1">
        <p:scale>
          <a:sx n="130" d="100"/>
          <a:sy n="130" d="100"/>
        </p:scale>
        <p:origin x="-984"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639854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eguardian.com/commentisfree/2018/jul/11/central-europe-lesson-liberals-anti-nationalist-yugoslavia-poland-hungary" TargetMode="External"/><Relationship Id="rId4" Type="http://schemas.openxmlformats.org/officeDocument/2006/relationships/hyperlink" Target="https://visegradinsight.eu/just-another-sin-of-liberalism/" TargetMode="External"/><Relationship Id="rId5" Type="http://schemas.openxmlformats.org/officeDocument/2006/relationships/hyperlink" Target="https://www.theguardian.com/commentisfree/2013/sep/13/poland-union-solidarity" TargetMode="External"/><Relationship Id="rId6" Type="http://schemas.openxmlformats.org/officeDocument/2006/relationships/hyperlink" Target="https://www.theguardian.com/world/europe-news" TargetMode="External"/><Relationship Id="rId7" Type="http://schemas.openxmlformats.org/officeDocument/2006/relationships/hyperlink" Target="https://www.theguardian.com/world/poland" TargetMode="External"/><Relationship Id="rId8" Type="http://schemas.openxmlformats.org/officeDocument/2006/relationships/hyperlink" Target="https://www.theguardian.com/commentisfree/2018/may/08/nationalism-positive-case-immigration-counter-narrative-nhs"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youtube.com/watch?v=uU5wsrTspS4"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Jz6E0h8UB7U" TargetMode="External"/><Relationship Id="rId4" Type="http://schemas.openxmlformats.org/officeDocument/2006/relationships/hyperlink" Target="https://www.facebook.com/MENLeuropa/videos/240002766865647/?v=240002766865647" TargetMode="External"/><Relationship Id="rId5" Type="http://schemas.openxmlformats.org/officeDocument/2006/relationships/hyperlink" Target="https://www.youtube.com/watch?v=X8PuQ5WPnIg" TargetMode="External"/><Relationship Id="rId6" Type="http://schemas.openxmlformats.org/officeDocument/2006/relationships/hyperlink" Target="https://www.radio.cz/en/section/curraffrs/czexit-cheerleader-tomio-okamura-rallies-help-of-far-right-leaders-le-pen-wilders-ahead-of-eu-elections" TargetMode="External"/><Relationship Id="rId7" Type="http://schemas.openxmlformats.org/officeDocument/2006/relationships/hyperlink" Target="https://www.theguardian.com/world/2017/dec/17/geert-wilders-calls-for-trump-style-muslim-travel-ban-in-europe"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www.euractiv.com/section/enlargement/news/juncker-looks-back-on-15-years-of-big-bang-eu-enlargement/1336123/"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time.com/5568322/nationalism-in-europ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142ccdf7f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142ccdf7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142ccdf7f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142ccdf7f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rgbClr val="222222"/>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dirty="0" smtClean="0">
                <a:solidFill>
                  <a:srgbClr val="222222"/>
                </a:solidFill>
                <a:highlight>
                  <a:schemeClr val="lt1"/>
                </a:highlight>
              </a:rPr>
              <a:t>Peripheral nationalism against a domestic majority: Czechs. Some Slovaks viewed the position of Slovaks within the common Czechoslovak state as peripheral and subordinate to the position of Czechs. Some of these Slovaks sought a formal renegotiation of the relationship between the two republics or even the dissolution of the common Czechoslovak state.22</a:t>
            </a:r>
            <a:endParaRPr sz="1050" dirty="0" smtClean="0">
              <a:solidFill>
                <a:srgbClr val="222222"/>
              </a:solidFill>
              <a:highlight>
                <a:schemeClr val="lt1"/>
              </a:highlight>
            </a:endParaRPr>
          </a:p>
          <a:p>
            <a:pPr marL="0" lvl="0" indent="0" algn="l" rtl="0">
              <a:spcBef>
                <a:spcPts val="0"/>
              </a:spcBef>
              <a:spcAft>
                <a:spcPts val="0"/>
              </a:spcAft>
              <a:buClr>
                <a:schemeClr val="dk1"/>
              </a:buClr>
              <a:buSzPts val="1100"/>
              <a:buFont typeface="Arial"/>
              <a:buNone/>
            </a:pPr>
            <a:r>
              <a:rPr lang="en" sz="1050" dirty="0" smtClean="0">
                <a:solidFill>
                  <a:srgbClr val="222222"/>
                </a:solidFill>
                <a:highlight>
                  <a:schemeClr val="lt1"/>
                </a:highlight>
              </a:rPr>
              <a:t>• Peripheral nationalism against regional or global institutions: The West. Some Slovaks believed that Slovakia’s territorial and cultural integrity stood at risk in the face of closely interrelated threats from the European Union, NATO, and their member states as well as by their foreign economic actors.</a:t>
            </a:r>
            <a:endParaRPr sz="1050" dirty="0" smtClean="0">
              <a:solidFill>
                <a:srgbClr val="222222"/>
              </a:solidFill>
              <a:highlight>
                <a:schemeClr val="lt1"/>
              </a:highlight>
            </a:endParaRPr>
          </a:p>
          <a:p>
            <a:pPr marL="0" lvl="0" indent="0" algn="l" rtl="0">
              <a:spcBef>
                <a:spcPts val="0"/>
              </a:spcBef>
              <a:spcAft>
                <a:spcPts val="0"/>
              </a:spcAft>
              <a:buSzPts val="1100"/>
              <a:buNone/>
            </a:pPr>
            <a:r>
              <a:rPr lang="en" sz="1050" dirty="0" smtClean="0">
                <a:solidFill>
                  <a:srgbClr val="222222"/>
                </a:solidFill>
                <a:highlight>
                  <a:schemeClr val="lt1"/>
                </a:highlight>
              </a:rPr>
              <a:t>• Peripheral nationalism against a foreign state: Hungary. Some Slovaks sought to combat what they perceived to be a threat of Hungarianization faced by Slovaks in the Hungarian-majority areas near the country’s southern border and by Slovaks still living in Hungary.</a:t>
            </a:r>
            <a:endParaRPr sz="1050" dirty="0" smtClean="0">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sz="1050" dirty="0" smtClean="0">
              <a:solidFill>
                <a:srgbClr val="222222"/>
              </a:solidFill>
              <a:highlight>
                <a:schemeClr val="lt1"/>
              </a:highlight>
            </a:endParaRPr>
          </a:p>
          <a:p>
            <a:pPr marL="0" lvl="0" indent="0" algn="l" rtl="0">
              <a:spcBef>
                <a:spcPts val="0"/>
              </a:spcBef>
              <a:spcAft>
                <a:spcPts val="0"/>
              </a:spcAft>
              <a:buClr>
                <a:schemeClr val="dk1"/>
              </a:buClr>
              <a:buSzPts val="1100"/>
              <a:buFont typeface="Arial"/>
              <a:buNone/>
            </a:pPr>
            <a:r>
              <a:rPr lang="en" sz="1050" dirty="0" smtClean="0">
                <a:solidFill>
                  <a:srgbClr val="222222"/>
                </a:solidFill>
                <a:highlight>
                  <a:schemeClr val="lt1"/>
                </a:highlight>
              </a:rPr>
              <a:t>• State-building nationalism against a homeland minority: Hun- garians. Some Slovaks supported state-building efforts to expand the use of Slovak as an official language in the realms of adminis- tration, education, and culture primarily at the expense of offer- ings in the Hungarian language.25</a:t>
            </a:r>
            <a:endParaRPr sz="1050" dirty="0" smtClean="0">
              <a:solidFill>
                <a:srgbClr val="222222"/>
              </a:solidFill>
              <a:highlight>
                <a:schemeClr val="lt1"/>
              </a:highlight>
            </a:endParaRPr>
          </a:p>
          <a:p>
            <a:pPr marL="0" lvl="0" indent="0" algn="l" rtl="0">
              <a:spcBef>
                <a:spcPts val="0"/>
              </a:spcBef>
              <a:spcAft>
                <a:spcPts val="0"/>
              </a:spcAft>
              <a:buClr>
                <a:schemeClr val="dk1"/>
              </a:buClr>
              <a:buSzPts val="1100"/>
              <a:buFont typeface="Arial"/>
              <a:buNone/>
            </a:pPr>
            <a:r>
              <a:rPr lang="en" sz="1050" dirty="0" smtClean="0">
                <a:solidFill>
                  <a:srgbClr val="222222"/>
                </a:solidFill>
                <a:highlight>
                  <a:schemeClr val="lt1"/>
                </a:highlight>
              </a:rPr>
              <a:t>• State-building nationalism against a nonhomeland minority: Roma. Some Slovaks saw the country’s large Roma population as a barrier to an integrated Slovak state. Proposed solutions ranged from the assimilation of Roma into Slovak society through lan- guage and cultural instruction to the formal dissimilation of Roma and their isolation away from Slovaks and other groups.26</a:t>
            </a:r>
            <a:endParaRPr sz="1050" dirty="0" smtClean="0">
              <a:solidFill>
                <a:srgbClr val="222222"/>
              </a:solidFill>
              <a:highlight>
                <a:schemeClr val="lt1"/>
              </a:highlight>
            </a:endParaRPr>
          </a:p>
          <a:p>
            <a:pPr marL="0" lvl="0" indent="0" algn="l" rtl="0">
              <a:spcBef>
                <a:spcPts val="0"/>
              </a:spcBef>
              <a:spcAft>
                <a:spcPts val="0"/>
              </a:spcAft>
              <a:buClr>
                <a:schemeClr val="dk1"/>
              </a:buClr>
              <a:buSzPts val="1100"/>
              <a:buFont typeface="Arial"/>
              <a:buNone/>
            </a:pPr>
            <a:r>
              <a:rPr lang="en" sz="1050" dirty="0" smtClean="0">
                <a:solidFill>
                  <a:srgbClr val="222222"/>
                </a:solidFill>
                <a:highlight>
                  <a:schemeClr val="lt1"/>
                </a:highlight>
              </a:rPr>
              <a:t>• State-building nationalism against conationals: Nonnationalist Slovaks. Some Slovaks argued that the process of building of a truly Slovak state faced its greatest danger from those members of the Slovak group who were insufficiently conscious of or loyal to the Slovak nation. These suspicions of disloyalty led to calls for a variety of measures that ranged from the increase of national con- sciousness to withdrawal of “anti-Slovak Slovaks” from public life.</a:t>
            </a:r>
            <a:endParaRPr sz="1050" dirty="0" smtClean="0">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sz="1050" dirty="0" smtClean="0">
              <a:solidFill>
                <a:srgbClr val="222222"/>
              </a:solidFill>
              <a:highlight>
                <a:schemeClr val="lt1"/>
              </a:highligh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endParaRPr sz="1300" dirty="0">
              <a:solidFill>
                <a:srgbClr val="121212"/>
              </a:solidFill>
              <a:highlight>
                <a:srgbClr val="FEF9F5"/>
              </a:highlight>
              <a:latin typeface="Georgia"/>
              <a:ea typeface="Georgia"/>
              <a:cs typeface="Georgia"/>
              <a:sym typeface="Georg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911f027a2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911f027a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None/>
            </a:pPr>
            <a:r>
              <a:rPr lang="en">
                <a:solidFill>
                  <a:schemeClr val="dk1"/>
                </a:solidFill>
              </a:rPr>
              <a:t>Jacques RUpnik: </a:t>
            </a:r>
            <a:r>
              <a:rPr lang="en" sz="1200">
                <a:solidFill>
                  <a:srgbClr val="111111"/>
                </a:solidFill>
                <a:highlight>
                  <a:srgbClr val="FFFFFF"/>
                </a:highlight>
                <a:latin typeface="Roboto"/>
                <a:ea typeface="Roboto"/>
                <a:cs typeface="Roboto"/>
                <a:sym typeface="Roboto"/>
              </a:rPr>
              <a:t>Rupnik, Jacques. "Explaining Eastern Europe: The Crisis of Liberalism." </a:t>
            </a:r>
            <a:r>
              <a:rPr lang="en" sz="1200" i="1">
                <a:solidFill>
                  <a:srgbClr val="111111"/>
                </a:solidFill>
                <a:highlight>
                  <a:srgbClr val="FFFFFF"/>
                </a:highlight>
                <a:latin typeface="Roboto"/>
                <a:ea typeface="Roboto"/>
                <a:cs typeface="Roboto"/>
                <a:sym typeface="Roboto"/>
              </a:rPr>
              <a:t>Journal of Democracy</a:t>
            </a:r>
            <a:r>
              <a:rPr lang="en" sz="1200">
                <a:solidFill>
                  <a:srgbClr val="111111"/>
                </a:solidFill>
                <a:highlight>
                  <a:srgbClr val="FFFFFF"/>
                </a:highlight>
                <a:latin typeface="Roboto"/>
                <a:ea typeface="Roboto"/>
                <a:cs typeface="Roboto"/>
                <a:sym typeface="Roboto"/>
              </a:rPr>
              <a:t>, no. 3 (2018): 24-38.</a:t>
            </a:r>
            <a:endParaRPr sz="1200">
              <a:solidFill>
                <a:srgbClr val="11111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endParaRPr>
          </a:p>
          <a:p>
            <a:pPr marL="457200" lvl="0" indent="-314325" algn="l" rtl="0">
              <a:spcBef>
                <a:spcPts val="0"/>
              </a:spcBef>
              <a:spcAft>
                <a:spcPts val="0"/>
              </a:spcAft>
              <a:buClr>
                <a:srgbClr val="111111"/>
              </a:buClr>
              <a:buSzPts val="1350"/>
              <a:buFont typeface="Lora"/>
              <a:buChar char="-"/>
            </a:pPr>
            <a:r>
              <a:rPr lang="en" sz="1350">
                <a:solidFill>
                  <a:srgbClr val="111111"/>
                </a:solidFill>
                <a:highlight>
                  <a:srgbClr val="FFFFFF"/>
                </a:highlight>
                <a:latin typeface="Lora"/>
                <a:ea typeface="Lora"/>
                <a:cs typeface="Lora"/>
                <a:sym typeface="Lora"/>
              </a:rPr>
              <a:t>If the European liberal project cannot avoid becoming confounded with open borders and multiculturalism, there is a real risk that Central Europe will opt for the “closed society.</a:t>
            </a:r>
            <a:endParaRPr sz="1350">
              <a:solidFill>
                <a:srgbClr val="111111"/>
              </a:solidFill>
              <a:highlight>
                <a:srgbClr val="FFFFFF"/>
              </a:highlight>
              <a:latin typeface="Lora"/>
              <a:ea typeface="Lora"/>
              <a:cs typeface="Lora"/>
              <a:sym typeface="Lora"/>
            </a:endParaRPr>
          </a:p>
          <a:p>
            <a:pPr marL="457200" lvl="0" indent="-314325" algn="l" rtl="0">
              <a:spcBef>
                <a:spcPts val="0"/>
              </a:spcBef>
              <a:spcAft>
                <a:spcPts val="0"/>
              </a:spcAft>
              <a:buClr>
                <a:srgbClr val="111111"/>
              </a:buClr>
              <a:buSzPts val="1350"/>
              <a:buFont typeface="Lora"/>
              <a:buChar char="-"/>
            </a:pPr>
            <a:r>
              <a:rPr lang="en" sz="1350">
                <a:solidFill>
                  <a:srgbClr val="111111"/>
                </a:solidFill>
                <a:highlight>
                  <a:srgbClr val="FFFFFF"/>
                </a:highlight>
                <a:latin typeface="Lora"/>
                <a:ea typeface="Lora"/>
                <a:cs typeface="Lora"/>
                <a:sym typeface="Lora"/>
              </a:rPr>
              <a:t>The post-1989 liberal cycle is exhausted. In Central Europe, it represented a triple transition: democracy, the market economy, and Europe. These three objectives were successfully attained, but all three are now in crisis. Democracy faces the populist wave; the market economy has been confronted since 2008 with a global crisis; and Europe is divided within while being challenged in its own neighborhood. </a:t>
            </a:r>
            <a:endParaRPr sz="1350">
              <a:solidFill>
                <a:srgbClr val="111111"/>
              </a:solidFill>
              <a:highlight>
                <a:srgbClr val="FFFFFF"/>
              </a:highlight>
              <a:latin typeface="Lora"/>
              <a:ea typeface="Lora"/>
              <a:cs typeface="Lora"/>
              <a:sym typeface="Lora"/>
            </a:endParaRPr>
          </a:p>
          <a:p>
            <a:pPr marL="457200" lvl="0" indent="-314325" algn="l" rtl="0">
              <a:spcBef>
                <a:spcPts val="0"/>
              </a:spcBef>
              <a:spcAft>
                <a:spcPts val="0"/>
              </a:spcAft>
              <a:buClr>
                <a:srgbClr val="111111"/>
              </a:buClr>
              <a:buSzPts val="1350"/>
              <a:buFont typeface="Lora"/>
              <a:buChar char="-"/>
            </a:pPr>
            <a:r>
              <a:rPr lang="en" sz="1350">
                <a:solidFill>
                  <a:srgbClr val="111111"/>
                </a:solidFill>
                <a:highlight>
                  <a:srgbClr val="FFFFFF"/>
                </a:highlight>
                <a:latin typeface="Lora"/>
                <a:ea typeface="Lora"/>
                <a:cs typeface="Lora"/>
                <a:sym typeface="Lora"/>
              </a:rPr>
              <a:t>do have such a project—a return to the nation and the values of the Church</a:t>
            </a:r>
            <a:endParaRPr sz="1350">
              <a:solidFill>
                <a:srgbClr val="111111"/>
              </a:solidFill>
              <a:highlight>
                <a:srgbClr val="FFFFFF"/>
              </a:highlight>
              <a:latin typeface="Lora"/>
              <a:ea typeface="Lora"/>
              <a:cs typeface="Lora"/>
              <a:sym typeface="Lora"/>
            </a:endParaRPr>
          </a:p>
          <a:p>
            <a:pPr marL="158750" lvl="0" indent="0" algn="l" rtl="0">
              <a:spcBef>
                <a:spcPts val="0"/>
              </a:spcBef>
              <a:spcAft>
                <a:spcPts val="0"/>
              </a:spcAft>
              <a:buNone/>
            </a:pPr>
            <a:endParaRPr>
              <a:solidFill>
                <a:schemeClr val="dk1"/>
              </a:solidFill>
            </a:endParaRPr>
          </a:p>
          <a:p>
            <a:pPr marL="158750" lvl="0" indent="0" algn="l" rtl="0">
              <a:spcBef>
                <a:spcPts val="0"/>
              </a:spcBef>
              <a:spcAft>
                <a:spcPts val="0"/>
              </a:spcAft>
              <a:buClr>
                <a:schemeClr val="dk1"/>
              </a:buClr>
              <a:buSzPts val="1100"/>
              <a:buFont typeface="Arial"/>
              <a:buNone/>
            </a:pPr>
            <a:r>
              <a:rPr lang="en">
                <a:solidFill>
                  <a:schemeClr val="dk1"/>
                </a:solidFill>
              </a:rPr>
              <a:t>Krastev: </a:t>
            </a:r>
            <a:endParaRPr>
              <a:solidFill>
                <a:schemeClr val="dk1"/>
              </a:solidFill>
            </a:endParaRPr>
          </a:p>
          <a:p>
            <a:pPr marL="158750" lvl="0" indent="0" algn="l" rtl="0">
              <a:spcBef>
                <a:spcPts val="0"/>
              </a:spcBef>
              <a:spcAft>
                <a:spcPts val="0"/>
              </a:spcAft>
              <a:buNone/>
            </a:pPr>
            <a:r>
              <a:rPr lang="en" u="sng">
                <a:solidFill>
                  <a:schemeClr val="accent5"/>
                </a:solidFill>
                <a:hlinkClick r:id="rId3"/>
              </a:rPr>
              <a:t>https://www.theguardian.com/commentisfree/2018/jul/11/central-europe-lesson-liberals-anti-nationalist-yugoslavia-poland-hungary</a:t>
            </a:r>
            <a:endParaRPr>
              <a:solidFill>
                <a:schemeClr val="dk1"/>
              </a:solidFill>
            </a:endParaRPr>
          </a:p>
          <a:p>
            <a:pPr marL="158750" lvl="0" indent="0" algn="l" rtl="0">
              <a:spcBef>
                <a:spcPts val="0"/>
              </a:spcBef>
              <a:spcAft>
                <a:spcPts val="0"/>
              </a:spcAft>
              <a:buClr>
                <a:schemeClr val="dk1"/>
              </a:buClr>
              <a:buSzPts val="1100"/>
              <a:buFont typeface="Arial"/>
              <a:buNone/>
            </a:pPr>
            <a:r>
              <a:rPr lang="en">
                <a:solidFill>
                  <a:schemeClr val="dk1"/>
                </a:solidFill>
              </a:rPr>
              <a:t>Critique: </a:t>
            </a:r>
            <a:r>
              <a:rPr lang="en" u="sng">
                <a:solidFill>
                  <a:schemeClr val="hlink"/>
                </a:solidFill>
                <a:hlinkClick r:id="rId4"/>
              </a:rPr>
              <a:t>https://visegradinsight.eu/just-another-sin-of-liberalism/</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 sz="1300">
                <a:solidFill>
                  <a:srgbClr val="121212"/>
                </a:solidFill>
                <a:highlight>
                  <a:srgbClr val="FEF9F5"/>
                </a:highlight>
                <a:latin typeface="Georgia"/>
                <a:ea typeface="Georgia"/>
                <a:cs typeface="Georgia"/>
                <a:sym typeface="Georgia"/>
              </a:rPr>
              <a:t>the divorce between liberalism and nationalism</a:t>
            </a:r>
            <a:endParaRPr sz="1300">
              <a:solidFill>
                <a:srgbClr val="121212"/>
              </a:solidFill>
              <a:highlight>
                <a:srgbClr val="FEF9F5"/>
              </a:highlight>
              <a:latin typeface="Georgia"/>
              <a:ea typeface="Georgia"/>
              <a:cs typeface="Georgia"/>
              <a:sym typeface="Georgia"/>
            </a:endParaRPr>
          </a:p>
          <a:p>
            <a:pPr marL="457200" lvl="0" indent="-311150" algn="l" rtl="0">
              <a:spcBef>
                <a:spcPts val="0"/>
              </a:spcBef>
              <a:spcAft>
                <a:spcPts val="0"/>
              </a:spcAft>
              <a:buClr>
                <a:srgbClr val="121212"/>
              </a:buClr>
              <a:buSzPts val="1300"/>
              <a:buFont typeface="Georgia"/>
              <a:buChar char="-"/>
            </a:pPr>
            <a:r>
              <a:rPr lang="en" sz="1300">
                <a:solidFill>
                  <a:srgbClr val="121212"/>
                </a:solidFill>
                <a:highlight>
                  <a:srgbClr val="FEF9F5"/>
                </a:highlight>
                <a:latin typeface="Georgia"/>
                <a:ea typeface="Georgia"/>
                <a:cs typeface="Georgia"/>
                <a:sym typeface="Georgia"/>
              </a:rPr>
              <a:t>Remember how nationalists and liberals were allies in the overthrow of communism in 1989</a:t>
            </a:r>
            <a:endParaRPr sz="1300">
              <a:solidFill>
                <a:srgbClr val="121212"/>
              </a:solidFill>
              <a:highlight>
                <a:srgbClr val="FEF9F5"/>
              </a:highlight>
              <a:latin typeface="Georgia"/>
              <a:ea typeface="Georgia"/>
              <a:cs typeface="Georgia"/>
              <a:sym typeface="Georgia"/>
            </a:endParaRPr>
          </a:p>
          <a:p>
            <a:pPr marL="457200" lvl="0" indent="-311150" algn="l" rtl="0">
              <a:spcBef>
                <a:spcPts val="0"/>
              </a:spcBef>
              <a:spcAft>
                <a:spcPts val="0"/>
              </a:spcAft>
              <a:buClr>
                <a:srgbClr val="121212"/>
              </a:buClr>
              <a:buSzPts val="1300"/>
              <a:buFont typeface="Georgia"/>
              <a:buChar char="-"/>
            </a:pPr>
            <a:r>
              <a:rPr lang="en" sz="1300">
                <a:solidFill>
                  <a:srgbClr val="121212"/>
                </a:solidFill>
                <a:highlight>
                  <a:srgbClr val="FEF9F5"/>
                </a:highlight>
                <a:latin typeface="Georgia"/>
                <a:ea typeface="Georgia"/>
                <a:cs typeface="Georgia"/>
                <a:sym typeface="Georgia"/>
              </a:rPr>
              <a:t>Appealing to national sentiment was critically important as a way of mobilising society against the communist regimes. </a:t>
            </a:r>
            <a:r>
              <a:rPr lang="en" sz="1300" u="sng">
                <a:solidFill>
                  <a:srgbClr val="E05E00"/>
                </a:solidFill>
                <a:highlight>
                  <a:srgbClr val="FEF9F5"/>
                </a:highlight>
                <a:latin typeface="Georgia"/>
                <a:ea typeface="Georgia"/>
                <a:cs typeface="Georgia"/>
                <a:sym typeface="Georgia"/>
                <a:hlinkClick r:id="rId5"/>
              </a:rPr>
              <a:t>Poland’s Solidarity movement</a:t>
            </a:r>
            <a:r>
              <a:rPr lang="en" sz="1300">
                <a:solidFill>
                  <a:srgbClr val="121212"/>
                </a:solidFill>
                <a:highlight>
                  <a:srgbClr val="FEF9F5"/>
                </a:highlight>
                <a:latin typeface="Georgia"/>
                <a:ea typeface="Georgia"/>
                <a:cs typeface="Georgia"/>
                <a:sym typeface="Georgia"/>
              </a:rPr>
              <a:t> was not liberal, but a mixed – social and nationalist – coalition that endorsed the values of liberal democracy.</a:t>
            </a:r>
            <a:endParaRPr sz="1300">
              <a:solidFill>
                <a:srgbClr val="121212"/>
              </a:solidFill>
              <a:highlight>
                <a:srgbClr val="FEF9F5"/>
              </a:highlight>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rgbClr val="121212"/>
              </a:solidFill>
              <a:highlight>
                <a:srgbClr val="FEF9F5"/>
              </a:highlight>
              <a:latin typeface="Georgia"/>
              <a:ea typeface="Georgia"/>
              <a:cs typeface="Georgia"/>
              <a:sym typeface="Georgia"/>
            </a:endParaRPr>
          </a:p>
          <a:p>
            <a:pPr marL="457200" lvl="0" indent="-311150" algn="l" rtl="0">
              <a:spcBef>
                <a:spcPts val="0"/>
              </a:spcBef>
              <a:spcAft>
                <a:spcPts val="0"/>
              </a:spcAft>
              <a:buClr>
                <a:srgbClr val="121212"/>
              </a:buClr>
              <a:buSzPts val="1300"/>
              <a:buFont typeface="Georgia"/>
              <a:buChar char="-"/>
            </a:pPr>
            <a:r>
              <a:rPr lang="en" sz="1300">
                <a:solidFill>
                  <a:srgbClr val="121212"/>
                </a:solidFill>
                <a:highlight>
                  <a:srgbClr val="FEF9F5"/>
                </a:highlight>
                <a:latin typeface="Georgia"/>
                <a:ea typeface="Georgia"/>
                <a:cs typeface="Georgia"/>
                <a:sym typeface="Georgia"/>
              </a:rPr>
              <a:t>This alliance between nationalists and liberals came to an end during the Yugoslav wars. The violent breakup of the country persuaded liberals that nationalism was the very heart of darkness, and that flirting with it could only be sinful</a:t>
            </a:r>
            <a:endParaRPr sz="1300">
              <a:solidFill>
                <a:srgbClr val="121212"/>
              </a:solidFill>
              <a:highlight>
                <a:srgbClr val="FEF9F5"/>
              </a:highlight>
              <a:latin typeface="Georgia"/>
              <a:ea typeface="Georgia"/>
              <a:cs typeface="Georgia"/>
              <a:sym typeface="Georgia"/>
            </a:endParaRPr>
          </a:p>
          <a:p>
            <a:pPr marL="457200" lvl="0" indent="-311150" algn="l" rtl="0">
              <a:spcBef>
                <a:spcPts val="0"/>
              </a:spcBef>
              <a:spcAft>
                <a:spcPts val="0"/>
              </a:spcAft>
              <a:buClr>
                <a:srgbClr val="121212"/>
              </a:buClr>
              <a:buSzPts val="1300"/>
              <a:buFont typeface="Georgia"/>
              <a:buChar char="-"/>
            </a:pPr>
            <a:r>
              <a:rPr lang="en" sz="1300">
                <a:solidFill>
                  <a:srgbClr val="121212"/>
                </a:solidFill>
                <a:highlight>
                  <a:srgbClr val="FEF9F5"/>
                </a:highlight>
                <a:latin typeface="Georgia"/>
                <a:ea typeface="Georgia"/>
                <a:cs typeface="Georgia"/>
                <a:sym typeface="Georgia"/>
              </a:rPr>
              <a:t>The Yugoslav wars made it impossible for liberals to define liberalism as anything but anti-nationalism</a:t>
            </a:r>
            <a:endParaRPr sz="1300">
              <a:solidFill>
                <a:srgbClr val="121212"/>
              </a:solidFill>
              <a:highlight>
                <a:srgbClr val="FEF9F5"/>
              </a:highlight>
              <a:latin typeface="Georgia"/>
              <a:ea typeface="Georgia"/>
              <a:cs typeface="Georgia"/>
              <a:sym typeface="Georgia"/>
            </a:endParaRPr>
          </a:p>
          <a:p>
            <a:pPr marL="457200" lvl="0" indent="-311150" algn="l" rtl="0">
              <a:spcBef>
                <a:spcPts val="0"/>
              </a:spcBef>
              <a:spcAft>
                <a:spcPts val="0"/>
              </a:spcAft>
              <a:buClr>
                <a:srgbClr val="121212"/>
              </a:buClr>
              <a:buSzPts val="1300"/>
              <a:buFont typeface="Georgia"/>
              <a:buChar char="-"/>
            </a:pPr>
            <a:r>
              <a:rPr lang="en" sz="1300">
                <a:solidFill>
                  <a:srgbClr val="121212"/>
                </a:solidFill>
                <a:highlight>
                  <a:srgbClr val="FEF9F5"/>
                </a:highlight>
                <a:latin typeface="Georgia"/>
                <a:ea typeface="Georgia"/>
                <a:cs typeface="Georgia"/>
                <a:sym typeface="Georgia"/>
              </a:rPr>
              <a:t>It eroded electoral support for liberal parties, making them totally dependent on the success of economic reforms and depriving them of powerful nationalist symbols</a:t>
            </a:r>
            <a:endParaRPr sz="1300">
              <a:solidFill>
                <a:srgbClr val="121212"/>
              </a:solidFill>
              <a:highlight>
                <a:srgbClr val="FEF9F5"/>
              </a:highlight>
              <a:latin typeface="Georgia"/>
              <a:ea typeface="Georgia"/>
              <a:cs typeface="Georgia"/>
              <a:sym typeface="Georgia"/>
            </a:endParaRPr>
          </a:p>
          <a:p>
            <a:pPr marL="457200" lvl="0" indent="-311150" algn="l" rtl="0">
              <a:spcBef>
                <a:spcPts val="0"/>
              </a:spcBef>
              <a:spcAft>
                <a:spcPts val="0"/>
              </a:spcAft>
              <a:buClr>
                <a:srgbClr val="121212"/>
              </a:buClr>
              <a:buSzPts val="1300"/>
              <a:buFont typeface="Georgia"/>
              <a:buChar char="-"/>
            </a:pPr>
            <a:r>
              <a:rPr lang="en" sz="1300">
                <a:solidFill>
                  <a:srgbClr val="121212"/>
                </a:solidFill>
                <a:highlight>
                  <a:srgbClr val="FEF9F5"/>
                </a:highlight>
                <a:latin typeface="Georgia"/>
                <a:ea typeface="Georgia"/>
                <a:cs typeface="Georgia"/>
                <a:sym typeface="Georgia"/>
              </a:rPr>
              <a:t>Postwar German democracy was built on the assumption that nationalism leads ineluctably to nazism. But the attempt to transfer this to central </a:t>
            </a:r>
            <a:r>
              <a:rPr lang="en" sz="1300" u="sng">
                <a:solidFill>
                  <a:srgbClr val="E05E00"/>
                </a:solidFill>
                <a:highlight>
                  <a:srgbClr val="FEF9F5"/>
                </a:highlight>
                <a:latin typeface="Georgia"/>
                <a:ea typeface="Georgia"/>
                <a:cs typeface="Georgia"/>
                <a:sym typeface="Georgia"/>
                <a:hlinkClick r:id="rId6"/>
              </a:rPr>
              <a:t>Europe</a:t>
            </a:r>
            <a:r>
              <a:rPr lang="en" sz="1300">
                <a:solidFill>
                  <a:srgbClr val="121212"/>
                </a:solidFill>
                <a:highlight>
                  <a:srgbClr val="FEF9F5"/>
                </a:highlight>
                <a:latin typeface="Georgia"/>
                <a:ea typeface="Georgia"/>
                <a:cs typeface="Georgia"/>
                <a:sym typeface="Georgia"/>
              </a:rPr>
              <a:t> was bound to backfire.</a:t>
            </a:r>
            <a:endParaRPr sz="1300">
              <a:solidFill>
                <a:srgbClr val="121212"/>
              </a:solidFill>
              <a:highlight>
                <a:srgbClr val="FEF9F5"/>
              </a:highlight>
              <a:latin typeface="Georgia"/>
              <a:ea typeface="Georgia"/>
              <a:cs typeface="Georgia"/>
              <a:sym typeface="Georgia"/>
            </a:endParaRPr>
          </a:p>
          <a:p>
            <a:pPr marL="457200" lvl="0" indent="-311150" algn="l" rtl="0">
              <a:spcBef>
                <a:spcPts val="0"/>
              </a:spcBef>
              <a:spcAft>
                <a:spcPts val="0"/>
              </a:spcAft>
              <a:buClr>
                <a:srgbClr val="121212"/>
              </a:buClr>
              <a:buSzPts val="1300"/>
              <a:buFont typeface="Georgia"/>
              <a:buChar char="-"/>
            </a:pPr>
            <a:r>
              <a:rPr lang="en" sz="1300">
                <a:solidFill>
                  <a:srgbClr val="121212"/>
                </a:solidFill>
                <a:highlight>
                  <a:srgbClr val="FEF9F5"/>
                </a:highlight>
                <a:latin typeface="Georgia"/>
                <a:ea typeface="Georgia"/>
                <a:cs typeface="Georgia"/>
                <a:sym typeface="Georgia"/>
              </a:rPr>
              <a:t> most Poles felt it absurd to stop honouring nationalist-minded leaders who had risked their lives to defend </a:t>
            </a:r>
            <a:r>
              <a:rPr lang="en" sz="1300" u="sng">
                <a:solidFill>
                  <a:srgbClr val="E05E00"/>
                </a:solidFill>
                <a:highlight>
                  <a:srgbClr val="FEF9F5"/>
                </a:highlight>
                <a:latin typeface="Georgia"/>
                <a:ea typeface="Georgia"/>
                <a:cs typeface="Georgia"/>
                <a:sym typeface="Georgia"/>
                <a:hlinkClick r:id="rId7"/>
              </a:rPr>
              <a:t>Poland</a:t>
            </a:r>
            <a:r>
              <a:rPr lang="en" sz="1300">
                <a:solidFill>
                  <a:srgbClr val="121212"/>
                </a:solidFill>
                <a:highlight>
                  <a:srgbClr val="FEF9F5"/>
                </a:highlight>
                <a:latin typeface="Georgia"/>
                <a:ea typeface="Georgia"/>
                <a:cs typeface="Georgia"/>
                <a:sym typeface="Georgia"/>
              </a:rPr>
              <a:t> against Hitler or Stalin</a:t>
            </a:r>
            <a:endParaRPr sz="1300">
              <a:solidFill>
                <a:srgbClr val="121212"/>
              </a:solidFill>
              <a:highlight>
                <a:srgbClr val="FEF9F5"/>
              </a:highlight>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rgbClr val="121212"/>
              </a:solidFill>
              <a:highlight>
                <a:srgbClr val="FEF9F5"/>
              </a:highlight>
              <a:latin typeface="Georgia"/>
              <a:ea typeface="Georgia"/>
              <a:cs typeface="Georgia"/>
              <a:sym typeface="Georgia"/>
            </a:endParaRPr>
          </a:p>
          <a:p>
            <a:pPr marL="0" lvl="0" indent="0" algn="l" rtl="0">
              <a:spcBef>
                <a:spcPts val="0"/>
              </a:spcBef>
              <a:spcAft>
                <a:spcPts val="0"/>
              </a:spcAft>
              <a:buNone/>
            </a:pPr>
            <a:r>
              <a:rPr lang="en" sz="1350">
                <a:solidFill>
                  <a:schemeClr val="dk1"/>
                </a:solidFill>
              </a:rPr>
              <a:t>The EU’s fear that strong ethnically-exclusive nationalism in the region might lead to Yugoslavia-style violence is clear from the document that first laid out the conditions under which the countries of post-Communist Europe would be allowed to join the EU, the Copenhagen Criteria of 1993. </a:t>
            </a:r>
            <a:endParaRPr sz="1350">
              <a:solidFill>
                <a:schemeClr val="dk1"/>
              </a:solidFill>
            </a:endParaRPr>
          </a:p>
          <a:p>
            <a:pPr marL="0" lvl="0" indent="0" algn="l" rtl="0">
              <a:spcBef>
                <a:spcPts val="0"/>
              </a:spcBef>
              <a:spcAft>
                <a:spcPts val="0"/>
              </a:spcAft>
              <a:buNone/>
            </a:pPr>
            <a:endParaRPr sz="1350">
              <a:solidFill>
                <a:schemeClr val="dk1"/>
              </a:solidFill>
            </a:endParaRPr>
          </a:p>
          <a:p>
            <a:pPr marL="0" lvl="0" indent="0" algn="l" rtl="0">
              <a:spcBef>
                <a:spcPts val="0"/>
              </a:spcBef>
              <a:spcAft>
                <a:spcPts val="0"/>
              </a:spcAft>
              <a:buClr>
                <a:schemeClr val="dk1"/>
              </a:buClr>
              <a:buSzPts val="1100"/>
              <a:buFont typeface="Arial"/>
              <a:buNone/>
            </a:pPr>
            <a:r>
              <a:rPr lang="en" sz="1350" u="sng">
                <a:solidFill>
                  <a:schemeClr val="hlink"/>
                </a:solidFill>
                <a:hlinkClick r:id="rId8"/>
              </a:rPr>
              <a:t>https://www.theguardian.com/commentisfree/2018/may/08/nationalism-positive-case-immigration-counter-narrative-nhs</a:t>
            </a:r>
            <a:r>
              <a:rPr lang="en" sz="1350">
                <a:solidFill>
                  <a:schemeClr val="dk1"/>
                </a:solidFill>
              </a:rPr>
              <a:t> </a:t>
            </a:r>
            <a:endParaRPr sz="13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142ccdf7f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142ccdf7f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rPr>
              <a:t>Why the Czech republic is different?</a:t>
            </a:r>
            <a:endParaRPr sz="1550" b="1" dirty="0">
              <a:solidFill>
                <a:srgbClr val="222222"/>
              </a:solidFill>
              <a:highlight>
                <a:srgbClr val="FEFEFE"/>
              </a:highlight>
              <a:latin typeface="Georgia"/>
              <a:ea typeface="Georgia"/>
              <a:cs typeface="Georgia"/>
              <a:sym typeface="Georgia"/>
            </a:endParaRPr>
          </a:p>
          <a:p>
            <a:pPr marL="0" lvl="0" indent="0" algn="l" rtl="0">
              <a:lnSpc>
                <a:spcPct val="115000"/>
              </a:lnSpc>
              <a:spcBef>
                <a:spcPts val="0"/>
              </a:spcBef>
              <a:spcAft>
                <a:spcPts val="0"/>
              </a:spcAft>
              <a:buNone/>
            </a:pPr>
            <a:r>
              <a:rPr lang="en" sz="1550" dirty="0">
                <a:solidFill>
                  <a:srgbClr val="222222"/>
                </a:solidFill>
                <a:highlight>
                  <a:srgbClr val="FEFEFE"/>
                </a:highlight>
                <a:latin typeface="Georgia"/>
                <a:ea typeface="Georgia"/>
                <a:cs typeface="Georgia"/>
                <a:sym typeface="Georgia"/>
              </a:rPr>
              <a:t>Watch </a:t>
            </a:r>
            <a:r>
              <a:rPr lang="en" sz="950" u="sng" dirty="0">
                <a:solidFill>
                  <a:schemeClr val="hlink"/>
                </a:solidFill>
                <a:highlight>
                  <a:srgbClr val="FAFAFA"/>
                </a:highlight>
                <a:latin typeface="Roboto"/>
                <a:ea typeface="Roboto"/>
                <a:cs typeface="Roboto"/>
                <a:sym typeface="Roboto"/>
                <a:hlinkClick r:id="rId3"/>
              </a:rPr>
              <a:t>Andrej Babis, the Czech Republic’s own ‘Donald Trump’</a:t>
            </a:r>
            <a:r>
              <a:rPr lang="en" sz="1550" dirty="0">
                <a:solidFill>
                  <a:srgbClr val="222222"/>
                </a:solidFill>
                <a:highlight>
                  <a:srgbClr val="FEFEFE"/>
                </a:highlight>
                <a:latin typeface="Georgia"/>
                <a:ea typeface="Georgia"/>
                <a:cs typeface="Georgia"/>
                <a:sym typeface="Georgia"/>
              </a:rPr>
              <a:t>: </a:t>
            </a:r>
            <a:endParaRPr sz="1550" dirty="0">
              <a:solidFill>
                <a:srgbClr val="222222"/>
              </a:solidFill>
              <a:highlight>
                <a:srgbClr val="FEFEFE"/>
              </a:highlight>
              <a:latin typeface="Georgia"/>
              <a:ea typeface="Georgia"/>
              <a:cs typeface="Georgia"/>
              <a:sym typeface="Georgia"/>
            </a:endParaRPr>
          </a:p>
          <a:p>
            <a:pPr marL="0" lvl="0" indent="0" algn="l" rtl="0">
              <a:lnSpc>
                <a:spcPct val="115000"/>
              </a:lnSpc>
              <a:spcBef>
                <a:spcPts val="0"/>
              </a:spcBef>
              <a:spcAft>
                <a:spcPts val="0"/>
              </a:spcAft>
              <a:buNone/>
            </a:pPr>
            <a:r>
              <a:rPr lang="en" sz="1550" u="sng" dirty="0">
                <a:solidFill>
                  <a:schemeClr val="hlink"/>
                </a:solidFill>
                <a:highlight>
                  <a:srgbClr val="FEFEFE"/>
                </a:highlight>
                <a:latin typeface="Georgia"/>
                <a:ea typeface="Georgia"/>
                <a:cs typeface="Georgia"/>
                <a:sym typeface="Georgia"/>
                <a:hlinkClick r:id="rId3"/>
              </a:rPr>
              <a:t>https://www.youtube.com/watch?v=uU5wsrTspS4</a:t>
            </a:r>
            <a:r>
              <a:rPr lang="en" sz="1550" dirty="0">
                <a:solidFill>
                  <a:srgbClr val="222222"/>
                </a:solidFill>
                <a:highlight>
                  <a:srgbClr val="FEFEFE"/>
                </a:highlight>
                <a:latin typeface="Georgia"/>
                <a:ea typeface="Georgia"/>
                <a:cs typeface="Georgia"/>
                <a:sym typeface="Georgia"/>
              </a:rPr>
              <a:t> (1:32</a:t>
            </a:r>
            <a:r>
              <a:rPr lang="en" sz="1550" dirty="0" smtClean="0">
                <a:solidFill>
                  <a:srgbClr val="222222"/>
                </a:solidFill>
                <a:highlight>
                  <a:srgbClr val="FEFEFE"/>
                </a:highlight>
                <a:latin typeface="Georgia"/>
                <a:ea typeface="Georgia"/>
                <a:cs typeface="Georgia"/>
                <a:sym typeface="Georgia"/>
              </a:rPr>
              <a: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911f027a2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911f027a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142ccdf7f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142ccdf7f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142ccdf7f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142ccdf7f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911f027a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911f027a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911f027a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911f027a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142ccdf7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142ccdf7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Clr>
                <a:schemeClr val="dk2"/>
              </a:buClr>
              <a:buSzPts val="1000"/>
              <a:buChar char="-"/>
            </a:pPr>
            <a:endParaRPr sz="1000"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911f027a2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911f027a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an analytical framework of the ‘making’ of Euroscepticism in terms of contents, performance and resonance of public debates.</a:t>
            </a:r>
            <a:endParaRPr sz="1000" b="1">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the narrative elements;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the performance;</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the public resonance of Eurosceptic discourse.</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firstly, recall that Euroscepticism should be understood foremost as an element of public discourse. We speak of discourse in the sense of ideas, inter- pretations and narrative contents that are arranged around a common target—in our case around the the legitimacy of the EU</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Secondly, we propose to shed light on the competitive field, in which Euroscepticism is ‘performed’. This implies the need to relate the ‘players’ of Euroscepticism (the challengers of EU legitimacy) to the pro-European ‘players’ (the defenders of EU legitimacy).</a:t>
            </a:r>
            <a:endParaRPr sz="1000">
              <a:solidFill>
                <a:schemeClr val="dk1"/>
              </a:solidFill>
            </a:endParaRPr>
          </a:p>
          <a:p>
            <a:pPr marL="0" lvl="0" indent="0" algn="l" rtl="0">
              <a:spcBef>
                <a:spcPts val="0"/>
              </a:spcBef>
              <a:spcAft>
                <a:spcPts val="0"/>
              </a:spcAft>
              <a:buNone/>
            </a:pPr>
            <a:r>
              <a:rPr lang="en" sz="1000">
                <a:solidFill>
                  <a:schemeClr val="dk1"/>
                </a:solidFill>
              </a:rPr>
              <a:t>Thirdly, we assume that Euroscepticism is performed in public. It is expressed for others in a public forum and often with the explicit intention to draw media attention. We therefore sustain that these performances aimed at establishing the legitimacy of European integration can only be understood by taking into account the mediating effects through which actors’ performances are interlinked and meaning is transmitted to the potential audiences that pay attention and that applaud or jeer such performances.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000">
                <a:solidFill>
                  <a:schemeClr val="dk1"/>
                </a:solidFill>
              </a:rPr>
              <a:t>How Eurosceptic elements of discourse unfold in the public sphere?</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000">
                <a:solidFill>
                  <a:schemeClr val="dk1"/>
                </a:solidFill>
              </a:rPr>
              <a:t>we do not intend to provide a single definition of Euroscepticism but a comprehensive understanding of the particular constellation of Euroscepticisms (in the plural) as the variety of narratives that become salient and that are variably linked to the performances of collective actors within a particular context</a:t>
            </a:r>
            <a:endParaRPr sz="1000">
              <a:solidFill>
                <a:schemeClr val="dk1"/>
              </a:solidFill>
            </a:endParaRPr>
          </a:p>
          <a:p>
            <a:pPr marL="0" lvl="0" indent="0" algn="l" rtl="0">
              <a:spcBef>
                <a:spcPts val="0"/>
              </a:spcBef>
              <a:spcAft>
                <a:spcPts val="0"/>
              </a:spcAft>
              <a:buNone/>
            </a:pPr>
            <a:r>
              <a:rPr lang="en" sz="1000">
                <a:solidFill>
                  <a:schemeClr val="dk1"/>
                </a:solidFill>
              </a:rPr>
              <a:t>deviates from the common approaches, which treat Euroscepticism as a personal attitude or as strategic behaviour, in significant ways. The analytical task is to treat single expressions of Euroscepticism (for instance, as elements of an ongoing debate) as a performance, which is part of a more encompassing narrative that denies the legitimacy of the EU-polity. As such, it is intrinsically linked to the presence of other performances and can, in fact, only be made in direct linkage to the arguments and narratives mobilised to defend the legitimacy of the polity</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000">
                <a:solidFill>
                  <a:schemeClr val="dk1"/>
                </a:solidFill>
              </a:rPr>
              <a:t>By providing public jus- tification, the legitimation discourse is not limited to the dispute of competing actors. It is not primarily aimed at convincing alter in a debate, but always includes an unknown audience. This anonymous public is included in the critical test of the legitimacy of the polity.</a:t>
            </a:r>
            <a:endParaRPr sz="1000">
              <a:solidFill>
                <a:schemeClr val="dk1"/>
              </a:solidFill>
            </a:endParaRPr>
          </a:p>
          <a:p>
            <a:pPr marL="0" lvl="0" indent="0" algn="l" rtl="0">
              <a:spcBef>
                <a:spcPts val="0"/>
              </a:spcBef>
              <a:spcAft>
                <a:spcPts val="0"/>
              </a:spcAft>
              <a:buNone/>
            </a:pPr>
            <a:r>
              <a:rPr lang="en" sz="1000">
                <a:solidFill>
                  <a:schemeClr val="dk1"/>
                </a:solidFill>
              </a:rPr>
              <a:t>The contestation of EU legitimacy is therefore inherently linked to the media logics of representing European integration to a wider audience. Instead of analysing communica- tion strategies of particular actors (e.g. how Eurosceptic parties address their voters), we propose to investigate how established media reflect values and views on European inte- gration, how particular performances and narratives unfold and resonate with the wider public.</a:t>
            </a:r>
            <a:endParaRPr sz="1000">
              <a:solidFill>
                <a:schemeClr val="dk1"/>
              </a:solidFill>
            </a:endParaRPr>
          </a:p>
          <a:p>
            <a:pPr marL="0" lvl="0" indent="0" algn="l" rtl="0">
              <a:spcBef>
                <a:spcPts val="0"/>
              </a:spcBef>
              <a:spcAft>
                <a:spcPts val="0"/>
              </a:spcAft>
              <a:buNone/>
            </a:pPr>
            <a:endParaRPr sz="1000" b="1">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142ccdf7f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142ccdf7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dirty="0" smtClean="0">
              <a:solidFill>
                <a:schemeClr val="dk1"/>
              </a:solidFill>
            </a:endParaRPr>
          </a:p>
          <a:p>
            <a:pPr marL="457200" lvl="0" indent="-292100" algn="l" rtl="0">
              <a:lnSpc>
                <a:spcPct val="115000"/>
              </a:lnSpc>
              <a:spcBef>
                <a:spcPts val="0"/>
              </a:spcBef>
              <a:spcAft>
                <a:spcPts val="0"/>
              </a:spcAft>
              <a:buClr>
                <a:schemeClr val="dk1"/>
              </a:buClr>
              <a:buSzPts val="1000"/>
              <a:buAutoNum type="arabicParenR"/>
            </a:pPr>
            <a:r>
              <a:rPr lang="en" sz="1000" dirty="0" smtClean="0">
                <a:solidFill>
                  <a:schemeClr val="dk1"/>
                </a:solidFill>
              </a:rPr>
              <a:t>We find </a:t>
            </a:r>
            <a:r>
              <a:rPr lang="en" sz="1000" b="1" dirty="0" smtClean="0">
                <a:solidFill>
                  <a:schemeClr val="dk1"/>
                </a:solidFill>
              </a:rPr>
              <a:t>affirmative European</a:t>
            </a:r>
            <a:r>
              <a:rPr lang="en" sz="1000" dirty="0" smtClean="0">
                <a:solidFill>
                  <a:schemeClr val="dk1"/>
                </a:solidFill>
              </a:rPr>
              <a:t> contributions that defend the principle of integration, the current EU polity, and further plans for integration on the one side of polity evaluation. </a:t>
            </a:r>
            <a:endParaRPr sz="1000" dirty="0" smtClean="0">
              <a:solidFill>
                <a:schemeClr val="dk1"/>
              </a:solidFill>
            </a:endParaRPr>
          </a:p>
          <a:p>
            <a:pPr marL="457200" lvl="0" indent="-292100" algn="l" rtl="0">
              <a:lnSpc>
                <a:spcPct val="115000"/>
              </a:lnSpc>
              <a:spcBef>
                <a:spcPts val="0"/>
              </a:spcBef>
              <a:spcAft>
                <a:spcPts val="0"/>
              </a:spcAft>
              <a:buClr>
                <a:schemeClr val="dk1"/>
              </a:buClr>
              <a:buSzPts val="1000"/>
              <a:buAutoNum type="arabicParenR"/>
            </a:pPr>
            <a:r>
              <a:rPr lang="en" sz="1000" dirty="0" smtClean="0">
                <a:solidFill>
                  <a:schemeClr val="dk1"/>
                </a:solidFill>
              </a:rPr>
              <a:t>On the other side, we find </a:t>
            </a:r>
            <a:r>
              <a:rPr lang="en" sz="1000" b="1" dirty="0" smtClean="0">
                <a:solidFill>
                  <a:schemeClr val="dk1"/>
                </a:solidFill>
              </a:rPr>
              <a:t>anti- European performances</a:t>
            </a:r>
            <a:r>
              <a:rPr lang="en" sz="1000" dirty="0" smtClean="0">
                <a:solidFill>
                  <a:schemeClr val="dk1"/>
                </a:solidFill>
              </a:rPr>
              <a:t> that denounce the principle, the polity, and the project of integration. </a:t>
            </a:r>
            <a:endParaRPr sz="1000" dirty="0" smtClean="0">
              <a:solidFill>
                <a:schemeClr val="dk1"/>
              </a:solidFill>
            </a:endParaRPr>
          </a:p>
          <a:p>
            <a:pPr marL="457200" lvl="0" indent="-292100" algn="l" rtl="0">
              <a:lnSpc>
                <a:spcPct val="115000"/>
              </a:lnSpc>
              <a:spcBef>
                <a:spcPts val="0"/>
              </a:spcBef>
              <a:spcAft>
                <a:spcPts val="0"/>
              </a:spcAft>
              <a:buClr>
                <a:schemeClr val="dk1"/>
              </a:buClr>
              <a:buSzPts val="1000"/>
              <a:buAutoNum type="arabicParenR"/>
            </a:pPr>
            <a:r>
              <a:rPr lang="en" sz="1000" dirty="0" smtClean="0">
                <a:solidFill>
                  <a:schemeClr val="dk1"/>
                </a:solidFill>
              </a:rPr>
              <a:t>In between these two poles, we find </a:t>
            </a:r>
            <a:r>
              <a:rPr lang="en" sz="1000" b="1" dirty="0" smtClean="0">
                <a:solidFill>
                  <a:schemeClr val="dk1"/>
                </a:solidFill>
              </a:rPr>
              <a:t>status quo performances</a:t>
            </a:r>
            <a:r>
              <a:rPr lang="en" sz="1000" dirty="0" smtClean="0">
                <a:solidFill>
                  <a:schemeClr val="dk1"/>
                </a:solidFill>
              </a:rPr>
              <a:t> in which the principle of integration and the current polity is defended, but further integration denounced on the more pro-European side, </a:t>
            </a:r>
            <a:endParaRPr sz="1000" dirty="0" smtClean="0">
              <a:solidFill>
                <a:schemeClr val="dk1"/>
              </a:solidFill>
            </a:endParaRPr>
          </a:p>
          <a:p>
            <a:pPr marL="457200" lvl="0" indent="-292100" algn="l" rtl="0">
              <a:lnSpc>
                <a:spcPct val="115000"/>
              </a:lnSpc>
              <a:spcBef>
                <a:spcPts val="0"/>
              </a:spcBef>
              <a:spcAft>
                <a:spcPts val="0"/>
              </a:spcAft>
              <a:buClr>
                <a:schemeClr val="dk1"/>
              </a:buClr>
              <a:buSzPts val="1000"/>
              <a:buAutoNum type="arabicParenR"/>
            </a:pPr>
            <a:r>
              <a:rPr lang="en" sz="1000" dirty="0" smtClean="0">
                <a:solidFill>
                  <a:schemeClr val="dk1"/>
                </a:solidFill>
              </a:rPr>
              <a:t>and </a:t>
            </a:r>
            <a:r>
              <a:rPr lang="en" sz="1000" b="1" dirty="0" smtClean="0">
                <a:solidFill>
                  <a:schemeClr val="dk1"/>
                </a:solidFill>
              </a:rPr>
              <a:t>Eurocritical performances</a:t>
            </a:r>
            <a:r>
              <a:rPr lang="en" sz="1000" dirty="0" smtClean="0">
                <a:solidFill>
                  <a:schemeClr val="dk1"/>
                </a:solidFill>
              </a:rPr>
              <a:t> supporting the principle of integration but denouncing both the current polity and further plans on the Eurosceptic side. These four categories of performances can thus be understood as scaled from complete legitimation of integration to complete de-legitimation. Two other categories of performances do not fit this linear scale. </a:t>
            </a:r>
            <a:endParaRPr sz="1000" dirty="0" smtClean="0">
              <a:solidFill>
                <a:schemeClr val="dk1"/>
              </a:solidFill>
            </a:endParaRPr>
          </a:p>
          <a:p>
            <a:pPr marL="457200" lvl="0" indent="-292100" algn="l" rtl="0">
              <a:lnSpc>
                <a:spcPct val="115000"/>
              </a:lnSpc>
              <a:spcBef>
                <a:spcPts val="0"/>
              </a:spcBef>
              <a:spcAft>
                <a:spcPts val="0"/>
              </a:spcAft>
              <a:buClr>
                <a:schemeClr val="dk1"/>
              </a:buClr>
              <a:buSzPts val="1000"/>
              <a:buAutoNum type="arabicParenR"/>
            </a:pPr>
            <a:r>
              <a:rPr lang="en" sz="1000" b="1" dirty="0" smtClean="0">
                <a:solidFill>
                  <a:schemeClr val="dk1"/>
                </a:solidFill>
              </a:rPr>
              <a:t>Pragmatic performances</a:t>
            </a:r>
            <a:r>
              <a:rPr lang="en" sz="1000" dirty="0" smtClean="0">
                <a:solidFill>
                  <a:schemeClr val="dk1"/>
                </a:solidFill>
              </a:rPr>
              <a:t> indicate the seemingly paradoxical position of supporting the current EU institutional set-up, while at the same time denouncing integration in principle. In practice, these performances often understand the EU as a fait accompli, which might be undesirable in principle, but deserves support nevertheless, as other alternatives are either unrealistic or too costly. </a:t>
            </a:r>
            <a:endParaRPr sz="1000" dirty="0" smtClean="0">
              <a:solidFill>
                <a:schemeClr val="dk1"/>
              </a:solidFill>
            </a:endParaRPr>
          </a:p>
          <a:p>
            <a:pPr marL="457200" lvl="0" indent="-292100" algn="l" rtl="0">
              <a:lnSpc>
                <a:spcPct val="115000"/>
              </a:lnSpc>
              <a:spcBef>
                <a:spcPts val="0"/>
              </a:spcBef>
              <a:spcAft>
                <a:spcPts val="0"/>
              </a:spcAft>
              <a:buClr>
                <a:schemeClr val="dk1"/>
              </a:buClr>
              <a:buSzPts val="1000"/>
              <a:buAutoNum type="arabicParenR"/>
            </a:pPr>
            <a:r>
              <a:rPr lang="en" sz="1000" b="1" dirty="0" smtClean="0">
                <a:solidFill>
                  <a:schemeClr val="dk1"/>
                </a:solidFill>
              </a:rPr>
              <a:t>Alter-Europeanism</a:t>
            </a:r>
            <a:r>
              <a:rPr lang="en" sz="1000" dirty="0" smtClean="0">
                <a:solidFill>
                  <a:schemeClr val="dk1"/>
                </a:solidFill>
              </a:rPr>
              <a:t> is characterised by a denunciation of the current polity combined with a favourable stance towards further integration. These performances often criticise certain characteristics of the polity, while at the same time offering a pro-European ‘solution’ to perceived problems. Statements criticising the EU as neoliberal combined with an argument in favour of a European-wide welfare state would fit this category. Another example would be criticism of the EU as undemocratic, combined with an argument supporting the extension of European Parliament powers or a direct election of the President of the European Commission. Their criticism is often founded in ideologies well known from politics as usual, targeting ‘neoliberal Europe’, ‘secular Europe’, ‘elitist Europe’, ‘socialist Europe’, etc.</a:t>
            </a:r>
            <a:endParaRPr sz="1000" dirty="0" smtClean="0">
              <a:solidFill>
                <a:schemeClr val="dk1"/>
              </a:solidFill>
            </a:endParaRPr>
          </a:p>
          <a:p>
            <a:pPr marL="457200" lvl="0" indent="0" algn="l" rtl="0">
              <a:spcBef>
                <a:spcPts val="0"/>
              </a:spcBef>
              <a:spcAft>
                <a:spcPts val="0"/>
              </a:spcAft>
              <a:buNone/>
            </a:pPr>
            <a:endParaRPr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142ccdf7f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142ccdf7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142ccdf7f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142ccdf7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142ccdf7f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142ccdf7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dirty="0">
                <a:solidFill>
                  <a:schemeClr val="hlink"/>
                </a:solidFill>
                <a:hlinkClick r:id="rId3"/>
              </a:rPr>
              <a:t>https://www.youtube.com/watch?v=Jz6E0h8UB7U</a:t>
            </a:r>
            <a:r>
              <a:rPr lang="en" sz="1200" dirty="0">
                <a:solidFill>
                  <a:schemeClr val="dk1"/>
                </a:solidFill>
              </a:rPr>
              <a:t> (1:00)</a:t>
            </a:r>
            <a:endParaRPr sz="1200" dirty="0">
              <a:solidFill>
                <a:schemeClr val="dk1"/>
              </a:solidFill>
            </a:endParaRPr>
          </a:p>
          <a:p>
            <a:pPr marL="0" lvl="0" indent="0" algn="l" rtl="0">
              <a:spcBef>
                <a:spcPts val="0"/>
              </a:spcBef>
              <a:spcAft>
                <a:spcPts val="0"/>
              </a:spcAft>
              <a:buNone/>
            </a:pPr>
            <a:r>
              <a:rPr lang="en" sz="1200" u="sng" dirty="0">
                <a:solidFill>
                  <a:schemeClr val="hlink"/>
                </a:solidFill>
                <a:hlinkClick r:id="rId4"/>
              </a:rPr>
              <a:t>https://www.facebook.com/MENLeuropa/videos/240002766865647/?v=240002766865647</a:t>
            </a:r>
            <a:r>
              <a:rPr lang="en" sz="1200" dirty="0">
                <a:solidFill>
                  <a:schemeClr val="dk1"/>
                </a:solidFill>
              </a:rPr>
              <a:t> </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u="sng" dirty="0">
                <a:solidFill>
                  <a:schemeClr val="hlink"/>
                </a:solidFill>
                <a:hlinkClick r:id="rId5"/>
              </a:rPr>
              <a:t>https://www.youtube.com/watch?v=X8PuQ5WPnIg</a:t>
            </a:r>
            <a:r>
              <a:rPr lang="en" sz="1200" dirty="0">
                <a:solidFill>
                  <a:schemeClr val="dk1"/>
                </a:solidFill>
              </a:rPr>
              <a:t> </a:t>
            </a:r>
            <a:r>
              <a:rPr lang="en" sz="1200" u="sng" dirty="0">
                <a:solidFill>
                  <a:schemeClr val="hlink"/>
                </a:solidFill>
                <a:hlinkClick r:id="rId6"/>
              </a:rPr>
              <a:t>https://www.radio.cz/en/section/curraffrs/czexit-cheerleader-tomio-okamura-rallies-help-of-far-right-leaders-le-pen-wilders-ahead-of-eu-elections</a:t>
            </a:r>
            <a:r>
              <a:rPr lang="en" sz="1200" dirty="0">
                <a:solidFill>
                  <a:schemeClr val="dk1"/>
                </a:solidFill>
              </a:rPr>
              <a:t> </a:t>
            </a:r>
            <a:endParaRPr sz="1200" dirty="0">
              <a:solidFill>
                <a:schemeClr val="dk1"/>
              </a:solidFill>
            </a:endParaRPr>
          </a:p>
          <a:p>
            <a:pPr marL="0" lvl="0" indent="0" algn="l" rtl="0">
              <a:spcBef>
                <a:spcPts val="0"/>
              </a:spcBef>
              <a:spcAft>
                <a:spcPts val="0"/>
              </a:spcAft>
              <a:buNone/>
            </a:pPr>
            <a:r>
              <a:rPr lang="en" sz="1200" u="sng" dirty="0">
                <a:solidFill>
                  <a:schemeClr val="hlink"/>
                </a:solidFill>
                <a:hlinkClick r:id="rId7"/>
              </a:rPr>
              <a:t>https://www.theguardian.com/world/2017/dec/17/geert-wilders-calls-for-trump-style-muslim-travel-ban-in-europe</a:t>
            </a:r>
            <a:r>
              <a:rPr lang="en" sz="1200" dirty="0">
                <a:solidFill>
                  <a:schemeClr val="dk1"/>
                </a:solidFill>
              </a:rPr>
              <a:t> </a:t>
            </a:r>
            <a:endParaRPr sz="1200" dirty="0">
              <a:solidFill>
                <a:schemeClr val="dk1"/>
              </a:solidFill>
            </a:endParaRPr>
          </a:p>
          <a:p>
            <a:pPr marL="0" lvl="0" indent="0" algn="l" rtl="0">
              <a:spcBef>
                <a:spcPts val="0"/>
              </a:spcBef>
              <a:spcAft>
                <a:spcPts val="0"/>
              </a:spcAft>
              <a:buNone/>
            </a:pPr>
            <a:endParaRPr sz="1200"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142ccdf7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142ccdf7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142ccdf7f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142ccdf7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6f8b638f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6f8b638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6f8b638f2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6f8b638f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911f027a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5911f027a2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142ccdf7f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142ccdf7f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rgbClr val="313132"/>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911f027a2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911f027a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6f8b638f2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6f8b638f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6f8b638f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56f8b638f2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142ccdf7f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142ccdf7f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sz="1200" dirty="0">
              <a:solidFill>
                <a:srgbClr val="333333"/>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142ccdf7f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5142ccdf7f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142ccdf7f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142ccdf7f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142ccdf7f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142ccdf7f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hlink"/>
                </a:solidFill>
                <a:hlinkClick r:id="rId3"/>
              </a:rPr>
              <a:t>https://www.euractiv.com/section/enlargement/news/juncker-looks-back-on-15-years-of-big-bang-eu-enlargement/1336123/</a:t>
            </a:r>
            <a:r>
              <a:rPr lang="en" sz="1000">
                <a:solidFill>
                  <a:schemeClr val="dk1"/>
                </a:solidFill>
              </a:rPr>
              <a:t> </a:t>
            </a: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142ccdf7f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142ccdf7f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142ccdf7f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142ccdf7f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142ccdf7f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5142ccdf7f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911f027a2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911f027a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http://time.com/5568322/nationalism-in-europe/</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142ccdf7f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142ccdf7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Law_and_Justice" TargetMode="Externa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a:t>Nationalism and politicization of EU </a:t>
            </a:r>
            <a:endParaRPr/>
          </a:p>
        </p:txBody>
      </p:sp>
      <p:sp>
        <p:nvSpPr>
          <p:cNvPr id="55" name="Google Shape;55;p1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2nd May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22"/>
          <p:cNvSpPr txBox="1">
            <a:spLocks noGrp="1"/>
          </p:cNvSpPr>
          <p:nvPr>
            <p:ph type="body" idx="1"/>
          </p:nvPr>
        </p:nvSpPr>
        <p:spPr>
          <a:xfrm>
            <a:off x="5568050" y="3868575"/>
            <a:ext cx="3264300" cy="70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Poland </a:t>
            </a:r>
            <a:r>
              <a:rPr lang="en"/>
              <a:t>is missing!</a:t>
            </a:r>
            <a:endParaRPr/>
          </a:p>
          <a:p>
            <a:pPr marL="0" lvl="0" indent="0" algn="l" rtl="0">
              <a:spcBef>
                <a:spcPts val="0"/>
              </a:spcBef>
              <a:spcAft>
                <a:spcPts val="0"/>
              </a:spcAft>
              <a:buNone/>
            </a:pPr>
            <a:r>
              <a:rPr lang="en"/>
              <a:t> </a:t>
            </a:r>
            <a:r>
              <a:rPr lang="en">
                <a:uFill>
                  <a:noFill/>
                </a:uFill>
                <a:hlinkClick r:id="rId3"/>
              </a:rPr>
              <a:t>Law and Justice</a:t>
            </a:r>
            <a:r>
              <a:rPr lang="en"/>
              <a:t> (PiS) </a:t>
            </a:r>
            <a:r>
              <a:rPr lang="en">
                <a:solidFill>
                  <a:srgbClr val="0000FF"/>
                </a:solidFill>
              </a:rPr>
              <a:t>37.6%</a:t>
            </a:r>
            <a:endParaRPr>
              <a:solidFill>
                <a:srgbClr val="0000FF"/>
              </a:solidFill>
            </a:endParaRPr>
          </a:p>
        </p:txBody>
      </p:sp>
      <p:pic>
        <p:nvPicPr>
          <p:cNvPr id="115" name="Google Shape;115;p22"/>
          <p:cNvPicPr preferRelativeResize="0"/>
          <p:nvPr/>
        </p:nvPicPr>
        <p:blipFill>
          <a:blip r:embed="rId4">
            <a:alphaModFix/>
          </a:blip>
          <a:stretch>
            <a:fillRect/>
          </a:stretch>
        </p:blipFill>
        <p:spPr>
          <a:xfrm>
            <a:off x="152400" y="76200"/>
            <a:ext cx="5309850" cy="4984750"/>
          </a:xfrm>
          <a:prstGeom prst="rect">
            <a:avLst/>
          </a:prstGeom>
          <a:noFill/>
          <a:ln>
            <a:noFill/>
          </a:ln>
        </p:spPr>
      </p:pic>
      <p:pic>
        <p:nvPicPr>
          <p:cNvPr id="116" name="Google Shape;116;p22"/>
          <p:cNvPicPr preferRelativeResize="0"/>
          <p:nvPr/>
        </p:nvPicPr>
        <p:blipFill>
          <a:blip r:embed="rId5">
            <a:alphaModFix/>
          </a:blip>
          <a:stretch>
            <a:fillRect/>
          </a:stretch>
        </p:blipFill>
        <p:spPr>
          <a:xfrm>
            <a:off x="4615275" y="314275"/>
            <a:ext cx="4452525" cy="341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3"/>
          <p:cNvPicPr preferRelativeResize="0"/>
          <p:nvPr/>
        </p:nvPicPr>
        <p:blipFill>
          <a:blip r:embed="rId3">
            <a:alphaModFix/>
          </a:blip>
          <a:stretch>
            <a:fillRect/>
          </a:stretch>
        </p:blipFill>
        <p:spPr>
          <a:xfrm>
            <a:off x="4037691" y="0"/>
            <a:ext cx="5106318" cy="5143500"/>
          </a:xfrm>
          <a:prstGeom prst="rect">
            <a:avLst/>
          </a:prstGeom>
          <a:noFill/>
          <a:ln>
            <a:noFill/>
          </a:ln>
        </p:spPr>
      </p:pic>
      <p:sp>
        <p:nvSpPr>
          <p:cNvPr id="122" name="Google Shape;122;p23"/>
          <p:cNvSpPr txBox="1"/>
          <p:nvPr/>
        </p:nvSpPr>
        <p:spPr>
          <a:xfrm>
            <a:off x="962175" y="1908650"/>
            <a:ext cx="8148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23" name="Google Shape;123;p23"/>
          <p:cNvPicPr preferRelativeResize="0"/>
          <p:nvPr/>
        </p:nvPicPr>
        <p:blipFill>
          <a:blip r:embed="rId4">
            <a:alphaModFix/>
          </a:blip>
          <a:stretch>
            <a:fillRect/>
          </a:stretch>
        </p:blipFill>
        <p:spPr>
          <a:xfrm>
            <a:off x="575663" y="424800"/>
            <a:ext cx="3209925" cy="2209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p:nvPr/>
        </p:nvSpPr>
        <p:spPr>
          <a:xfrm>
            <a:off x="311700" y="1280150"/>
            <a:ext cx="5317800" cy="33315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400" b="0" i="1" u="none" strike="noStrike" cap="none">
                <a:solidFill>
                  <a:schemeClr val="dk1"/>
                </a:solidFill>
                <a:latin typeface="Arial"/>
                <a:ea typeface="Arial"/>
                <a:cs typeface="Arial"/>
                <a:sym typeface="Arial"/>
              </a:rPr>
              <a:t>“Nationalism is primarily a political principle which holds that the political and the national unit should be congruent.”</a:t>
            </a:r>
            <a:endParaRPr sz="24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 sz="2400" b="0" i="0" u="none" strike="noStrike" cap="none">
                <a:solidFill>
                  <a:schemeClr val="dk1"/>
                </a:solidFill>
                <a:latin typeface="Arial"/>
                <a:ea typeface="Arial"/>
                <a:cs typeface="Arial"/>
                <a:sym typeface="Arial"/>
              </a:rPr>
              <a:t>Ernest Gellner</a:t>
            </a:r>
            <a:endParaRPr sz="2400" b="0" i="0" u="none" strike="noStrike" cap="none">
              <a:solidFill>
                <a:schemeClr val="dk1"/>
              </a:solidFill>
              <a:latin typeface="Arial"/>
              <a:ea typeface="Arial"/>
              <a:cs typeface="Arial"/>
              <a:sym typeface="Arial"/>
            </a:endParaRPr>
          </a:p>
        </p:txBody>
      </p:sp>
      <p:pic>
        <p:nvPicPr>
          <p:cNvPr id="129" name="Google Shape;129;p24"/>
          <p:cNvPicPr preferRelativeResize="0"/>
          <p:nvPr/>
        </p:nvPicPr>
        <p:blipFill rotWithShape="1">
          <a:blip r:embed="rId3">
            <a:alphaModFix/>
          </a:blip>
          <a:srcRect l="28795"/>
          <a:stretch/>
        </p:blipFill>
        <p:spPr>
          <a:xfrm>
            <a:off x="5742950" y="1698175"/>
            <a:ext cx="3092800" cy="2895700"/>
          </a:xfrm>
          <a:prstGeom prst="rect">
            <a:avLst/>
          </a:prstGeom>
          <a:noFill/>
          <a:ln>
            <a:noFill/>
          </a:ln>
        </p:spPr>
      </p:pic>
      <p:sp>
        <p:nvSpPr>
          <p:cNvPr id="130" name="Google Shape;13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nationalism?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What is a nation? </a:t>
            </a:r>
            <a:endParaRPr/>
          </a:p>
        </p:txBody>
      </p:sp>
      <p:sp>
        <p:nvSpPr>
          <p:cNvPr id="136" name="Google Shape;136;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solidFill>
                  <a:srgbClr val="222222"/>
                </a:solidFill>
                <a:highlight>
                  <a:srgbClr val="FFFFFF"/>
                </a:highlight>
              </a:rPr>
              <a:t>nation as a socially constructed, “imagined community” (Anderson 1983)</a:t>
            </a:r>
            <a:endParaRPr>
              <a:solidFill>
                <a:srgbClr val="222222"/>
              </a:solidFill>
              <a:highlight>
                <a:srgbClr val="FFFFFF"/>
              </a:highlight>
            </a:endParaRPr>
          </a:p>
          <a:p>
            <a:pPr marL="457200" lvl="0" indent="-342900" algn="l" rtl="0">
              <a:lnSpc>
                <a:spcPct val="115000"/>
              </a:lnSpc>
              <a:spcBef>
                <a:spcPts val="0"/>
              </a:spcBef>
              <a:spcAft>
                <a:spcPts val="0"/>
              </a:spcAft>
              <a:buClr>
                <a:srgbClr val="222222"/>
              </a:buClr>
              <a:buSzPts val="1800"/>
              <a:buChar char="-"/>
            </a:pPr>
            <a:r>
              <a:rPr lang="en">
                <a:solidFill>
                  <a:srgbClr val="222222"/>
                </a:solidFill>
                <a:highlight>
                  <a:srgbClr val="FFFFFF"/>
                </a:highlight>
              </a:rPr>
              <a:t>often constructed from “invented traditions” (Hobsbawm, Ranger 1983)</a:t>
            </a:r>
            <a:endParaRPr>
              <a:solidFill>
                <a:srgbClr val="222222"/>
              </a:solidFill>
              <a:highlight>
                <a:srgbClr val="FFFFFF"/>
              </a:highlight>
            </a:endParaRPr>
          </a:p>
          <a:p>
            <a:pPr marL="457200" lvl="0" indent="-342900" algn="l" rtl="0">
              <a:lnSpc>
                <a:spcPct val="115000"/>
              </a:lnSpc>
              <a:spcBef>
                <a:spcPts val="0"/>
              </a:spcBef>
              <a:spcAft>
                <a:spcPts val="0"/>
              </a:spcAft>
              <a:buClr>
                <a:srgbClr val="222222"/>
              </a:buClr>
              <a:buSzPts val="1800"/>
              <a:buChar char="-"/>
            </a:pPr>
            <a:r>
              <a:rPr lang="en">
                <a:solidFill>
                  <a:srgbClr val="222222"/>
                </a:solidFill>
                <a:highlight>
                  <a:srgbClr val="FFFFFF"/>
                </a:highlight>
              </a:rPr>
              <a:t>result of modernisation, the transition from agrarian to industrial society </a:t>
            </a:r>
            <a:endParaRPr>
              <a:solidFill>
                <a:srgbClr val="222222"/>
              </a:solidFill>
              <a:highlight>
                <a:srgbClr val="FFFFFF"/>
              </a:highlight>
            </a:endParaRPr>
          </a:p>
          <a:p>
            <a:pPr marL="457200" lvl="0" indent="0" algn="l" rtl="0">
              <a:lnSpc>
                <a:spcPct val="115000"/>
              </a:lnSpc>
              <a:spcBef>
                <a:spcPts val="0"/>
              </a:spcBef>
              <a:spcAft>
                <a:spcPts val="0"/>
              </a:spcAft>
              <a:buSzPts val="1800"/>
              <a:buNone/>
            </a:pPr>
            <a:endParaRPr>
              <a:solidFill>
                <a:srgbClr val="222222"/>
              </a:solidFill>
              <a:highlight>
                <a:srgbClr val="FFFFFF"/>
              </a:highlight>
            </a:endParaRPr>
          </a:p>
          <a:p>
            <a:pPr marL="0" lvl="0" indent="0" algn="ctr" rtl="0">
              <a:lnSpc>
                <a:spcPct val="100000"/>
              </a:lnSpc>
              <a:spcBef>
                <a:spcPts val="0"/>
              </a:spcBef>
              <a:spcAft>
                <a:spcPts val="0"/>
              </a:spcAft>
              <a:buSzPts val="1800"/>
              <a:buNone/>
            </a:pPr>
            <a:r>
              <a:rPr lang="en" b="1" i="1">
                <a:solidFill>
                  <a:schemeClr val="dk1"/>
                </a:solidFill>
              </a:rPr>
              <a:t>“It is an imagined political community </a:t>
            </a:r>
            <a:endParaRPr b="1" i="1">
              <a:solidFill>
                <a:schemeClr val="dk1"/>
              </a:solidFill>
            </a:endParaRPr>
          </a:p>
          <a:p>
            <a:pPr marL="0" lvl="0" indent="0" algn="ctr" rtl="0">
              <a:lnSpc>
                <a:spcPct val="100000"/>
              </a:lnSpc>
              <a:spcBef>
                <a:spcPts val="0"/>
              </a:spcBef>
              <a:spcAft>
                <a:spcPts val="0"/>
              </a:spcAft>
              <a:buSzPts val="1800"/>
              <a:buNone/>
            </a:pPr>
            <a:r>
              <a:rPr lang="en" b="1" i="1">
                <a:solidFill>
                  <a:schemeClr val="dk1"/>
                </a:solidFill>
              </a:rPr>
              <a:t>- and imagined as both inherently limited and sovereign.“</a:t>
            </a:r>
            <a:endParaRPr b="1" i="1">
              <a:solidFill>
                <a:schemeClr val="dk1"/>
              </a:solidFill>
            </a:endParaRPr>
          </a:p>
          <a:p>
            <a:pPr marL="0" lvl="0" indent="0" algn="ctr" rtl="0">
              <a:lnSpc>
                <a:spcPct val="100000"/>
              </a:lnSpc>
              <a:spcBef>
                <a:spcPts val="0"/>
              </a:spcBef>
              <a:spcAft>
                <a:spcPts val="0"/>
              </a:spcAft>
              <a:buSzPts val="1800"/>
              <a:buNone/>
            </a:pPr>
            <a:endParaRPr b="1" i="1">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It is imagined because the members of even the smallest nation will never know most of their fellow-members, meet them, or even hear of them.</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It is limited because even the largest nation has finite, if elastic, boundaries, beyond which lie other nations</a:t>
            </a:r>
            <a:endParaRPr>
              <a:solidFill>
                <a:schemeClr val="dk1"/>
              </a:solidFill>
            </a:endParaRPr>
          </a:p>
          <a:p>
            <a:pPr marL="457200" lvl="0" indent="0" algn="l" rtl="0">
              <a:lnSpc>
                <a:spcPct val="100000"/>
              </a:lnSpc>
              <a:spcBef>
                <a:spcPts val="0"/>
              </a:spcBef>
              <a:spcAft>
                <a:spcPts val="0"/>
              </a:spcAft>
              <a:buSzPts val="1800"/>
              <a:buNone/>
            </a:pPr>
            <a:endParaRPr>
              <a:solidFill>
                <a:schemeClr val="dk1"/>
              </a:solidFill>
            </a:endParaRPr>
          </a:p>
          <a:p>
            <a:pPr marL="0" lvl="0" indent="0" algn="l" rtl="0">
              <a:lnSpc>
                <a:spcPct val="115000"/>
              </a:lnSpc>
              <a:spcBef>
                <a:spcPts val="0"/>
              </a:spcBef>
              <a:spcAft>
                <a:spcPts val="0"/>
              </a:spcAft>
              <a:buSzPts val="1800"/>
              <a:buNone/>
            </a:pPr>
            <a:endParaRPr>
              <a:solidFill>
                <a:srgbClr val="222222"/>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Who belongs to a nation?</a:t>
            </a:r>
            <a:endParaRPr/>
          </a:p>
        </p:txBody>
      </p:sp>
      <p:graphicFrame>
        <p:nvGraphicFramePr>
          <p:cNvPr id="142" name="Google Shape;142;p26"/>
          <p:cNvGraphicFramePr/>
          <p:nvPr/>
        </p:nvGraphicFramePr>
        <p:xfrm>
          <a:off x="952500" y="1428750"/>
          <a:ext cx="7239000" cy="3200190"/>
        </p:xfrm>
        <a:graphic>
          <a:graphicData uri="http://schemas.openxmlformats.org/drawingml/2006/table">
            <a:tbl>
              <a:tblPr>
                <a:noFill/>
                <a:tableStyleId>{C0B7FA7B-CA03-4F96-8103-F971C1BEAD6D}</a:tableStyleId>
              </a:tblPr>
              <a:tblGrid>
                <a:gridCol w="3619500"/>
                <a:gridCol w="3619500"/>
              </a:tblGrid>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t>Civic (state-nation)</a:t>
                      </a:r>
                      <a:endParaRPr sz="18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t>Ethnic (cultural-nation)</a:t>
                      </a:r>
                      <a:endParaRPr sz="1800" b="1" u="none" strike="noStrike" cap="none"/>
                    </a:p>
                  </a:txBody>
                  <a:tcPr marL="91425" marR="91425" marT="91425" marB="91425"/>
                </a:tc>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Western</a:t>
                      </a:r>
                      <a:endParaRPr sz="1800" u="none" strike="noStrike" cap="none"/>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Eastern</a:t>
                      </a:r>
                      <a:endParaRPr sz="1800" u="none" strike="noStrike" cap="none"/>
                    </a:p>
                  </a:txBody>
                  <a:tcPr marL="91425" marR="91425" marT="91425" marB="91425">
                    <a:lnB w="9525" cap="flat" cmpd="sng">
                      <a:solidFill>
                        <a:srgbClr val="9E9E9E"/>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inclusive</a:t>
                      </a:r>
                      <a:endParaRPr sz="1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exclusive</a:t>
                      </a:r>
                      <a:endParaRPr sz="1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voluntary</a:t>
                      </a:r>
                      <a:endParaRPr sz="1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ascriptive</a:t>
                      </a:r>
                      <a:endParaRPr sz="18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ius soli (territory)</a:t>
                      </a:r>
                      <a:endParaRPr sz="1800" u="none" strike="noStrike" cap="none"/>
                    </a:p>
                  </a:txBody>
                  <a:tcPr marL="91425" marR="91425" marT="91425" marB="91425">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ius sanguinis (ancestry)</a:t>
                      </a:r>
                      <a:endParaRPr sz="1800" u="none" strike="noStrike" cap="none"/>
                    </a:p>
                  </a:txBody>
                  <a:tcPr marL="91425" marR="91425" marT="91425" marB="91425">
                    <a:lnT w="9525" cap="flat" cmpd="sng">
                      <a:solidFill>
                        <a:srgbClr val="9E9E9E"/>
                      </a:solidFill>
                      <a:prstDash val="solid"/>
                      <a:round/>
                      <a:headEnd type="none" w="sm" len="sm"/>
                      <a:tailEnd type="none" w="sm" len="sm"/>
                    </a:lnT>
                  </a:tcPr>
                </a:tc>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will and consent</a:t>
                      </a:r>
                      <a:endParaRPr sz="18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culture (religion)</a:t>
                      </a:r>
                      <a:endParaRPr sz="1800" u="none" strike="noStrike" cap="none"/>
                    </a:p>
                  </a:txBody>
                  <a:tcPr marL="91425" marR="91425" marT="91425" marB="91425"/>
                </a:tc>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political institutions</a:t>
                      </a:r>
                      <a:endParaRPr sz="18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language</a:t>
                      </a:r>
                      <a:endParaRPr sz="1800" u="none" strike="noStrike" cap="none"/>
                    </a:p>
                  </a:txBody>
                  <a:tcPr marL="91425" marR="91425" marT="91425" marB="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Relational nationalism</a:t>
            </a:r>
            <a:endParaRPr/>
          </a:p>
        </p:txBody>
      </p:sp>
      <p:graphicFrame>
        <p:nvGraphicFramePr>
          <p:cNvPr id="148" name="Google Shape;148;p27"/>
          <p:cNvGraphicFramePr/>
          <p:nvPr/>
        </p:nvGraphicFramePr>
        <p:xfrm>
          <a:off x="791850" y="1279013"/>
          <a:ext cx="7239000" cy="457170"/>
        </p:xfrm>
        <a:graphic>
          <a:graphicData uri="http://schemas.openxmlformats.org/drawingml/2006/table">
            <a:tbl>
              <a:tblPr>
                <a:noFill/>
                <a:tableStyleId>{C0B7FA7B-CA03-4F96-8103-F971C1BEAD6D}</a:tableStyleId>
              </a:tblPr>
              <a:tblGrid>
                <a:gridCol w="3619500"/>
                <a:gridCol w="3619500"/>
              </a:tblGrid>
              <a:tr h="357225">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t>State-building (majority)</a:t>
                      </a:r>
                      <a:endParaRPr sz="1800" b="1"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t>Peripheral (minority)</a:t>
                      </a:r>
                      <a:endParaRPr sz="1800" b="1"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sp>
        <p:nvSpPr>
          <p:cNvPr id="149" name="Google Shape;149;p27"/>
          <p:cNvSpPr txBox="1"/>
          <p:nvPr/>
        </p:nvSpPr>
        <p:spPr>
          <a:xfrm>
            <a:off x="311700" y="1970250"/>
            <a:ext cx="3417900" cy="1203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Nationalisms differ not only in their response to the question, “Who are we?” but also in their understanding of the threat posed by “them.”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a wide range of nationalisms may emerge within a single country</a:t>
            </a:r>
            <a:endParaRPr sz="1800" b="0" i="0" u="none" strike="noStrike" cap="none">
              <a:solidFill>
                <a:srgbClr val="000000"/>
              </a:solidFill>
              <a:latin typeface="Arial"/>
              <a:ea typeface="Arial"/>
              <a:cs typeface="Arial"/>
              <a:sym typeface="Arial"/>
            </a:endParaRPr>
          </a:p>
        </p:txBody>
      </p:sp>
      <p:pic>
        <p:nvPicPr>
          <p:cNvPr id="150" name="Google Shape;150;p27"/>
          <p:cNvPicPr preferRelativeResize="0"/>
          <p:nvPr/>
        </p:nvPicPr>
        <p:blipFill rotWithShape="1">
          <a:blip r:embed="rId3">
            <a:alphaModFix/>
          </a:blip>
          <a:srcRect/>
          <a:stretch/>
        </p:blipFill>
        <p:spPr>
          <a:xfrm>
            <a:off x="3847863" y="1888625"/>
            <a:ext cx="4866924" cy="3090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8"/>
          <p:cNvPicPr preferRelativeResize="0"/>
          <p:nvPr/>
        </p:nvPicPr>
        <p:blipFill rotWithShape="1">
          <a:blip r:embed="rId3">
            <a:alphaModFix/>
          </a:blip>
          <a:srcRect/>
          <a:stretch/>
        </p:blipFill>
        <p:spPr>
          <a:xfrm>
            <a:off x="662888" y="130413"/>
            <a:ext cx="5191125" cy="4772025"/>
          </a:xfrm>
          <a:prstGeom prst="rect">
            <a:avLst/>
          </a:prstGeom>
          <a:noFill/>
          <a:ln>
            <a:noFill/>
          </a:ln>
        </p:spPr>
      </p:pic>
      <p:sp>
        <p:nvSpPr>
          <p:cNvPr id="156" name="Google Shape;156;p28"/>
          <p:cNvSpPr txBox="1"/>
          <p:nvPr/>
        </p:nvSpPr>
        <p:spPr>
          <a:xfrm>
            <a:off x="6623175" y="4201450"/>
            <a:ext cx="1839000" cy="49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Deegan-Krause (2004)</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p:nvPr/>
        </p:nvSpPr>
        <p:spPr>
          <a:xfrm>
            <a:off x="311701" y="412950"/>
            <a:ext cx="5756258" cy="41988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400" b="0" i="1" u="none" strike="noStrike" cap="none">
                <a:solidFill>
                  <a:schemeClr val="dk1"/>
                </a:solidFill>
                <a:latin typeface="Arial"/>
                <a:ea typeface="Arial"/>
                <a:cs typeface="Arial"/>
                <a:sym typeface="Arial"/>
              </a:rPr>
              <a:t>“If nationalism is over, </a:t>
            </a:r>
            <a:endParaRPr/>
          </a:p>
          <a:p>
            <a:pPr marL="0" marR="0" lvl="0" indent="0" algn="ctr" rtl="0">
              <a:lnSpc>
                <a:spcPct val="100000"/>
              </a:lnSpc>
              <a:spcBef>
                <a:spcPts val="0"/>
              </a:spcBef>
              <a:spcAft>
                <a:spcPts val="0"/>
              </a:spcAft>
              <a:buClr>
                <a:srgbClr val="000000"/>
              </a:buClr>
              <a:buSzPts val="1800"/>
              <a:buFont typeface="Arial"/>
              <a:buNone/>
            </a:pPr>
            <a:r>
              <a:rPr lang="en" sz="2400" b="0" i="1" u="none" strike="noStrike" cap="none">
                <a:solidFill>
                  <a:schemeClr val="dk1"/>
                </a:solidFill>
                <a:latin typeface="Arial"/>
                <a:ea typeface="Arial"/>
                <a:cs typeface="Arial"/>
                <a:sym typeface="Arial"/>
              </a:rPr>
              <a:t>we shall miss it.”</a:t>
            </a:r>
            <a:endParaRPr sz="24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400" b="0" i="1" u="none" strike="noStrike" cap="none">
                <a:solidFill>
                  <a:schemeClr val="dk1"/>
                </a:solidFill>
                <a:latin typeface="Arial"/>
                <a:ea typeface="Arial"/>
                <a:cs typeface="Arial"/>
                <a:sym typeface="Arial"/>
              </a:rPr>
              <a:t>„We are poorly prepared to theorize democracy if we cannot theorize the social solidarity of democratic peoples.“</a:t>
            </a:r>
            <a:endParaRPr sz="24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 sz="2400" b="0" i="0" u="none" strike="noStrike" cap="none">
                <a:solidFill>
                  <a:schemeClr val="dk1"/>
                </a:solidFill>
                <a:latin typeface="Arial"/>
                <a:ea typeface="Arial"/>
                <a:cs typeface="Arial"/>
                <a:sym typeface="Arial"/>
              </a:rPr>
              <a:t>Craig Calhoun</a:t>
            </a:r>
            <a:endParaRPr sz="2400" b="0" i="0" u="none" strike="noStrike" cap="none">
              <a:solidFill>
                <a:schemeClr val="dk1"/>
              </a:solidFill>
              <a:latin typeface="Arial"/>
              <a:ea typeface="Arial"/>
              <a:cs typeface="Arial"/>
              <a:sym typeface="Arial"/>
            </a:endParaRPr>
          </a:p>
        </p:txBody>
      </p:sp>
      <p:pic>
        <p:nvPicPr>
          <p:cNvPr id="162" name="Google Shape;162;p29"/>
          <p:cNvPicPr preferRelativeResize="0"/>
          <p:nvPr/>
        </p:nvPicPr>
        <p:blipFill rotWithShape="1">
          <a:blip r:embed="rId3">
            <a:alphaModFix/>
          </a:blip>
          <a:srcRect/>
          <a:stretch/>
        </p:blipFill>
        <p:spPr>
          <a:xfrm>
            <a:off x="6265459" y="1997160"/>
            <a:ext cx="2660831" cy="26142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Nationalism and democracy (Craig Calhoun 2007)</a:t>
            </a:r>
            <a:endParaRPr/>
          </a:p>
        </p:txBody>
      </p:sp>
      <p:sp>
        <p:nvSpPr>
          <p:cNvPr id="168" name="Google Shape;168;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solidFill>
                  <a:schemeClr val="dk1"/>
                </a:solidFill>
              </a:rPr>
              <a:t>Nations were the primary political structures in which liberal individuals would be equals</a:t>
            </a:r>
            <a:endParaRPr>
              <a:solidFill>
                <a:schemeClr val="dk1"/>
              </a:solidFill>
            </a:endParaRPr>
          </a:p>
          <a:p>
            <a:pPr marL="457200" lvl="0" indent="-342900" algn="l" rtl="0">
              <a:lnSpc>
                <a:spcPct val="115000"/>
              </a:lnSpc>
              <a:spcBef>
                <a:spcPts val="0"/>
              </a:spcBef>
              <a:spcAft>
                <a:spcPts val="0"/>
              </a:spcAft>
              <a:buSzPts val="1800"/>
              <a:buChar char="-"/>
            </a:pPr>
            <a:r>
              <a:rPr lang="en" b="1">
                <a:solidFill>
                  <a:schemeClr val="dk1"/>
                </a:solidFill>
              </a:rPr>
              <a:t>Liberal cosmopolitanism </a:t>
            </a:r>
            <a:r>
              <a:rPr lang="en">
                <a:solidFill>
                  <a:schemeClr val="dk1"/>
                </a:solidFill>
              </a:rPr>
              <a:t>dismissed nationalism from their theories of democracy, pushed equality among individuals at the scale of humanity</a:t>
            </a:r>
            <a:endParaRPr/>
          </a:p>
          <a:p>
            <a:pPr marL="457200" lvl="0" indent="-228600" algn="l" rtl="0">
              <a:lnSpc>
                <a:spcPct val="115000"/>
              </a:lnSpc>
              <a:spcBef>
                <a:spcPts val="0"/>
              </a:spcBef>
              <a:spcAft>
                <a:spcPts val="0"/>
              </a:spcAft>
              <a:buSzPts val="1800"/>
              <a:buNone/>
            </a:pP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But! Imagining democracy requires thinking of „the people“. Nationalism is a reminder that democracy depends on solidarity. And solidarity is never achieved outside of history and culture.</a:t>
            </a:r>
            <a:endParaRPr/>
          </a:p>
          <a:p>
            <a:pPr marL="457200" lvl="0" indent="-342900" algn="l" rtl="0">
              <a:lnSpc>
                <a:spcPct val="115000"/>
              </a:lnSpc>
              <a:spcBef>
                <a:spcPts val="0"/>
              </a:spcBef>
              <a:spcAft>
                <a:spcPts val="0"/>
              </a:spcAft>
              <a:buSzPts val="1800"/>
              <a:buFont typeface="Arial"/>
              <a:buChar char="-"/>
            </a:pPr>
            <a:r>
              <a:rPr lang="en">
                <a:solidFill>
                  <a:schemeClr val="dk1"/>
                </a:solidFill>
              </a:rPr>
              <a:t>Nations bridge a variety of differences among people (economic, religious, ethnic, generational, urban vs. rural etc)</a:t>
            </a:r>
            <a:endParaRPr/>
          </a:p>
          <a:p>
            <a:pPr marL="457200" lvl="0" indent="-228600" algn="l" rtl="0">
              <a:lnSpc>
                <a:spcPct val="115000"/>
              </a:lnSpc>
              <a:spcBef>
                <a:spcPts val="0"/>
              </a:spcBef>
              <a:spcAft>
                <a:spcPts val="0"/>
              </a:spcAft>
              <a:buSzPts val="1800"/>
              <a:buFont typeface="Arial"/>
              <a:buNone/>
            </a:pPr>
            <a:endParaRPr>
              <a:solidFill>
                <a:schemeClr val="dk1"/>
              </a:solidFill>
            </a:endParaRPr>
          </a:p>
          <a:p>
            <a:pPr marL="457200" lvl="0" indent="0" algn="l" rtl="0">
              <a:lnSpc>
                <a:spcPct val="100000"/>
              </a:lnSpc>
              <a:spcBef>
                <a:spcPts val="0"/>
              </a:spcBef>
              <a:spcAft>
                <a:spcPts val="0"/>
              </a:spcAft>
              <a:buSzPts val="1800"/>
              <a:buNone/>
            </a:pPr>
            <a:endParaRPr>
              <a:solidFill>
                <a:schemeClr val="dk1"/>
              </a:solidFill>
            </a:endParaRPr>
          </a:p>
          <a:p>
            <a:pPr marL="0" lvl="0" indent="0" algn="l" rtl="0">
              <a:lnSpc>
                <a:spcPct val="115000"/>
              </a:lnSpc>
              <a:spcBef>
                <a:spcPts val="0"/>
              </a:spcBef>
              <a:spcAft>
                <a:spcPts val="0"/>
              </a:spcAft>
              <a:buSzPts val="1800"/>
              <a:buNone/>
            </a:pPr>
            <a:endParaRPr>
              <a:solidFill>
                <a:srgbClr val="222222"/>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Nationalism - liberalism divorce (Krastev 2018)</a:t>
            </a:r>
            <a:endParaRPr/>
          </a:p>
        </p:txBody>
      </p:sp>
      <p:sp>
        <p:nvSpPr>
          <p:cNvPr id="174" name="Google Shape;174;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appealing to national sentiment was critically important as a way of mobilising society against the communist regimes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Yugoslav wars made it impossible for liberals to define liberalism as anything but anti-nationalism</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fear that strong ethnically-exclusive nationalism in the region might lead to Yugoslavia-style violence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moderate, centralist political powers disqualified nationalist discourses and swore allegiance to liberalism</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and why is the Czech republic different?</a:t>
            </a:r>
            <a:endParaRPr/>
          </a:p>
        </p:txBody>
      </p:sp>
      <p:pic>
        <p:nvPicPr>
          <p:cNvPr id="61" name="Google Shape;61;p14"/>
          <p:cNvPicPr preferRelativeResize="0"/>
          <p:nvPr/>
        </p:nvPicPr>
        <p:blipFill>
          <a:blip r:embed="rId3">
            <a:alphaModFix/>
          </a:blip>
          <a:stretch>
            <a:fillRect/>
          </a:stretch>
        </p:blipFill>
        <p:spPr>
          <a:xfrm>
            <a:off x="317200" y="1328800"/>
            <a:ext cx="3802820" cy="2450125"/>
          </a:xfrm>
          <a:prstGeom prst="rect">
            <a:avLst/>
          </a:prstGeom>
          <a:noFill/>
          <a:ln>
            <a:noFill/>
          </a:ln>
        </p:spPr>
      </p:pic>
      <p:pic>
        <p:nvPicPr>
          <p:cNvPr id="62" name="Google Shape;62;p14"/>
          <p:cNvPicPr preferRelativeResize="0"/>
          <p:nvPr/>
        </p:nvPicPr>
        <p:blipFill>
          <a:blip r:embed="rId4">
            <a:alphaModFix/>
          </a:blip>
          <a:stretch>
            <a:fillRect/>
          </a:stretch>
        </p:blipFill>
        <p:spPr>
          <a:xfrm>
            <a:off x="4178125" y="1334713"/>
            <a:ext cx="4711800" cy="2450125"/>
          </a:xfrm>
          <a:prstGeom prst="rect">
            <a:avLst/>
          </a:prstGeom>
          <a:noFill/>
          <a:ln>
            <a:noFill/>
          </a:ln>
        </p:spPr>
      </p:pic>
      <p:sp>
        <p:nvSpPr>
          <p:cNvPr id="63" name="Google Shape;63;p14"/>
          <p:cNvSpPr txBox="1"/>
          <p:nvPr/>
        </p:nvSpPr>
        <p:spPr>
          <a:xfrm>
            <a:off x="561375" y="4072925"/>
            <a:ext cx="8328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Topic for today: Nationalism and Euroscepticism in the CEE</a:t>
            </a:r>
            <a:endParaRPr sz="1800"/>
          </a:p>
          <a:p>
            <a:pPr marL="0" lvl="0" indent="0" algn="l" rtl="0">
              <a:spcBef>
                <a:spcPts val="0"/>
              </a:spcBef>
              <a:spcAft>
                <a:spcPts val="0"/>
              </a:spcAft>
              <a:buNone/>
            </a:pPr>
            <a:r>
              <a:rPr lang="en" sz="1800"/>
              <a:t>Topics for last two lectures: Populism &amp; Gender and Black Protest</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Euroscepticism?</a:t>
            </a:r>
            <a:endParaRPr/>
          </a:p>
        </p:txBody>
      </p:sp>
      <p:sp>
        <p:nvSpPr>
          <p:cNvPr id="180" name="Google Shape;18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AutoNum type="arabicPeriod"/>
            </a:pPr>
            <a:r>
              <a:rPr lang="en">
                <a:solidFill>
                  <a:srgbClr val="000000"/>
                </a:solidFill>
              </a:rPr>
              <a:t>Euroscepticism as element of </a:t>
            </a:r>
            <a:r>
              <a:rPr lang="en" b="1">
                <a:solidFill>
                  <a:srgbClr val="000000"/>
                </a:solidFill>
              </a:rPr>
              <a:t>party politics</a:t>
            </a:r>
            <a:r>
              <a:rPr lang="en">
                <a:solidFill>
                  <a:srgbClr val="000000"/>
                </a:solidFill>
              </a:rPr>
              <a:t> (party-based)</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AutoNum type="arabicPeriod"/>
            </a:pPr>
            <a:r>
              <a:rPr lang="en">
                <a:solidFill>
                  <a:srgbClr val="000000"/>
                </a:solidFill>
              </a:rPr>
              <a:t>Euroscepticism in </a:t>
            </a:r>
            <a:r>
              <a:rPr lang="en" b="1">
                <a:solidFill>
                  <a:srgbClr val="000000"/>
                </a:solidFill>
              </a:rPr>
              <a:t>public opinion </a:t>
            </a:r>
            <a:r>
              <a:rPr lang="en">
                <a:solidFill>
                  <a:srgbClr val="000000"/>
                </a:solidFill>
              </a:rPr>
              <a:t>(Eurobarometer)</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AutoNum type="arabicPeriod"/>
            </a:pPr>
            <a:r>
              <a:rPr lang="en">
                <a:solidFill>
                  <a:srgbClr val="000000"/>
                </a:solidFill>
              </a:rPr>
              <a:t>Euroscepticism as </a:t>
            </a:r>
            <a:r>
              <a:rPr lang="en" b="1">
                <a:solidFill>
                  <a:schemeClr val="dk1"/>
                </a:solidFill>
              </a:rPr>
              <a:t>a discursive practice </a:t>
            </a:r>
            <a:r>
              <a:rPr lang="en">
                <a:solidFill>
                  <a:schemeClr val="dk1"/>
                </a:solidFill>
              </a:rPr>
              <a:t>of political opposition to the EU (de Wilde, Trenz 2012)</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These aspects are interlinked in the public sphere.</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a:p>
            <a:pPr marL="914400" lvl="0" indent="0" algn="l" rtl="0">
              <a:lnSpc>
                <a:spcPct val="100000"/>
              </a:lnSpc>
              <a:spcBef>
                <a:spcPts val="0"/>
              </a:spcBef>
              <a:spcAft>
                <a:spcPts val="0"/>
              </a:spcAft>
              <a:buNone/>
            </a:pP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Eurobarometer: </a:t>
            </a:r>
            <a:r>
              <a:rPr lang="en" sz="2650">
                <a:solidFill>
                  <a:srgbClr val="1E1E1F"/>
                </a:solidFill>
                <a:highlight>
                  <a:srgbClr val="FFFFFF"/>
                </a:highlight>
                <a:latin typeface="Georgia"/>
                <a:ea typeface="Georgia"/>
                <a:cs typeface="Georgia"/>
                <a:sym typeface="Georgia"/>
              </a:rPr>
              <a:t>Emotions and Political Engagement Towards the EU</a:t>
            </a:r>
            <a:endParaRPr/>
          </a:p>
        </p:txBody>
      </p:sp>
      <p:pic>
        <p:nvPicPr>
          <p:cNvPr id="186" name="Google Shape;186;p33"/>
          <p:cNvPicPr preferRelativeResize="0"/>
          <p:nvPr/>
        </p:nvPicPr>
        <p:blipFill>
          <a:blip r:embed="rId3">
            <a:alphaModFix/>
          </a:blip>
          <a:stretch>
            <a:fillRect/>
          </a:stretch>
        </p:blipFill>
        <p:spPr>
          <a:xfrm>
            <a:off x="601550" y="1322525"/>
            <a:ext cx="7940902"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4"/>
          <p:cNvPicPr preferRelativeResize="0"/>
          <p:nvPr/>
        </p:nvPicPr>
        <p:blipFill>
          <a:blip r:embed="rId3">
            <a:alphaModFix/>
          </a:blip>
          <a:stretch>
            <a:fillRect/>
          </a:stretch>
        </p:blipFill>
        <p:spPr>
          <a:xfrm>
            <a:off x="876920" y="0"/>
            <a:ext cx="7390158"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97" name="Google Shape;197;p35"/>
          <p:cNvPicPr preferRelativeResize="0"/>
          <p:nvPr/>
        </p:nvPicPr>
        <p:blipFill>
          <a:blip r:embed="rId3">
            <a:alphaModFix/>
          </a:blip>
          <a:stretch>
            <a:fillRect/>
          </a:stretch>
        </p:blipFill>
        <p:spPr>
          <a:xfrm>
            <a:off x="67200" y="767250"/>
            <a:ext cx="4769075" cy="4057150"/>
          </a:xfrm>
          <a:prstGeom prst="rect">
            <a:avLst/>
          </a:prstGeom>
          <a:noFill/>
          <a:ln>
            <a:noFill/>
          </a:ln>
        </p:spPr>
      </p:pic>
      <p:pic>
        <p:nvPicPr>
          <p:cNvPr id="198" name="Google Shape;198;p35"/>
          <p:cNvPicPr preferRelativeResize="0"/>
          <p:nvPr/>
        </p:nvPicPr>
        <p:blipFill>
          <a:blip r:embed="rId4">
            <a:alphaModFix/>
          </a:blip>
          <a:stretch>
            <a:fillRect/>
          </a:stretch>
        </p:blipFill>
        <p:spPr>
          <a:xfrm>
            <a:off x="4399650" y="767250"/>
            <a:ext cx="4820547" cy="4057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5" name="Google Shape;205;p36"/>
          <p:cNvPicPr preferRelativeResize="0"/>
          <p:nvPr/>
        </p:nvPicPr>
        <p:blipFill>
          <a:blip r:embed="rId3">
            <a:alphaModFix/>
          </a:blip>
          <a:stretch>
            <a:fillRect/>
          </a:stretch>
        </p:blipFill>
        <p:spPr>
          <a:xfrm>
            <a:off x="152406" y="76206"/>
            <a:ext cx="8857675" cy="4946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Euroscepticism: polity contestation (de Wilde, Trenz)</a:t>
            </a:r>
            <a:endParaRPr/>
          </a:p>
        </p:txBody>
      </p:sp>
      <p:sp>
        <p:nvSpPr>
          <p:cNvPr id="211" name="Google Shape;211;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Char char="-"/>
            </a:pPr>
            <a:r>
              <a:rPr lang="en">
                <a:solidFill>
                  <a:schemeClr val="dk1"/>
                </a:solidFill>
              </a:rPr>
              <a:t>Euroscepticism does not oppose particular policies, i.e. the contents of actions taken by the EU, but the polity, i.e. the competencies and constitutional settlement of the EU</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The unfinished nature of the EU makes Euroscepticism possible, and likely.</a:t>
            </a:r>
            <a:endParaRPr>
              <a:solidFill>
                <a:schemeClr val="dk1"/>
              </a:solidFill>
            </a:endParaRPr>
          </a:p>
          <a:p>
            <a:pPr marL="457200" lvl="0" indent="0" algn="l" rtl="0">
              <a:lnSpc>
                <a:spcPct val="100000"/>
              </a:lnSpc>
              <a:spcBef>
                <a:spcPts val="0"/>
              </a:spcBef>
              <a:spcAft>
                <a:spcPts val="0"/>
              </a:spcAft>
              <a:buNone/>
            </a:pP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Euroscepticism is unfolding as the counterpart of EU legitimation discourse and its attempts to lay down the basic purpose and rationale for the Union. (responsive Eurosceptiscism)</a:t>
            </a:r>
            <a:endParaRPr>
              <a:solidFill>
                <a:schemeClr val="dk1"/>
              </a:solidFill>
            </a:endParaRPr>
          </a:p>
          <a:p>
            <a:pPr marL="0" lvl="0" indent="0" algn="l" rtl="0">
              <a:lnSpc>
                <a:spcPct val="100000"/>
              </a:lnSpc>
              <a:spcBef>
                <a:spcPts val="0"/>
              </a:spcBef>
              <a:spcAft>
                <a:spcPts val="0"/>
              </a:spcAft>
              <a:buNone/>
            </a:pPr>
            <a:endParaRPr b="1">
              <a:solidFill>
                <a:schemeClr val="dk1"/>
              </a:solidFill>
            </a:endParaRPr>
          </a:p>
          <a:p>
            <a:pPr marL="457200" lvl="0" indent="-342900" algn="l" rtl="0">
              <a:lnSpc>
                <a:spcPct val="100000"/>
              </a:lnSpc>
              <a:spcBef>
                <a:spcPts val="0"/>
              </a:spcBef>
              <a:spcAft>
                <a:spcPts val="0"/>
              </a:spcAft>
              <a:buSzPts val="1800"/>
              <a:buChar char="-"/>
            </a:pPr>
            <a:r>
              <a:rPr lang="en">
                <a:solidFill>
                  <a:schemeClr val="dk1"/>
                </a:solidFill>
              </a:rPr>
              <a:t>Euroscepticism is, in this sense, part of the democratisation of the EU</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Making of Euroscepticism in the public sphere</a:t>
            </a:r>
            <a:endParaRPr/>
          </a:p>
        </p:txBody>
      </p:sp>
      <p:sp>
        <p:nvSpPr>
          <p:cNvPr id="217" name="Google Shape;217;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b="1">
                <a:solidFill>
                  <a:schemeClr val="dk1"/>
                </a:solidFill>
              </a:rPr>
              <a:t>the narrative elements;</a:t>
            </a: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the performance;</a:t>
            </a:r>
            <a:endParaRPr b="1">
              <a:solidFill>
                <a:schemeClr val="dk1"/>
              </a:solidFill>
            </a:endParaRPr>
          </a:p>
          <a:p>
            <a:pPr marL="914400" lvl="1" indent="-342900" algn="l" rtl="0">
              <a:lnSpc>
                <a:spcPct val="100000"/>
              </a:lnSpc>
              <a:spcBef>
                <a:spcPts val="0"/>
              </a:spcBef>
              <a:spcAft>
                <a:spcPts val="0"/>
              </a:spcAft>
              <a:buClr>
                <a:schemeClr val="dk1"/>
              </a:buClr>
              <a:buSzPts val="1800"/>
              <a:buChar char="○"/>
            </a:pPr>
            <a:r>
              <a:rPr lang="en" sz="1800">
                <a:solidFill>
                  <a:schemeClr val="dk1"/>
                </a:solidFill>
              </a:rPr>
              <a:t>the competitive field: relate the ‘players’ of Euroscepticism (the challengers of EU legitimacy) to the pro-European ‘players’ (the defenders of EU legitimacy)</a:t>
            </a:r>
            <a:endParaRPr sz="1800">
              <a:solidFill>
                <a:schemeClr val="dk1"/>
              </a:solidFill>
            </a:endParaRPr>
          </a:p>
          <a:p>
            <a:pPr marL="914400" lvl="0" indent="0" algn="l" rtl="0">
              <a:lnSpc>
                <a:spcPct val="100000"/>
              </a:lnSpc>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the public resonance of Eurosceptic discourse</a:t>
            </a:r>
            <a:endParaRPr b="1">
              <a:solidFill>
                <a:schemeClr val="dk1"/>
              </a:solidFill>
            </a:endParaRPr>
          </a:p>
          <a:p>
            <a:pPr marL="914400" lvl="1" indent="-342900" algn="l" rtl="0">
              <a:lnSpc>
                <a:spcPct val="100000"/>
              </a:lnSpc>
              <a:spcBef>
                <a:spcPts val="0"/>
              </a:spcBef>
              <a:spcAft>
                <a:spcPts val="0"/>
              </a:spcAft>
              <a:buClr>
                <a:schemeClr val="dk1"/>
              </a:buClr>
              <a:buSzPts val="1800"/>
              <a:buChar char="○"/>
            </a:pPr>
            <a:r>
              <a:rPr lang="en" sz="1800">
                <a:solidFill>
                  <a:schemeClr val="dk1"/>
                </a:solidFill>
              </a:rPr>
              <a:t>the mediating effects through which actors’ performances are interlinked and meaning is transmitted to the potential audiences (how established media reflect values and views on European integration)</a:t>
            </a:r>
            <a:endParaRPr sz="18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9"/>
          <p:cNvPicPr preferRelativeResize="0"/>
          <p:nvPr/>
        </p:nvPicPr>
        <p:blipFill>
          <a:blip r:embed="rId3">
            <a:alphaModFix/>
          </a:blip>
          <a:stretch>
            <a:fillRect/>
          </a:stretch>
        </p:blipFill>
        <p:spPr>
          <a:xfrm>
            <a:off x="121200" y="1003996"/>
            <a:ext cx="8901599" cy="31355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0"/>
          <p:cNvPicPr preferRelativeResize="0"/>
          <p:nvPr/>
        </p:nvPicPr>
        <p:blipFill>
          <a:blip r:embed="rId3">
            <a:alphaModFix/>
          </a:blip>
          <a:stretch>
            <a:fillRect/>
          </a:stretch>
        </p:blipFill>
        <p:spPr>
          <a:xfrm>
            <a:off x="2986088" y="195263"/>
            <a:ext cx="3171825" cy="4752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Conflicts over European integration </a:t>
            </a:r>
            <a:endParaRPr/>
          </a:p>
        </p:txBody>
      </p:sp>
      <p:sp>
        <p:nvSpPr>
          <p:cNvPr id="233" name="Google Shape;233;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AutoNum type="arabicPeriod"/>
            </a:pPr>
            <a:r>
              <a:rPr lang="en">
                <a:solidFill>
                  <a:schemeClr val="dk1"/>
                </a:solidFill>
              </a:rPr>
              <a:t>conflicts over</a:t>
            </a:r>
            <a:r>
              <a:rPr lang="en" b="1">
                <a:solidFill>
                  <a:schemeClr val="dk1"/>
                </a:solidFill>
              </a:rPr>
              <a:t> national sovereignty</a:t>
            </a:r>
            <a:r>
              <a:rPr lang="en">
                <a:solidFill>
                  <a:schemeClr val="dk1"/>
                </a:solidFill>
              </a:rPr>
              <a:t>. </a:t>
            </a:r>
            <a:endParaRPr>
              <a:solidFill>
                <a:schemeClr val="dk1"/>
              </a:solidFill>
            </a:endParaRPr>
          </a:p>
          <a:p>
            <a:pPr marL="457200" lvl="0" indent="-342900" algn="l" rtl="0">
              <a:spcBef>
                <a:spcPts val="0"/>
              </a:spcBef>
              <a:spcAft>
                <a:spcPts val="0"/>
              </a:spcAft>
              <a:buClr>
                <a:schemeClr val="dk1"/>
              </a:buClr>
              <a:buSzPts val="1800"/>
              <a:buAutoNum type="arabicPeriod"/>
            </a:pPr>
            <a:r>
              <a:rPr lang="en" b="1">
                <a:solidFill>
                  <a:schemeClr val="dk1"/>
                </a:solidFill>
              </a:rPr>
              <a:t>identity conflicts</a:t>
            </a:r>
            <a:r>
              <a:rPr lang="en">
                <a:solidFill>
                  <a:schemeClr val="dk1"/>
                </a:solidFill>
              </a:rPr>
              <a:t> resulting from membership of the EU: the conflict about whether a country fits into the EU is no longer fought within an accession state only, it has moved to the centre of the Community (Turkey).</a:t>
            </a:r>
            <a:endParaRPr>
              <a:solidFill>
                <a:schemeClr val="dk1"/>
              </a:solidFill>
            </a:endParaRPr>
          </a:p>
          <a:p>
            <a:pPr marL="457200" lvl="0" indent="-342900" algn="l" rtl="0">
              <a:spcBef>
                <a:spcPts val="0"/>
              </a:spcBef>
              <a:spcAft>
                <a:spcPts val="0"/>
              </a:spcAft>
              <a:buClr>
                <a:schemeClr val="dk1"/>
              </a:buClr>
              <a:buSzPts val="1800"/>
              <a:buAutoNum type="arabicPeriod"/>
            </a:pPr>
            <a:r>
              <a:rPr lang="en" b="1">
                <a:solidFill>
                  <a:schemeClr val="dk1"/>
                </a:solidFill>
              </a:rPr>
              <a:t>problems of solidarity</a:t>
            </a:r>
            <a:r>
              <a:rPr lang="en">
                <a:solidFill>
                  <a:schemeClr val="dk1"/>
                </a:solidFill>
              </a:rPr>
              <a:t> - resulting from decisions on the distribution and redistribution of financial resources between member states.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“Integration steps” and the European crises (Euro-crisis, Refugee crisis) constitute the perfect occasions for the politicization of the European integration process.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(Grande, Hutter 2016)</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 Pen and Wilders meet Okamura in Prague</a:t>
            </a:r>
            <a:endParaRPr/>
          </a:p>
        </p:txBody>
      </p:sp>
      <p:sp>
        <p:nvSpPr>
          <p:cNvPr id="69" name="Google Shape;69;p15"/>
          <p:cNvSpPr txBox="1">
            <a:spLocks noGrp="1"/>
          </p:cNvSpPr>
          <p:nvPr>
            <p:ph type="body" idx="1"/>
          </p:nvPr>
        </p:nvSpPr>
        <p:spPr>
          <a:xfrm>
            <a:off x="311700" y="1152475"/>
            <a:ext cx="4885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Freedom and Direct Democracy (SPD), </a:t>
            </a:r>
            <a:br>
              <a:rPr lang="en">
                <a:solidFill>
                  <a:srgbClr val="000000"/>
                </a:solidFill>
              </a:rPr>
            </a:br>
            <a:r>
              <a:rPr lang="en">
                <a:solidFill>
                  <a:srgbClr val="000000"/>
                </a:solidFill>
              </a:rPr>
              <a:t>a Czech right-wing, nationalist and Eurosceptic party led by Tomio Okamura (10 % in parliament)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meeting and protest in Prague (25th April) with Marine Le Pen (France), Geert Wilders (Netherlands) to support Okamura ahead of EU elections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pro-EU protesters pushed back by riot police</a:t>
            </a:r>
            <a:endParaRPr>
              <a:solidFill>
                <a:srgbClr val="000000"/>
              </a:solidFill>
            </a:endParaRPr>
          </a:p>
        </p:txBody>
      </p:sp>
      <p:pic>
        <p:nvPicPr>
          <p:cNvPr id="70" name="Google Shape;70;p15"/>
          <p:cNvPicPr preferRelativeResize="0"/>
          <p:nvPr/>
        </p:nvPicPr>
        <p:blipFill rotWithShape="1">
          <a:blip r:embed="rId3">
            <a:alphaModFix/>
          </a:blip>
          <a:srcRect t="5730" b="14569"/>
          <a:stretch/>
        </p:blipFill>
        <p:spPr>
          <a:xfrm>
            <a:off x="5280100" y="3053375"/>
            <a:ext cx="3552198" cy="1667900"/>
          </a:xfrm>
          <a:prstGeom prst="rect">
            <a:avLst/>
          </a:prstGeom>
          <a:noFill/>
          <a:ln>
            <a:noFill/>
          </a:ln>
        </p:spPr>
      </p:pic>
      <p:pic>
        <p:nvPicPr>
          <p:cNvPr id="71" name="Google Shape;71;p15"/>
          <p:cNvPicPr preferRelativeResize="0"/>
          <p:nvPr/>
        </p:nvPicPr>
        <p:blipFill>
          <a:blip r:embed="rId4">
            <a:alphaModFix/>
          </a:blip>
          <a:stretch>
            <a:fillRect/>
          </a:stretch>
        </p:blipFill>
        <p:spPr>
          <a:xfrm>
            <a:off x="5280100" y="1145574"/>
            <a:ext cx="3552199" cy="18790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2"/>
          <p:cNvPicPr preferRelativeResize="0"/>
          <p:nvPr/>
        </p:nvPicPr>
        <p:blipFill>
          <a:blip r:embed="rId3">
            <a:alphaModFix/>
          </a:blip>
          <a:stretch>
            <a:fillRect/>
          </a:stretch>
        </p:blipFill>
        <p:spPr>
          <a:xfrm>
            <a:off x="357175" y="133350"/>
            <a:ext cx="8429625" cy="4876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3"/>
          <p:cNvPicPr preferRelativeResize="0"/>
          <p:nvPr/>
        </p:nvPicPr>
        <p:blipFill>
          <a:blip r:embed="rId3">
            <a:alphaModFix/>
          </a:blip>
          <a:stretch>
            <a:fillRect/>
          </a:stretch>
        </p:blipFill>
        <p:spPr>
          <a:xfrm>
            <a:off x="547200" y="716425"/>
            <a:ext cx="8520599" cy="35996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4"/>
          <p:cNvPicPr preferRelativeResize="0"/>
          <p:nvPr/>
        </p:nvPicPr>
        <p:blipFill>
          <a:blip r:embed="rId3">
            <a:alphaModFix/>
          </a:blip>
          <a:stretch>
            <a:fillRect/>
          </a:stretch>
        </p:blipFill>
        <p:spPr>
          <a:xfrm>
            <a:off x="990600" y="104775"/>
            <a:ext cx="7162800" cy="4933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Three integration theories and politicization</a:t>
            </a:r>
            <a:endParaRPr/>
          </a:p>
        </p:txBody>
      </p:sp>
      <p:graphicFrame>
        <p:nvGraphicFramePr>
          <p:cNvPr id="254" name="Google Shape;254;p45"/>
          <p:cNvGraphicFramePr/>
          <p:nvPr/>
        </p:nvGraphicFramePr>
        <p:xfrm>
          <a:off x="427100" y="1133850"/>
          <a:ext cx="7879800" cy="3780899"/>
        </p:xfrm>
        <a:graphic>
          <a:graphicData uri="http://schemas.openxmlformats.org/drawingml/2006/table">
            <a:tbl>
              <a:tblPr>
                <a:noFill/>
                <a:tableStyleId>{09BB222E-251F-47DC-AB69-44F848D201F0}</a:tableStyleId>
              </a:tblPr>
              <a:tblGrid>
                <a:gridCol w="2626600"/>
                <a:gridCol w="2626600"/>
                <a:gridCol w="2626600"/>
              </a:tblGrid>
              <a:tr h="381000">
                <a:tc>
                  <a:txBody>
                    <a:bodyPr/>
                    <a:lstStyle/>
                    <a:p>
                      <a:pPr marL="0" lvl="0" indent="0" algn="ctr" rtl="0">
                        <a:spcBef>
                          <a:spcPts val="0"/>
                        </a:spcBef>
                        <a:spcAft>
                          <a:spcPts val="0"/>
                        </a:spcAft>
                        <a:buNone/>
                      </a:pPr>
                      <a:r>
                        <a:rPr lang="en" sz="1800" b="1"/>
                        <a:t>Intergovernmentalism</a:t>
                      </a:r>
                      <a:endParaRPr sz="1800" b="1"/>
                    </a:p>
                  </a:txBody>
                  <a:tcPr marL="91425" marR="91425" marT="91425" marB="91425">
                    <a:solidFill>
                      <a:srgbClr val="F4CCCC"/>
                    </a:solidFill>
                  </a:tcPr>
                </a:tc>
                <a:tc>
                  <a:txBody>
                    <a:bodyPr/>
                    <a:lstStyle/>
                    <a:p>
                      <a:pPr marL="0" lvl="0" indent="0" algn="ctr" rtl="0">
                        <a:spcBef>
                          <a:spcPts val="0"/>
                        </a:spcBef>
                        <a:spcAft>
                          <a:spcPts val="0"/>
                        </a:spcAft>
                        <a:buNone/>
                      </a:pPr>
                      <a:r>
                        <a:rPr lang="en" sz="1800" b="1"/>
                        <a:t>Neofunctionalism</a:t>
                      </a:r>
                      <a:endParaRPr sz="1800" b="1"/>
                    </a:p>
                  </a:txBody>
                  <a:tcPr marL="91425" marR="91425" marT="91425" marB="91425">
                    <a:solidFill>
                      <a:srgbClr val="F4CCCC"/>
                    </a:solidFill>
                  </a:tcPr>
                </a:tc>
                <a:tc>
                  <a:txBody>
                    <a:bodyPr/>
                    <a:lstStyle/>
                    <a:p>
                      <a:pPr marL="0" lvl="0" indent="0" algn="ctr" rtl="0">
                        <a:spcBef>
                          <a:spcPts val="0"/>
                        </a:spcBef>
                        <a:spcAft>
                          <a:spcPts val="0"/>
                        </a:spcAft>
                        <a:buNone/>
                      </a:pPr>
                      <a:r>
                        <a:rPr lang="en" sz="1800" b="1"/>
                        <a:t>Postfunctionalism</a:t>
                      </a:r>
                      <a:endParaRPr sz="1800" b="1"/>
                    </a:p>
                  </a:txBody>
                  <a:tcPr marL="91425" marR="91425" marT="91425" marB="91425">
                    <a:solidFill>
                      <a:srgbClr val="F4CCCC"/>
                    </a:solidFill>
                  </a:tcPr>
                </a:tc>
              </a:tr>
              <a:tr h="457175">
                <a:tc gridSpan="3">
                  <a:txBody>
                    <a:bodyPr/>
                    <a:lstStyle/>
                    <a:p>
                      <a:pPr marL="0" lvl="0" indent="0" algn="ctr" rtl="0">
                        <a:lnSpc>
                          <a:spcPct val="115000"/>
                        </a:lnSpc>
                        <a:spcBef>
                          <a:spcPts val="0"/>
                        </a:spcBef>
                        <a:spcAft>
                          <a:spcPts val="0"/>
                        </a:spcAft>
                        <a:buNone/>
                      </a:pPr>
                      <a:r>
                        <a:rPr lang="en" sz="1800">
                          <a:solidFill>
                            <a:schemeClr val="dk1"/>
                          </a:solidFill>
                        </a:rPr>
                        <a:t>European integration enables effective governance by insulating policy-making from politicization at the domestic level (circumventing domestic resistance against the loss of national sovereignty)</a:t>
                      </a:r>
                      <a:endParaRPr sz="1800">
                        <a:solidFill>
                          <a:schemeClr val="dk1"/>
                        </a:solidFill>
                      </a:endParaRPr>
                    </a:p>
                  </a:txBody>
                  <a:tcPr marL="91425" marR="91425" marT="91425" marB="91425"/>
                </a:tc>
                <a:tc hMerge="1">
                  <a:txBody>
                    <a:bodyPr/>
                    <a:lstStyle/>
                    <a:p>
                      <a:endParaRPr lang="en-US"/>
                    </a:p>
                  </a:txBody>
                  <a:tcPr/>
                </a:tc>
                <a:tc hMerge="1">
                  <a:txBody>
                    <a:bodyPr/>
                    <a:lstStyle/>
                    <a:p>
                      <a:endParaRPr lang="en-US"/>
                    </a:p>
                  </a:txBody>
                  <a:tcPr/>
                </a:tc>
              </a:tr>
              <a:tr h="457175">
                <a:tc>
                  <a:txBody>
                    <a:bodyPr/>
                    <a:lstStyle/>
                    <a:p>
                      <a:pPr marL="0" lvl="0" indent="0" algn="l" rtl="0">
                        <a:spcBef>
                          <a:spcPts val="0"/>
                        </a:spcBef>
                        <a:spcAft>
                          <a:spcPts val="0"/>
                        </a:spcAft>
                        <a:buNone/>
                      </a:pPr>
                      <a:endParaRPr sz="1800"/>
                    </a:p>
                  </a:txBody>
                  <a:tcPr marL="91425" marR="91425" marT="91425" marB="91425"/>
                </a:tc>
                <a:tc gridSpan="2">
                  <a:txBody>
                    <a:bodyPr/>
                    <a:lstStyle/>
                    <a:p>
                      <a:pPr marL="0" lvl="0" indent="0" algn="l" rtl="0">
                        <a:spcBef>
                          <a:spcPts val="0"/>
                        </a:spcBef>
                        <a:spcAft>
                          <a:spcPts val="0"/>
                        </a:spcAft>
                        <a:buNone/>
                      </a:pPr>
                      <a:r>
                        <a:rPr lang="en" sz="1800" b="1"/>
                        <a:t>Politicization - feedback, a shift from élite-driven interest politics to mass politics, political mobilization of collective identities</a:t>
                      </a:r>
                      <a:endParaRPr sz="1800" b="1"/>
                    </a:p>
                  </a:txBody>
                  <a:tcPr marL="91425" marR="91425" marT="91425" marB="91425"/>
                </a:tc>
                <a:tc hMerge="1">
                  <a:txBody>
                    <a:bodyPr/>
                    <a:lstStyle/>
                    <a:p>
                      <a:endParaRPr lang="en-US"/>
                    </a:p>
                  </a:txBody>
                  <a:tcPr/>
                </a:tc>
              </a:tr>
              <a:tr h="457175">
                <a:tc>
                  <a:txBody>
                    <a:bodyPr/>
                    <a:lstStyle/>
                    <a:p>
                      <a:pPr marL="0" lvl="0" indent="0" algn="l" rtl="0">
                        <a:spcBef>
                          <a:spcPts val="0"/>
                        </a:spcBef>
                        <a:spcAft>
                          <a:spcPts val="0"/>
                        </a:spcAft>
                        <a:buNone/>
                      </a:pPr>
                      <a:endParaRPr sz="1800"/>
                    </a:p>
                  </a:txBody>
                  <a:tcPr marL="91425" marR="91425" marT="91425" marB="91425"/>
                </a:tc>
                <a:tc>
                  <a:txBody>
                    <a:bodyPr/>
                    <a:lstStyle/>
                    <a:p>
                      <a:pPr marL="0" lvl="0" indent="0" algn="ctr" rtl="0">
                        <a:spcBef>
                          <a:spcPts val="0"/>
                        </a:spcBef>
                        <a:spcAft>
                          <a:spcPts val="0"/>
                        </a:spcAft>
                        <a:buNone/>
                      </a:pPr>
                      <a:r>
                        <a:rPr lang="en" sz="1800" i="1"/>
                        <a:t>positive</a:t>
                      </a:r>
                      <a:endParaRPr sz="1800" i="1"/>
                    </a:p>
                  </a:txBody>
                  <a:tcPr marL="91425" marR="91425" marT="91425" marB="91425"/>
                </a:tc>
                <a:tc>
                  <a:txBody>
                    <a:bodyPr/>
                    <a:lstStyle/>
                    <a:p>
                      <a:pPr marL="0" lvl="0" indent="0" algn="ctr" rtl="0">
                        <a:spcBef>
                          <a:spcPts val="0"/>
                        </a:spcBef>
                        <a:spcAft>
                          <a:spcPts val="0"/>
                        </a:spcAft>
                        <a:buNone/>
                      </a:pPr>
                      <a:r>
                        <a:rPr lang="en" sz="1800" i="1"/>
                        <a:t>negative</a:t>
                      </a:r>
                      <a:endParaRPr sz="1800" i="1"/>
                    </a:p>
                  </a:txBody>
                  <a:tcPr marL="91425" marR="91425" marT="91425" marB="91425"/>
                </a:tc>
              </a:tr>
              <a:tr h="457175">
                <a:tc>
                  <a:txBody>
                    <a:bodyPr/>
                    <a:lstStyle/>
                    <a:p>
                      <a:pPr marL="0" lvl="0" indent="0" algn="l" rtl="0">
                        <a:spcBef>
                          <a:spcPts val="0"/>
                        </a:spcBef>
                        <a:spcAft>
                          <a:spcPts val="0"/>
                        </a:spcAft>
                        <a:buNone/>
                      </a:pPr>
                      <a:endParaRPr sz="1800"/>
                    </a:p>
                  </a:txBody>
                  <a:tcPr marL="91425" marR="91425" marT="91425" marB="91425"/>
                </a:tc>
                <a:tc>
                  <a:txBody>
                    <a:bodyPr/>
                    <a:lstStyle/>
                    <a:p>
                      <a:pPr marL="0" lvl="0" indent="0" algn="l" rtl="0">
                        <a:spcBef>
                          <a:spcPts val="0"/>
                        </a:spcBef>
                        <a:spcAft>
                          <a:spcPts val="0"/>
                        </a:spcAft>
                        <a:buNone/>
                      </a:pPr>
                      <a:r>
                        <a:rPr lang="en" sz="1800">
                          <a:solidFill>
                            <a:schemeClr val="dk1"/>
                          </a:solidFill>
                        </a:rPr>
                        <a:t>collective identities are Europeanized</a:t>
                      </a:r>
                      <a:endParaRPr sz="1800"/>
                    </a:p>
                  </a:txBody>
                  <a:tcPr marL="91425" marR="91425" marT="91425" marB="91425"/>
                </a:tc>
                <a:tc>
                  <a:txBody>
                    <a:bodyPr/>
                    <a:lstStyle/>
                    <a:p>
                      <a:pPr marL="0" lvl="0" indent="0" algn="l" rtl="0">
                        <a:spcBef>
                          <a:spcPts val="0"/>
                        </a:spcBef>
                        <a:spcAft>
                          <a:spcPts val="0"/>
                        </a:spcAft>
                        <a:buNone/>
                      </a:pPr>
                      <a:r>
                        <a:rPr lang="en" sz="1800"/>
                        <a:t>“Constraining dissensus” (paralyzing)</a:t>
                      </a:r>
                      <a:endParaRPr sz="1800"/>
                    </a:p>
                  </a:txBody>
                  <a:tcPr marL="91425" marR="91425" marT="91425" marB="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6"/>
          <p:cNvSpPr/>
          <p:nvPr/>
        </p:nvSpPr>
        <p:spPr>
          <a:xfrm>
            <a:off x="311701" y="412950"/>
            <a:ext cx="5756400" cy="41988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1" u="none" strike="noStrike" cap="none">
                <a:solidFill>
                  <a:schemeClr val="dk1"/>
                </a:solidFill>
                <a:latin typeface="Arial"/>
                <a:ea typeface="Arial"/>
                <a:cs typeface="Arial"/>
                <a:sym typeface="Arial"/>
              </a:rPr>
              <a:t>“</a:t>
            </a:r>
            <a:r>
              <a:rPr lang="en" sz="1800" i="1">
                <a:solidFill>
                  <a:schemeClr val="dk1"/>
                </a:solidFill>
              </a:rPr>
              <a:t>Market globalization and unchecked migration, both associated with the EU, have been the two main sources of the politics of fear and resentment that is undermining the liberal consensus associated with European integration. Neither of those sources, of course, is affecting the CEE region alone. This is a pan-European crisis.</a:t>
            </a:r>
            <a:r>
              <a:rPr lang="en" sz="1800" b="0" i="1" u="none" strike="noStrike" cap="none">
                <a:solidFill>
                  <a:schemeClr val="dk1"/>
                </a:solidFill>
                <a:latin typeface="Arial"/>
                <a:ea typeface="Arial"/>
                <a:cs typeface="Arial"/>
                <a:sym typeface="Arial"/>
              </a:rPr>
              <a:t>“</a:t>
            </a:r>
            <a:endParaRPr sz="1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1800" b="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 sz="1800">
                <a:solidFill>
                  <a:schemeClr val="dk1"/>
                </a:solidFill>
              </a:rPr>
              <a:t>Jacques Rupnik</a:t>
            </a:r>
            <a:endParaRPr sz="1800" b="0" u="none" strike="noStrike" cap="none">
              <a:solidFill>
                <a:schemeClr val="dk1"/>
              </a:solidFill>
              <a:latin typeface="Arial"/>
              <a:ea typeface="Arial"/>
              <a:cs typeface="Arial"/>
              <a:sym typeface="Arial"/>
            </a:endParaRPr>
          </a:p>
        </p:txBody>
      </p:sp>
      <p:pic>
        <p:nvPicPr>
          <p:cNvPr id="260" name="Google Shape;260;p46"/>
          <p:cNvPicPr preferRelativeResize="0"/>
          <p:nvPr/>
        </p:nvPicPr>
        <p:blipFill>
          <a:blip r:embed="rId3">
            <a:alphaModFix/>
          </a:blip>
          <a:stretch>
            <a:fillRect/>
          </a:stretch>
        </p:blipFill>
        <p:spPr>
          <a:xfrm>
            <a:off x="6205601" y="2763450"/>
            <a:ext cx="2771100" cy="18483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 crisis (Borzel, Risse 2018)</a:t>
            </a:r>
            <a:endParaRPr/>
          </a:p>
        </p:txBody>
      </p:sp>
      <p:sp>
        <p:nvSpPr>
          <p:cNvPr id="266" name="Google Shape;266;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member states transferred competencies to the EU (supranational delegation)</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attempt to minimize conflict and domestic opposition (the Commission was tasked to transform decisions into technical proposals)</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Char char="-"/>
            </a:pPr>
            <a:r>
              <a:rPr lang="en" b="1">
                <a:solidFill>
                  <a:srgbClr val="000000"/>
                </a:solidFill>
              </a:rPr>
              <a:t>strategy of depoliticization </a:t>
            </a:r>
            <a:br>
              <a:rPr lang="en" b="1">
                <a:solidFill>
                  <a:srgbClr val="000000"/>
                </a:solidFill>
              </a:rPr>
            </a:br>
            <a:r>
              <a:rPr lang="en" b="1">
                <a:solidFill>
                  <a:srgbClr val="000000"/>
                </a:solidFill>
              </a:rPr>
              <a:t>of controversial issues </a:t>
            </a:r>
            <a:br>
              <a:rPr lang="en" b="1">
                <a:solidFill>
                  <a:srgbClr val="000000"/>
                </a:solidFill>
              </a:rPr>
            </a:br>
            <a:r>
              <a:rPr lang="en" b="1">
                <a:solidFill>
                  <a:srgbClr val="000000"/>
                </a:solidFill>
              </a:rPr>
              <a:t>drove integration forward</a:t>
            </a:r>
            <a:endParaRPr b="1">
              <a:solidFill>
                <a:srgbClr val="000000"/>
              </a:solidFill>
            </a:endParaRPr>
          </a:p>
          <a:p>
            <a:pPr marL="457200" lvl="0" indent="0" algn="l" rtl="0">
              <a:spcBef>
                <a:spcPts val="0"/>
              </a:spcBef>
              <a:spcAft>
                <a:spcPts val="0"/>
              </a:spcAft>
              <a:buNone/>
            </a:pPr>
            <a:endParaRPr b="1">
              <a:solidFill>
                <a:srgbClr val="000000"/>
              </a:solidFill>
            </a:endParaRPr>
          </a:p>
          <a:p>
            <a:pPr marL="457200" lvl="0" indent="-342900" algn="l" rtl="0">
              <a:spcBef>
                <a:spcPts val="0"/>
              </a:spcBef>
              <a:spcAft>
                <a:spcPts val="0"/>
              </a:spcAft>
              <a:buClr>
                <a:srgbClr val="000000"/>
              </a:buClr>
              <a:buSzPts val="1800"/>
              <a:buChar char="-"/>
            </a:pPr>
            <a:r>
              <a:rPr lang="en" b="1">
                <a:solidFill>
                  <a:srgbClr val="000000"/>
                </a:solidFill>
              </a:rPr>
              <a:t>questions of order,</a:t>
            </a:r>
            <a:r>
              <a:rPr lang="en">
                <a:solidFill>
                  <a:srgbClr val="000000"/>
                </a:solidFill>
              </a:rPr>
              <a:t> i.e., what constitutes </a:t>
            </a:r>
            <a:br>
              <a:rPr lang="en">
                <a:solidFill>
                  <a:srgbClr val="000000"/>
                </a:solidFill>
              </a:rPr>
            </a:br>
            <a:r>
              <a:rPr lang="en">
                <a:solidFill>
                  <a:srgbClr val="000000"/>
                </a:solidFill>
              </a:rPr>
              <a:t>Europe as a community and how much </a:t>
            </a:r>
            <a:br>
              <a:rPr lang="en">
                <a:solidFill>
                  <a:srgbClr val="000000"/>
                </a:solidFill>
              </a:rPr>
            </a:br>
            <a:r>
              <a:rPr lang="en">
                <a:solidFill>
                  <a:srgbClr val="000000"/>
                </a:solidFill>
              </a:rPr>
              <a:t>solidarity members owe to each other </a:t>
            </a:r>
            <a:endParaRPr>
              <a:solidFill>
                <a:srgbClr val="000000"/>
              </a:solidFill>
            </a:endParaRPr>
          </a:p>
        </p:txBody>
      </p:sp>
      <p:pic>
        <p:nvPicPr>
          <p:cNvPr id="267" name="Google Shape;267;p47"/>
          <p:cNvPicPr preferRelativeResize="0"/>
          <p:nvPr/>
        </p:nvPicPr>
        <p:blipFill>
          <a:blip r:embed="rId3">
            <a:alphaModFix/>
          </a:blip>
          <a:stretch>
            <a:fillRect/>
          </a:stretch>
        </p:blipFill>
        <p:spPr>
          <a:xfrm>
            <a:off x="5209225" y="2250825"/>
            <a:ext cx="3546875" cy="2752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Refugee crisis (Borzel, Risse 2018)</a:t>
            </a:r>
            <a:endParaRPr/>
          </a:p>
          <a:p>
            <a:pPr marL="0" lvl="0" indent="0" algn="l" rtl="0">
              <a:spcBef>
                <a:spcPts val="0"/>
              </a:spcBef>
              <a:spcAft>
                <a:spcPts val="0"/>
              </a:spcAft>
              <a:buNone/>
            </a:pPr>
            <a:endParaRPr/>
          </a:p>
        </p:txBody>
      </p:sp>
      <p:sp>
        <p:nvSpPr>
          <p:cNvPr id="273" name="Google Shape;273;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the Commission – once again – pushed for supranational centralization (relocation scheme), but was not successful (constraining dissensus) </a:t>
            </a:r>
            <a:endParaRPr>
              <a:solidFill>
                <a:srgbClr val="000000"/>
              </a:solidFill>
            </a:endParaRPr>
          </a:p>
          <a:p>
            <a:pPr marL="45720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 b="1">
                <a:solidFill>
                  <a:srgbClr val="000000"/>
                </a:solidFill>
              </a:rPr>
              <a:t>Why?</a:t>
            </a:r>
            <a:endParaRPr b="1">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Eurosceptic parties have succeeded </a:t>
            </a:r>
            <a:br>
              <a:rPr lang="en">
                <a:solidFill>
                  <a:srgbClr val="000000"/>
                </a:solidFill>
              </a:rPr>
            </a:br>
            <a:r>
              <a:rPr lang="en">
                <a:solidFill>
                  <a:srgbClr val="000000"/>
                </a:solidFill>
              </a:rPr>
              <a:t>in mobilizing exclusive national identities </a:t>
            </a:r>
            <a:endParaRPr>
              <a:solidFill>
                <a:srgbClr val="000000"/>
              </a:solidFill>
            </a:endParaRPr>
          </a:p>
          <a:p>
            <a:pPr marL="457200" lvl="0" indent="-342900" algn="l" rtl="0">
              <a:spcBef>
                <a:spcPts val="0"/>
              </a:spcBef>
              <a:spcAft>
                <a:spcPts val="0"/>
              </a:spcAft>
              <a:buClr>
                <a:srgbClr val="000000"/>
              </a:buClr>
              <a:buSzPts val="1800"/>
              <a:buChar char="-"/>
            </a:pPr>
            <a:r>
              <a:rPr lang="en" b="1">
                <a:solidFill>
                  <a:srgbClr val="000000"/>
                </a:solidFill>
              </a:rPr>
              <a:t>politicization shifted towards identity </a:t>
            </a:r>
            <a:br>
              <a:rPr lang="en" b="1">
                <a:solidFill>
                  <a:srgbClr val="000000"/>
                </a:solidFill>
              </a:rPr>
            </a:br>
            <a:r>
              <a:rPr lang="en" b="1">
                <a:solidFill>
                  <a:srgbClr val="000000"/>
                </a:solidFill>
              </a:rPr>
              <a:t>issues of borders</a:t>
            </a:r>
            <a:r>
              <a:rPr lang="en">
                <a:solidFill>
                  <a:srgbClr val="000000"/>
                </a:solidFill>
              </a:rPr>
              <a:t> </a:t>
            </a:r>
            <a:r>
              <a:rPr lang="en" b="1">
                <a:solidFill>
                  <a:srgbClr val="000000"/>
                </a:solidFill>
              </a:rPr>
              <a:t>rather than order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cultural frames focusing on the ‘self/other’ </a:t>
            </a:r>
            <a:br>
              <a:rPr lang="en">
                <a:solidFill>
                  <a:srgbClr val="000000"/>
                </a:solidFill>
              </a:rPr>
            </a:br>
            <a:r>
              <a:rPr lang="en">
                <a:solidFill>
                  <a:srgbClr val="000000"/>
                </a:solidFill>
              </a:rPr>
              <a:t>or ‘ingroup/outgroup’ distinction</a:t>
            </a:r>
            <a:endParaRPr>
              <a:solidFill>
                <a:srgbClr val="000000"/>
              </a:solidFill>
            </a:endParaRPr>
          </a:p>
        </p:txBody>
      </p:sp>
      <p:pic>
        <p:nvPicPr>
          <p:cNvPr id="274" name="Google Shape;274;p48"/>
          <p:cNvPicPr preferRelativeResize="0"/>
          <p:nvPr/>
        </p:nvPicPr>
        <p:blipFill>
          <a:blip r:embed="rId3">
            <a:alphaModFix/>
          </a:blip>
          <a:stretch>
            <a:fillRect/>
          </a:stretch>
        </p:blipFill>
        <p:spPr>
          <a:xfrm>
            <a:off x="5609750" y="2326850"/>
            <a:ext cx="3142924" cy="2304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Competing visions of Europe </a:t>
            </a:r>
            <a:endParaRPr/>
          </a:p>
        </p:txBody>
      </p:sp>
      <p:sp>
        <p:nvSpPr>
          <p:cNvPr id="280" name="Google Shape;280;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en">
                <a:solidFill>
                  <a:srgbClr val="000000"/>
                </a:solidFill>
              </a:rPr>
              <a:t>a multicultural, open and</a:t>
            </a:r>
            <a:r>
              <a:rPr lang="en" b="1">
                <a:solidFill>
                  <a:srgbClr val="000000"/>
                </a:solidFill>
              </a:rPr>
              <a:t> cosmopolitan Europe</a:t>
            </a:r>
            <a:endParaRPr b="1">
              <a:solidFill>
                <a:srgbClr val="000000"/>
              </a:solidFill>
            </a:endParaRPr>
          </a:p>
          <a:p>
            <a:pPr marL="457200" lvl="0" indent="-342900" algn="l" rtl="0">
              <a:lnSpc>
                <a:spcPct val="100000"/>
              </a:lnSpc>
              <a:spcBef>
                <a:spcPts val="0"/>
              </a:spcBef>
              <a:spcAft>
                <a:spcPts val="0"/>
              </a:spcAft>
              <a:buClr>
                <a:srgbClr val="000000"/>
              </a:buClr>
              <a:buSzPts val="1800"/>
              <a:buChar char="-"/>
            </a:pPr>
            <a:r>
              <a:rPr lang="en" b="1">
                <a:solidFill>
                  <a:srgbClr val="000000"/>
                </a:solidFill>
              </a:rPr>
              <a:t>‘nationalist Europe’ </a:t>
            </a:r>
            <a:r>
              <a:rPr lang="en">
                <a:solidFill>
                  <a:srgbClr val="000000"/>
                </a:solidFill>
              </a:rPr>
              <a:t>or ‘Fortress Europe’ is exclusionary, anti-migrants and contains religious undertones (e.g., anti-Islam)</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
                <a:solidFill>
                  <a:srgbClr val="333333"/>
                </a:solidFill>
              </a:rPr>
              <a:t>the V4 countries appear to have succeeded in pulling the EU towards their “flexible” version of solidarity (relocation scheme dismissed)</a:t>
            </a:r>
            <a:endParaRPr>
              <a:solidFill>
                <a:srgbClr val="000000"/>
              </a:solidFill>
            </a:endParaRPr>
          </a:p>
          <a:p>
            <a:pPr marL="0" lvl="0" indent="0" algn="l" rtl="0">
              <a:lnSpc>
                <a:spcPct val="100000"/>
              </a:lnSpc>
              <a:spcBef>
                <a:spcPts val="0"/>
              </a:spcBef>
              <a:spcAft>
                <a:spcPts val="0"/>
              </a:spcAft>
              <a:buNone/>
            </a:pPr>
            <a:endParaRPr i="1">
              <a:solidFill>
                <a:srgbClr val="000000"/>
              </a:solidFill>
            </a:endParaRPr>
          </a:p>
          <a:p>
            <a:pPr marL="0" lvl="0" indent="0" algn="l" rtl="0">
              <a:lnSpc>
                <a:spcPct val="100000"/>
              </a:lnSpc>
              <a:spcBef>
                <a:spcPts val="0"/>
              </a:spcBef>
              <a:spcAft>
                <a:spcPts val="0"/>
              </a:spcAft>
              <a:buNone/>
            </a:pPr>
            <a:r>
              <a:rPr lang="en" b="1" i="1">
                <a:solidFill>
                  <a:srgbClr val="000000"/>
                </a:solidFill>
              </a:rPr>
              <a:t>“</a:t>
            </a:r>
            <a:r>
              <a:rPr lang="en" b="1" i="1">
                <a:solidFill>
                  <a:srgbClr val="000000"/>
                </a:solidFill>
                <a:highlight>
                  <a:srgbClr val="FFFFFF"/>
                </a:highlight>
              </a:rPr>
              <a:t>Twenty-seven years ago here in Central Europe </a:t>
            </a:r>
            <a:br>
              <a:rPr lang="en" b="1" i="1">
                <a:solidFill>
                  <a:srgbClr val="000000"/>
                </a:solidFill>
                <a:highlight>
                  <a:srgbClr val="FFFFFF"/>
                </a:highlight>
              </a:rPr>
            </a:br>
            <a:r>
              <a:rPr lang="en" b="1" i="1">
                <a:solidFill>
                  <a:srgbClr val="000000"/>
                </a:solidFill>
                <a:highlight>
                  <a:srgbClr val="FFFFFF"/>
                </a:highlight>
              </a:rPr>
              <a:t>we believed that Europe was our future; </a:t>
            </a:r>
            <a:br>
              <a:rPr lang="en" b="1" i="1">
                <a:solidFill>
                  <a:srgbClr val="000000"/>
                </a:solidFill>
                <a:highlight>
                  <a:srgbClr val="FFFFFF"/>
                </a:highlight>
              </a:rPr>
            </a:br>
            <a:r>
              <a:rPr lang="en" b="1" i="1">
                <a:solidFill>
                  <a:srgbClr val="000000"/>
                </a:solidFill>
                <a:highlight>
                  <a:srgbClr val="FFFFFF"/>
                </a:highlight>
              </a:rPr>
              <a:t>today we feel that we are the future of Europe." </a:t>
            </a:r>
            <a:endParaRPr b="1" i="1">
              <a:solidFill>
                <a:srgbClr val="000000"/>
              </a:solidFill>
              <a:highlight>
                <a:srgbClr val="FFFFFF"/>
              </a:highlight>
            </a:endParaRPr>
          </a:p>
          <a:p>
            <a:pPr marL="0" lvl="0" indent="0" algn="l" rtl="0">
              <a:lnSpc>
                <a:spcPct val="100000"/>
              </a:lnSpc>
              <a:spcBef>
                <a:spcPts val="0"/>
              </a:spcBef>
              <a:spcAft>
                <a:spcPts val="0"/>
              </a:spcAft>
              <a:buNone/>
            </a:pPr>
            <a:endParaRPr b="1" i="1">
              <a:solidFill>
                <a:srgbClr val="000000"/>
              </a:solidFill>
              <a:highlight>
                <a:srgbClr val="FFFFFF"/>
              </a:highlight>
            </a:endParaRPr>
          </a:p>
          <a:p>
            <a:pPr marL="0" lvl="0" indent="0" algn="l" rtl="0">
              <a:lnSpc>
                <a:spcPct val="100000"/>
              </a:lnSpc>
              <a:spcBef>
                <a:spcPts val="0"/>
              </a:spcBef>
              <a:spcAft>
                <a:spcPts val="0"/>
              </a:spcAft>
              <a:buNone/>
            </a:pPr>
            <a:r>
              <a:rPr lang="en">
                <a:solidFill>
                  <a:srgbClr val="000000"/>
                </a:solidFill>
                <a:highlight>
                  <a:srgbClr val="FFFFFF"/>
                </a:highlight>
              </a:rPr>
              <a:t>Victor Orbán</a:t>
            </a:r>
            <a:endParaRPr>
              <a:solidFill>
                <a:srgbClr val="000000"/>
              </a:solidFill>
            </a:endParaRPr>
          </a:p>
        </p:txBody>
      </p:sp>
      <p:pic>
        <p:nvPicPr>
          <p:cNvPr id="281" name="Google Shape;281;p49"/>
          <p:cNvPicPr preferRelativeResize="0"/>
          <p:nvPr/>
        </p:nvPicPr>
        <p:blipFill>
          <a:blip r:embed="rId3">
            <a:alphaModFix/>
          </a:blip>
          <a:stretch>
            <a:fillRect/>
          </a:stretch>
        </p:blipFill>
        <p:spPr>
          <a:xfrm rot="329263">
            <a:off x="5650995" y="3074728"/>
            <a:ext cx="3037460" cy="170721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0"/>
          <p:cNvSpPr/>
          <p:nvPr/>
        </p:nvSpPr>
        <p:spPr>
          <a:xfrm>
            <a:off x="311701" y="412950"/>
            <a:ext cx="5756400" cy="41988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i="1">
                <a:solidFill>
                  <a:schemeClr val="dk1"/>
                </a:solidFill>
              </a:rPr>
              <a:t>“The liberal élites did little to start a counter-discourse to the right-wing populist framing. They have largely abstained from engaging in a ‘communicative discourse’ with a counter-vision of a pluri-cultural Europe. Take Angela Merkel, for example. The all-powerful German chancellor largely remained silent.”</a:t>
            </a:r>
            <a:endParaRPr sz="1800" i="1">
              <a:solidFill>
                <a:schemeClr val="dk1"/>
              </a:solidFill>
            </a:endParaRPr>
          </a:p>
          <a:p>
            <a:pPr marL="0" marR="0" lvl="0" indent="0" algn="ctr" rtl="0">
              <a:lnSpc>
                <a:spcPct val="100000"/>
              </a:lnSpc>
              <a:spcBef>
                <a:spcPts val="0"/>
              </a:spcBef>
              <a:spcAft>
                <a:spcPts val="0"/>
              </a:spcAft>
              <a:buClr>
                <a:srgbClr val="000000"/>
              </a:buClr>
              <a:buSzPts val="2800"/>
              <a:buFont typeface="Arial"/>
              <a:buNone/>
            </a:pPr>
            <a:endParaRPr sz="18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 sz="1800">
                <a:solidFill>
                  <a:schemeClr val="dk1"/>
                </a:solidFill>
              </a:rPr>
              <a:t>Tanja Borzel, Thomas Risse</a:t>
            </a:r>
            <a:endParaRPr sz="1800" b="0" i="0" u="none" strike="noStrike" cap="none">
              <a:solidFill>
                <a:schemeClr val="dk1"/>
              </a:solidFill>
              <a:latin typeface="Arial"/>
              <a:ea typeface="Arial"/>
              <a:cs typeface="Arial"/>
              <a:sym typeface="Arial"/>
            </a:endParaRPr>
          </a:p>
        </p:txBody>
      </p:sp>
      <p:pic>
        <p:nvPicPr>
          <p:cNvPr id="287" name="Google Shape;287;p50"/>
          <p:cNvPicPr preferRelativeResize="0"/>
          <p:nvPr/>
        </p:nvPicPr>
        <p:blipFill>
          <a:blip r:embed="rId3">
            <a:alphaModFix/>
          </a:blip>
          <a:stretch>
            <a:fillRect/>
          </a:stretch>
        </p:blipFill>
        <p:spPr>
          <a:xfrm>
            <a:off x="6237001" y="2036150"/>
            <a:ext cx="2771099" cy="25755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Relocation quota </a:t>
            </a:r>
            <a:endParaRPr/>
          </a:p>
        </p:txBody>
      </p:sp>
      <p:sp>
        <p:nvSpPr>
          <p:cNvPr id="293" name="Google Shape;293;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13132"/>
                </a:solidFill>
              </a:rPr>
              <a:t>Member States' Support</a:t>
            </a:r>
            <a:br>
              <a:rPr lang="en">
                <a:solidFill>
                  <a:srgbClr val="313132"/>
                </a:solidFill>
              </a:rPr>
            </a:br>
            <a:r>
              <a:rPr lang="en">
                <a:solidFill>
                  <a:srgbClr val="313132"/>
                </a:solidFill>
              </a:rPr>
              <a:t>to Emergency Relocation </a:t>
            </a:r>
            <a:br>
              <a:rPr lang="en">
                <a:solidFill>
                  <a:srgbClr val="313132"/>
                </a:solidFill>
              </a:rPr>
            </a:br>
            <a:r>
              <a:rPr lang="en">
                <a:solidFill>
                  <a:srgbClr val="313132"/>
                </a:solidFill>
              </a:rPr>
              <a:t>Mechanism</a:t>
            </a:r>
            <a:br>
              <a:rPr lang="en">
                <a:solidFill>
                  <a:srgbClr val="313132"/>
                </a:solidFill>
              </a:rPr>
            </a:br>
            <a:r>
              <a:rPr lang="en">
                <a:solidFill>
                  <a:srgbClr val="313132"/>
                </a:solidFill>
              </a:rPr>
              <a:t>(As of 30 October 2018)</a:t>
            </a:r>
            <a:endParaRPr>
              <a:solidFill>
                <a:srgbClr val="313132"/>
              </a:solidFill>
            </a:endParaRPr>
          </a:p>
          <a:p>
            <a:pPr marL="0" lvl="0" indent="0" algn="l" rtl="0">
              <a:spcBef>
                <a:spcPts val="0"/>
              </a:spcBef>
              <a:spcAft>
                <a:spcPts val="0"/>
              </a:spcAft>
              <a:buNone/>
            </a:pPr>
            <a:endParaRPr>
              <a:solidFill>
                <a:srgbClr val="313132"/>
              </a:solidFill>
            </a:endParaRPr>
          </a:p>
          <a:p>
            <a:pPr marL="0" lvl="0" indent="0" algn="l" rtl="0">
              <a:spcBef>
                <a:spcPts val="0"/>
              </a:spcBef>
              <a:spcAft>
                <a:spcPts val="0"/>
              </a:spcAft>
              <a:buNone/>
            </a:pPr>
            <a:r>
              <a:rPr lang="en">
                <a:solidFill>
                  <a:srgbClr val="313132"/>
                </a:solidFill>
              </a:rPr>
              <a:t>160 000 promised</a:t>
            </a:r>
            <a:r>
              <a:rPr lang="en" sz="1650">
                <a:solidFill>
                  <a:srgbClr val="FFFFFF"/>
                </a:solidFill>
              </a:rPr>
              <a:t>promised 160,000</a:t>
            </a:r>
            <a:endParaRPr>
              <a:solidFill>
                <a:srgbClr val="313132"/>
              </a:solidFill>
            </a:endParaRPr>
          </a:p>
        </p:txBody>
      </p:sp>
      <p:pic>
        <p:nvPicPr>
          <p:cNvPr id="294" name="Google Shape;294;p51"/>
          <p:cNvPicPr preferRelativeResize="0"/>
          <p:nvPr/>
        </p:nvPicPr>
        <p:blipFill rotWithShape="1">
          <a:blip r:embed="rId3">
            <a:alphaModFix/>
          </a:blip>
          <a:srcRect t="12103"/>
          <a:stretch/>
        </p:blipFill>
        <p:spPr>
          <a:xfrm>
            <a:off x="3509975" y="597425"/>
            <a:ext cx="3752150" cy="4366350"/>
          </a:xfrm>
          <a:prstGeom prst="rect">
            <a:avLst/>
          </a:prstGeom>
          <a:noFill/>
          <a:ln>
            <a:noFill/>
          </a:ln>
        </p:spPr>
      </p:pic>
      <p:pic>
        <p:nvPicPr>
          <p:cNvPr id="295" name="Google Shape;295;p51"/>
          <p:cNvPicPr preferRelativeResize="0"/>
          <p:nvPr/>
        </p:nvPicPr>
        <p:blipFill>
          <a:blip r:embed="rId4">
            <a:alphaModFix/>
          </a:blip>
          <a:stretch>
            <a:fillRect/>
          </a:stretch>
        </p:blipFill>
        <p:spPr>
          <a:xfrm>
            <a:off x="6399750" y="578050"/>
            <a:ext cx="2432550" cy="36301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p:nvPr/>
        </p:nvSpPr>
        <p:spPr>
          <a:xfrm>
            <a:off x="311700" y="412950"/>
            <a:ext cx="5317800" cy="41988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800"/>
              <a:buFont typeface="Arial"/>
              <a:buNone/>
            </a:pPr>
            <a:r>
              <a:rPr lang="en" sz="1800" i="1"/>
              <a:t>“My friends, you Czechs are an example to all of us. Because you are opposing the asylum policy that is a disaster of the European Union. You are opposing the Islamisation of Europe. You say: Ne, Nikdy. (No, never) And your resistance inspires us!”</a:t>
            </a:r>
            <a:endParaRPr sz="1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 sz="1800">
                <a:solidFill>
                  <a:schemeClr val="dk1"/>
                </a:solidFill>
              </a:rPr>
              <a:t>Geert Wilders</a:t>
            </a:r>
            <a:endParaRPr sz="1800" b="0" i="0" u="none" strike="noStrike" cap="none">
              <a:solidFill>
                <a:schemeClr val="dk1"/>
              </a:solidFill>
              <a:latin typeface="Arial"/>
              <a:ea typeface="Arial"/>
              <a:cs typeface="Arial"/>
              <a:sym typeface="Arial"/>
            </a:endParaRPr>
          </a:p>
        </p:txBody>
      </p:sp>
      <p:pic>
        <p:nvPicPr>
          <p:cNvPr id="77" name="Google Shape;77;p16"/>
          <p:cNvPicPr preferRelativeResize="0"/>
          <p:nvPr/>
        </p:nvPicPr>
        <p:blipFill rotWithShape="1">
          <a:blip r:embed="rId3">
            <a:alphaModFix/>
          </a:blip>
          <a:srcRect l="31647"/>
          <a:stretch/>
        </p:blipFill>
        <p:spPr>
          <a:xfrm>
            <a:off x="5858600" y="2068625"/>
            <a:ext cx="3093576" cy="2543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02" name="Google Shape;302;p52"/>
          <p:cNvPicPr preferRelativeResize="0"/>
          <p:nvPr/>
        </p:nvPicPr>
        <p:blipFill>
          <a:blip r:embed="rId3">
            <a:alphaModFix/>
          </a:blip>
          <a:stretch>
            <a:fillRect/>
          </a:stretch>
        </p:blipFill>
        <p:spPr>
          <a:xfrm>
            <a:off x="325797" y="0"/>
            <a:ext cx="8492408" cy="5143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years in the European Union</a:t>
            </a:r>
            <a:endParaRPr/>
          </a:p>
        </p:txBody>
      </p:sp>
      <p:sp>
        <p:nvSpPr>
          <p:cNvPr id="308" name="Google Shape;308;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82828"/>
                </a:solidFill>
                <a:highlight>
                  <a:srgbClr val="FFFFFF"/>
                </a:highlight>
              </a:rPr>
              <a:t>“Together for Europe. High Level Summit” in Warsaw on the 1st May</a:t>
            </a:r>
            <a:endParaRPr/>
          </a:p>
        </p:txBody>
      </p:sp>
      <p:pic>
        <p:nvPicPr>
          <p:cNvPr id="309" name="Google Shape;309;p53"/>
          <p:cNvPicPr preferRelativeResize="0"/>
          <p:nvPr/>
        </p:nvPicPr>
        <p:blipFill>
          <a:blip r:embed="rId3">
            <a:alphaModFix/>
          </a:blip>
          <a:stretch>
            <a:fillRect/>
          </a:stretch>
        </p:blipFill>
        <p:spPr>
          <a:xfrm>
            <a:off x="5731980" y="360725"/>
            <a:ext cx="3781149" cy="2892574"/>
          </a:xfrm>
          <a:prstGeom prst="rect">
            <a:avLst/>
          </a:prstGeom>
          <a:noFill/>
          <a:ln>
            <a:noFill/>
          </a:ln>
        </p:spPr>
      </p:pic>
      <p:pic>
        <p:nvPicPr>
          <p:cNvPr id="310" name="Google Shape;310;p53"/>
          <p:cNvPicPr preferRelativeResize="0"/>
          <p:nvPr/>
        </p:nvPicPr>
        <p:blipFill>
          <a:blip r:embed="rId4">
            <a:alphaModFix/>
          </a:blip>
          <a:stretch>
            <a:fillRect/>
          </a:stretch>
        </p:blipFill>
        <p:spPr>
          <a:xfrm>
            <a:off x="485275" y="1674100"/>
            <a:ext cx="5673826" cy="331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paradox of transnational nationalism</a:t>
            </a:r>
            <a:endParaRPr/>
          </a:p>
        </p:txBody>
      </p:sp>
      <p:sp>
        <p:nvSpPr>
          <p:cNvPr id="83" name="Google Shape;8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Nationalist anti-immigration parties plan to join forces looking to create a new bloc to shake up the EU: </a:t>
            </a:r>
            <a:r>
              <a:rPr lang="en" b="1">
                <a:solidFill>
                  <a:srgbClr val="000000"/>
                </a:solidFill>
              </a:rPr>
              <a:t>the European Alliance for People and Nations </a:t>
            </a:r>
            <a:endParaRPr b="1">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composed of German AfD, the Finns Party, rightist Danish People’s Party, Marine Le Pen’s National Rally in France, Salvini's right-wing League etc.</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it was not clear if two of Europe’s biggest national conservative forces — Poland’s governing Law and Justice party (PiS, currently European Conservatives and Reformists) and Hungarian Prime Minister Viktor Orban’s Fidesz party (currently European People's Party) — would join the group</a:t>
            </a:r>
            <a:endParaRPr>
              <a:solidFill>
                <a:srgbClr val="000000"/>
              </a:solidFill>
            </a:endParaRPr>
          </a:p>
          <a:p>
            <a:pPr marL="457200" lvl="0" indent="0" algn="l" rtl="0">
              <a:spcBef>
                <a:spcPts val="0"/>
              </a:spcBef>
              <a:spcAft>
                <a:spcPts val="0"/>
              </a:spcAft>
              <a:buNone/>
            </a:pP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90" name="Google Shape;90;p18"/>
          <p:cNvPicPr preferRelativeResize="0"/>
          <p:nvPr/>
        </p:nvPicPr>
        <p:blipFill>
          <a:blip r:embed="rId3">
            <a:alphaModFix/>
          </a:blip>
          <a:stretch>
            <a:fillRect/>
          </a:stretch>
        </p:blipFill>
        <p:spPr>
          <a:xfrm>
            <a:off x="116717" y="0"/>
            <a:ext cx="8794465"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p:nvPr/>
        </p:nvSpPr>
        <p:spPr>
          <a:xfrm>
            <a:off x="311700" y="412950"/>
            <a:ext cx="5317800" cy="4198800"/>
          </a:xfrm>
          <a:prstGeom prst="flowChartMagneticTape">
            <a:avLst/>
          </a:prstGeom>
          <a:solidFill>
            <a:srgbClr val="FFFFFF"/>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800"/>
              <a:buFont typeface="Arial"/>
              <a:buNone/>
            </a:pPr>
            <a:r>
              <a:rPr lang="en" sz="1800" i="1"/>
              <a:t>“We can legitimately envision today to change Europe from inside, to modify the very nature of the European Union, because we consider ourselves powerful enough. We look to change the EU from within.”</a:t>
            </a:r>
            <a:endParaRPr sz="1800" i="1"/>
          </a:p>
          <a:p>
            <a:pPr marL="0" lvl="0" indent="0" algn="l" rtl="0">
              <a:spcBef>
                <a:spcPts val="0"/>
              </a:spcBef>
              <a:spcAft>
                <a:spcPts val="0"/>
              </a:spcAft>
              <a:buClr>
                <a:srgbClr val="000000"/>
              </a:buClr>
              <a:buSzPts val="2800"/>
              <a:buFont typeface="Arial"/>
              <a:buNone/>
            </a:pPr>
            <a:endParaRPr sz="1800"/>
          </a:p>
          <a:p>
            <a:pPr marL="0" lvl="0" indent="0" algn="l" rtl="0">
              <a:spcBef>
                <a:spcPts val="0"/>
              </a:spcBef>
              <a:spcAft>
                <a:spcPts val="0"/>
              </a:spcAft>
              <a:buClr>
                <a:srgbClr val="000000"/>
              </a:buClr>
              <a:buSzPts val="2800"/>
              <a:buFont typeface="Arial"/>
              <a:buNone/>
            </a:pPr>
            <a:r>
              <a:rPr lang="en" sz="1800"/>
              <a:t>Marine Le Pen</a:t>
            </a:r>
            <a:endParaRPr sz="1800"/>
          </a:p>
        </p:txBody>
      </p:sp>
      <p:pic>
        <p:nvPicPr>
          <p:cNvPr id="96" name="Google Shape;96;p19"/>
          <p:cNvPicPr preferRelativeResize="0"/>
          <p:nvPr/>
        </p:nvPicPr>
        <p:blipFill>
          <a:blip r:embed="rId3">
            <a:alphaModFix/>
          </a:blip>
          <a:stretch>
            <a:fillRect/>
          </a:stretch>
        </p:blipFill>
        <p:spPr>
          <a:xfrm>
            <a:off x="5781900" y="2707325"/>
            <a:ext cx="3209700" cy="19044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2641981" y="0"/>
            <a:ext cx="3860038"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8" name="Google Shape;108;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3008</Words>
  <Application>Microsoft Macintosh PowerPoint</Application>
  <PresentationFormat>On-screen Show (16:9)</PresentationFormat>
  <Paragraphs>214</Paragraphs>
  <Slides>41</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Roboto</vt:lpstr>
      <vt:lpstr>Lora</vt:lpstr>
      <vt:lpstr>Simple Light</vt:lpstr>
      <vt:lpstr>Nationalism and politicization of EU </vt:lpstr>
      <vt:lpstr>How and why is the Czech republic different?</vt:lpstr>
      <vt:lpstr>Le Pen and Wilders meet Okamura in Prague</vt:lpstr>
      <vt:lpstr>PowerPoint Presentation</vt:lpstr>
      <vt:lpstr>The paradox of transnational nationalism</vt:lpstr>
      <vt:lpstr>PowerPoint Presentation</vt:lpstr>
      <vt:lpstr>PowerPoint Presentation</vt:lpstr>
      <vt:lpstr>PowerPoint Presentation</vt:lpstr>
      <vt:lpstr>PowerPoint Presentation</vt:lpstr>
      <vt:lpstr>PowerPoint Presentation</vt:lpstr>
      <vt:lpstr>PowerPoint Presentation</vt:lpstr>
      <vt:lpstr>What is nationalism?</vt:lpstr>
      <vt:lpstr>What is a nation? </vt:lpstr>
      <vt:lpstr>Who belongs to a nation?</vt:lpstr>
      <vt:lpstr>Relational nationalism</vt:lpstr>
      <vt:lpstr>PowerPoint Presentation</vt:lpstr>
      <vt:lpstr>PowerPoint Presentation</vt:lpstr>
      <vt:lpstr>Nationalism and democracy (Craig Calhoun 2007)</vt:lpstr>
      <vt:lpstr>Nationalism - liberalism divorce (Krastev 2018)</vt:lpstr>
      <vt:lpstr>What is Euroscepticism?</vt:lpstr>
      <vt:lpstr>Eurobarometer: Emotions and Political Engagement Towards the EU</vt:lpstr>
      <vt:lpstr>PowerPoint Presentation</vt:lpstr>
      <vt:lpstr>PowerPoint Presentation</vt:lpstr>
      <vt:lpstr>PowerPoint Presentation</vt:lpstr>
      <vt:lpstr>Euroscepticism: polity contestation (de Wilde, Trenz)</vt:lpstr>
      <vt:lpstr>Making of Euroscepticism in the public sphere</vt:lpstr>
      <vt:lpstr>PowerPoint Presentation</vt:lpstr>
      <vt:lpstr>PowerPoint Presentation</vt:lpstr>
      <vt:lpstr>Conflicts over European integration </vt:lpstr>
      <vt:lpstr>PowerPoint Presentation</vt:lpstr>
      <vt:lpstr>PowerPoint Presentation</vt:lpstr>
      <vt:lpstr>PowerPoint Presentation</vt:lpstr>
      <vt:lpstr>Three integration theories and politicization</vt:lpstr>
      <vt:lpstr>PowerPoint Presentation</vt:lpstr>
      <vt:lpstr>Euro crisis (Borzel, Risse 2018)</vt:lpstr>
      <vt:lpstr>Refugee crisis (Borzel, Risse 2018) </vt:lpstr>
      <vt:lpstr>Competing visions of Europe </vt:lpstr>
      <vt:lpstr>PowerPoint Presentation</vt:lpstr>
      <vt:lpstr>Relocation quota </vt:lpstr>
      <vt:lpstr>PowerPoint Presentation</vt:lpstr>
      <vt:lpstr>15 years in the European Union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Nationalism and politicization of EU </dc:title>
  <cp:lastModifiedBy>Markéta Blažejovská</cp:lastModifiedBy>
  <cp:revision>2</cp:revision>
  <dcterms:modified xsi:type="dcterms:W3CDTF">2019-05-03T10:54:58Z</dcterms:modified>
</cp:coreProperties>
</file>